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7" r:id="rId2"/>
    <p:sldId id="258" r:id="rId3"/>
    <p:sldId id="817" r:id="rId4"/>
    <p:sldId id="818" r:id="rId5"/>
    <p:sldId id="819" r:id="rId6"/>
    <p:sldId id="820" r:id="rId7"/>
    <p:sldId id="821" r:id="rId8"/>
    <p:sldId id="822" r:id="rId9"/>
    <p:sldId id="823" r:id="rId10"/>
    <p:sldId id="824" r:id="rId11"/>
    <p:sldId id="825" r:id="rId12"/>
    <p:sldId id="826" r:id="rId13"/>
    <p:sldId id="827" r:id="rId14"/>
    <p:sldId id="828" r:id="rId15"/>
    <p:sldId id="2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359" autoAdjust="0"/>
    <p:restoredTop sz="93768" autoAdjust="0"/>
  </p:normalViewPr>
  <p:slideViewPr>
    <p:cSldViewPr>
      <p:cViewPr varScale="1">
        <p:scale>
          <a:sx n="85" d="100"/>
          <a:sy n="85" d="100"/>
        </p:scale>
        <p:origin x="-1680" y="-96"/>
      </p:cViewPr>
      <p:guideLst>
        <p:guide orient="horz" pos="2160"/>
        <p:guide pos="2880"/>
      </p:guideLst>
    </p:cSldViewPr>
  </p:slideViewPr>
  <p:outlineViewPr>
    <p:cViewPr>
      <p:scale>
        <a:sx n="33" d="100"/>
        <a:sy n="33" d="100"/>
      </p:scale>
      <p:origin x="0" y="232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7304E4-5951-403E-8451-3392AF94EBB4}" type="datetimeFigureOut">
              <a:rPr lang="en-IN" smtClean="0"/>
              <a:pPr/>
              <a:t>22-08-2016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9F8C1E-A60C-4BEF-97FF-7BB357B6CB8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21D778-B565-4D7E-94D7-64010A445B68}" type="datetimeFigureOut">
              <a:rPr lang="en-US" smtClean="0"/>
              <a:pPr/>
              <a:t>8/22/2016</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8/22/2016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8/22/2016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8/22/2016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8/22/2016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8/22/2016</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8/22/2016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D778-B565-4D7E-94D7-64010A445B68}" type="datetimeFigureOut">
              <a:rPr lang="en-US" smtClean="0"/>
              <a:pPr/>
              <a:t>8/22/2016</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8/22/2016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8/22/2016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8/22/2016</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8/22/2016</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4552"/>
            <a:ext cx="6400800" cy="1752600"/>
          </a:xfrm>
        </p:spPr>
        <p:txBody>
          <a:bodyPr>
            <a:normAutofit/>
          </a:bodyPr>
          <a:lstStyle/>
          <a:p>
            <a:r>
              <a:rPr lang="en-US" sz="4000" dirty="0" smtClean="0"/>
              <a:t>Java </a:t>
            </a:r>
            <a:r>
              <a:rPr lang="en-US" sz="4000" dirty="0" err="1" smtClean="0"/>
              <a:t>ee</a:t>
            </a:r>
            <a:endParaRPr lang="en-US" sz="4000" dirty="0" smtClean="0"/>
          </a:p>
          <a:p>
            <a:r>
              <a:rPr lang="en-US" sz="2800" dirty="0" smtClean="0"/>
              <a:t>(ADVANCE JAVA)</a:t>
            </a:r>
          </a:p>
          <a:p>
            <a:r>
              <a:rPr lang="en-US" sz="2800" dirty="0" smtClean="0">
                <a:solidFill>
                  <a:srgbClr val="FF0000"/>
                </a:solidFill>
              </a:rPr>
              <a:t>Lecture-39</a:t>
            </a:r>
            <a:endParaRPr lang="en-IN" sz="2800"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7092280" y="260648"/>
            <a:ext cx="1872208" cy="187220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520" y="260648"/>
            <a:ext cx="1447995" cy="19442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400" b="1" dirty="0" smtClean="0">
                <a:solidFill>
                  <a:schemeClr val="tx2">
                    <a:lumMod val="75000"/>
                  </a:schemeClr>
                </a:solidFill>
                <a:effectLst>
                  <a:outerShdw blurRad="38100" dist="38100" dir="2700000" algn="tl">
                    <a:srgbClr val="000000">
                      <a:alpha val="43137"/>
                    </a:srgbClr>
                  </a:outerShdw>
                </a:effectLst>
              </a:rPr>
              <a:t>Determining the key pressed</a:t>
            </a:r>
            <a:endParaRPr lang="en-IN" sz="4400" dirty="0">
              <a:solidFill>
                <a:schemeClr val="tx2">
                  <a:lumMod val="75000"/>
                </a:schemeClr>
              </a:solidFill>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fontAlgn="base"/>
            <a:r>
              <a:rPr lang="en-US" dirty="0" smtClean="0">
                <a:solidFill>
                  <a:schemeClr val="tx1"/>
                </a:solidFill>
              </a:rPr>
              <a:t>To determine which key has been pressed we need to use some properties .</a:t>
            </a:r>
          </a:p>
          <a:p>
            <a:pPr marL="0" indent="0" fontAlgn="base">
              <a:buNone/>
            </a:pPr>
            <a:endParaRPr lang="en-US" dirty="0" smtClean="0">
              <a:solidFill>
                <a:schemeClr val="bg1"/>
              </a:solidFill>
            </a:endParaRPr>
          </a:p>
          <a:p>
            <a:pPr fontAlgn="base">
              <a:buNone/>
            </a:pPr>
            <a:endParaRPr lang="en-US" dirty="0" smtClean="0">
              <a:solidFill>
                <a:schemeClr val="bg1"/>
              </a:solidFill>
            </a:endParaRPr>
          </a:p>
          <a:p>
            <a:pPr fontAlgn="base"/>
            <a:r>
              <a:rPr lang="en-US" dirty="0" smtClean="0">
                <a:solidFill>
                  <a:schemeClr val="tx1"/>
                </a:solidFill>
              </a:rPr>
              <a:t>These </a:t>
            </a:r>
            <a:r>
              <a:rPr lang="en-US" dirty="0" smtClean="0">
                <a:solidFill>
                  <a:schemeClr val="tx1"/>
                </a:solidFill>
              </a:rPr>
              <a:t>properties belong to the </a:t>
            </a:r>
            <a:r>
              <a:rPr lang="en-US" b="1" dirty="0" smtClean="0">
                <a:solidFill>
                  <a:srgbClr val="7030A0"/>
                </a:solidFill>
                <a:effectLst>
                  <a:outerShdw blurRad="38100" dist="38100" dir="2700000" algn="tl">
                    <a:srgbClr val="000000">
                      <a:alpha val="43137"/>
                    </a:srgbClr>
                  </a:outerShdw>
                </a:effectLst>
              </a:rPr>
              <a:t>“event” </a:t>
            </a:r>
            <a:r>
              <a:rPr lang="en-US" dirty="0" smtClean="0">
                <a:solidFill>
                  <a:schemeClr val="tx1"/>
                </a:solidFill>
              </a:rPr>
              <a:t>object which needs to be passed explicitly as argument to the event handler.</a:t>
            </a:r>
            <a:endParaRPr lang="en-IN" b="1" dirty="0">
              <a:solidFill>
                <a:schemeClr val="tx1"/>
              </a:solidFill>
            </a:endParaRPr>
          </a:p>
        </p:txBody>
      </p:sp>
    </p:spTree>
    <p:extLst>
      <p:ext uri="{BB962C8B-B14F-4D97-AF65-F5344CB8AC3E}">
        <p14:creationId xmlns:p14="http://schemas.microsoft.com/office/powerpoint/2010/main" xmlns="" val="3442154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900" b="1" dirty="0" smtClean="0">
                <a:solidFill>
                  <a:schemeClr val="tx2">
                    <a:lumMod val="75000"/>
                  </a:schemeClr>
                </a:solidFill>
                <a:effectLst>
                  <a:outerShdw blurRad="38100" dist="38100" dir="2700000" algn="tl">
                    <a:srgbClr val="000000">
                      <a:alpha val="43137"/>
                    </a:srgbClr>
                  </a:outerShdw>
                </a:effectLst>
              </a:rPr>
              <a:t>Properties </a:t>
            </a:r>
            <a:endParaRPr lang="en-IN" sz="4900" dirty="0">
              <a:solidFill>
                <a:schemeClr val="tx2">
                  <a:lumMod val="75000"/>
                </a:schemeClr>
              </a:solidFill>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fontAlgn="base"/>
            <a:r>
              <a:rPr lang="en-US" b="1" dirty="0" err="1" smtClean="0">
                <a:solidFill>
                  <a:srgbClr val="7030A0"/>
                </a:solidFill>
              </a:rPr>
              <a:t>charCode</a:t>
            </a:r>
            <a:r>
              <a:rPr lang="en-US" b="1" dirty="0" smtClean="0">
                <a:solidFill>
                  <a:srgbClr val="7030A0"/>
                </a:solidFill>
              </a:rPr>
              <a:t>:</a:t>
            </a:r>
            <a:r>
              <a:rPr lang="en-US" b="1" dirty="0" smtClean="0">
                <a:solidFill>
                  <a:schemeClr val="bg1"/>
                </a:solidFill>
              </a:rPr>
              <a:t>	</a:t>
            </a:r>
            <a:r>
              <a:rPr lang="en-US" b="1" dirty="0" smtClean="0">
                <a:solidFill>
                  <a:schemeClr val="tx1"/>
                </a:solidFill>
              </a:rPr>
              <a:t>Returns the </a:t>
            </a:r>
            <a:r>
              <a:rPr lang="en-US" b="1" dirty="0" err="1" smtClean="0">
                <a:solidFill>
                  <a:schemeClr val="tx1"/>
                </a:solidFill>
              </a:rPr>
              <a:t>unicode</a:t>
            </a:r>
            <a:r>
              <a:rPr lang="en-US" b="1" dirty="0" smtClean="0">
                <a:solidFill>
                  <a:schemeClr val="tx1"/>
                </a:solidFill>
              </a:rPr>
              <a:t> for the key</a:t>
            </a:r>
          </a:p>
          <a:p>
            <a:pPr marL="0" indent="0" fontAlgn="base">
              <a:buNone/>
            </a:pPr>
            <a:endParaRPr lang="en-US" b="1" dirty="0" smtClean="0">
              <a:solidFill>
                <a:schemeClr val="bg1"/>
              </a:solidFill>
            </a:endParaRPr>
          </a:p>
          <a:p>
            <a:pPr fontAlgn="base"/>
            <a:r>
              <a:rPr lang="en-US" b="1" dirty="0" err="1" smtClean="0">
                <a:solidFill>
                  <a:srgbClr val="7030A0"/>
                </a:solidFill>
              </a:rPr>
              <a:t>keyCode</a:t>
            </a:r>
            <a:r>
              <a:rPr lang="en-US" b="1" dirty="0" smtClean="0">
                <a:solidFill>
                  <a:srgbClr val="7030A0"/>
                </a:solidFill>
              </a:rPr>
              <a:t>:</a:t>
            </a:r>
            <a:r>
              <a:rPr lang="en-US" b="1" dirty="0" smtClean="0">
                <a:solidFill>
                  <a:schemeClr val="bg1"/>
                </a:solidFill>
              </a:rPr>
              <a:t>	</a:t>
            </a:r>
            <a:r>
              <a:rPr lang="en-US" b="1" dirty="0" smtClean="0">
                <a:solidFill>
                  <a:schemeClr val="tx1"/>
                </a:solidFill>
              </a:rPr>
              <a:t>Returns the JavaScript allotted 			code for the key.</a:t>
            </a:r>
          </a:p>
          <a:p>
            <a:pPr marL="0" indent="0" fontAlgn="base">
              <a:buNone/>
            </a:pPr>
            <a:endParaRPr lang="en-US" b="1" dirty="0" smtClean="0">
              <a:solidFill>
                <a:schemeClr val="tx1"/>
              </a:solidFill>
            </a:endParaRPr>
          </a:p>
          <a:p>
            <a:pPr marL="0" indent="0" fontAlgn="base">
              <a:buNone/>
            </a:pPr>
            <a:r>
              <a:rPr lang="en-US" b="1" dirty="0" smtClean="0">
                <a:solidFill>
                  <a:schemeClr val="tx1"/>
                </a:solidFill>
              </a:rPr>
              <a:t>If </a:t>
            </a:r>
            <a:r>
              <a:rPr lang="en-US" b="1" dirty="0" smtClean="0">
                <a:solidFill>
                  <a:schemeClr val="tx1"/>
                </a:solidFill>
              </a:rPr>
              <a:t>we are handling </a:t>
            </a:r>
            <a:r>
              <a:rPr lang="en-US" b="1" dirty="0" err="1" smtClean="0">
                <a:solidFill>
                  <a:schemeClr val="tx1"/>
                </a:solidFill>
              </a:rPr>
              <a:t>keypress</a:t>
            </a:r>
            <a:r>
              <a:rPr lang="en-US" b="1" dirty="0" smtClean="0">
                <a:solidFill>
                  <a:schemeClr val="tx1"/>
                </a:solidFill>
              </a:rPr>
              <a:t> then either of the properties will work but if we are handling </a:t>
            </a:r>
            <a:r>
              <a:rPr lang="en-US" b="1" dirty="0" err="1" smtClean="0">
                <a:solidFill>
                  <a:schemeClr val="tx1"/>
                </a:solidFill>
              </a:rPr>
              <a:t>keydown</a:t>
            </a:r>
            <a:r>
              <a:rPr lang="en-US" b="1" dirty="0" smtClean="0">
                <a:solidFill>
                  <a:schemeClr val="tx1"/>
                </a:solidFill>
              </a:rPr>
              <a:t> then only </a:t>
            </a:r>
            <a:r>
              <a:rPr lang="en-US" b="1" dirty="0" err="1" smtClean="0">
                <a:solidFill>
                  <a:schemeClr val="tx1"/>
                </a:solidFill>
              </a:rPr>
              <a:t>keyCode</a:t>
            </a:r>
            <a:r>
              <a:rPr lang="en-US" b="1" dirty="0" smtClean="0">
                <a:solidFill>
                  <a:schemeClr val="tx1"/>
                </a:solidFill>
              </a:rPr>
              <a:t> will work .</a:t>
            </a:r>
            <a:endParaRPr lang="en-IN" b="1" dirty="0">
              <a:solidFill>
                <a:schemeClr val="tx1"/>
              </a:solidFill>
            </a:endParaRPr>
          </a:p>
        </p:txBody>
      </p:sp>
    </p:spTree>
    <p:extLst>
      <p:ext uri="{BB962C8B-B14F-4D97-AF65-F5344CB8AC3E}">
        <p14:creationId xmlns:p14="http://schemas.microsoft.com/office/powerpoint/2010/main" xmlns="" val="1742706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900" b="1" dirty="0" smtClean="0">
                <a:solidFill>
                  <a:schemeClr val="tx2">
                    <a:lumMod val="75000"/>
                  </a:schemeClr>
                </a:solidFill>
                <a:effectLst>
                  <a:outerShdw blurRad="38100" dist="38100" dir="2700000" algn="tl">
                    <a:srgbClr val="000000">
                      <a:alpha val="43137"/>
                    </a:srgbClr>
                  </a:outerShdw>
                </a:effectLst>
              </a:rPr>
              <a:t>PROGRAM</a:t>
            </a:r>
            <a:endParaRPr lang="en-IN" sz="4900" dirty="0">
              <a:solidFill>
                <a:schemeClr val="tx2">
                  <a:lumMod val="75000"/>
                </a:schemeClr>
              </a:solidFill>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marL="0" indent="0" fontAlgn="base">
              <a:buNone/>
            </a:pPr>
            <a:r>
              <a:rPr lang="en-US" b="1" dirty="0" smtClean="0">
                <a:solidFill>
                  <a:schemeClr val="tx1"/>
                </a:solidFill>
              </a:rPr>
              <a:t>Write an HTML page containing some text and a textbox.</a:t>
            </a:r>
          </a:p>
          <a:p>
            <a:pPr marL="0" indent="0" fontAlgn="base">
              <a:buNone/>
            </a:pPr>
            <a:endParaRPr lang="en-US" b="1" dirty="0" smtClean="0">
              <a:solidFill>
                <a:schemeClr val="tx1"/>
              </a:solidFill>
            </a:endParaRPr>
          </a:p>
          <a:p>
            <a:pPr marL="0" indent="0" fontAlgn="base">
              <a:buNone/>
            </a:pPr>
            <a:r>
              <a:rPr lang="en-US" b="1" dirty="0" smtClean="0">
                <a:solidFill>
                  <a:schemeClr val="tx1"/>
                </a:solidFill>
              </a:rPr>
              <a:t>As </a:t>
            </a:r>
            <a:r>
              <a:rPr lang="en-US" b="1" dirty="0" smtClean="0">
                <a:solidFill>
                  <a:schemeClr val="tx1"/>
                </a:solidFill>
              </a:rPr>
              <a:t>the user presses “+” in the textbox the </a:t>
            </a:r>
            <a:r>
              <a:rPr lang="en-US" b="1" dirty="0" err="1" smtClean="0">
                <a:solidFill>
                  <a:schemeClr val="tx1"/>
                </a:solidFill>
              </a:rPr>
              <a:t>textsize</a:t>
            </a:r>
            <a:r>
              <a:rPr lang="en-US" b="1" dirty="0" smtClean="0">
                <a:solidFill>
                  <a:schemeClr val="tx1"/>
                </a:solidFill>
              </a:rPr>
              <a:t> should increase and if “-” is pressed </a:t>
            </a:r>
            <a:r>
              <a:rPr lang="en-US" b="1" dirty="0" err="1" smtClean="0">
                <a:solidFill>
                  <a:schemeClr val="tx1"/>
                </a:solidFill>
              </a:rPr>
              <a:t>textsize</a:t>
            </a:r>
            <a:r>
              <a:rPr lang="en-US" b="1" dirty="0" smtClean="0">
                <a:solidFill>
                  <a:schemeClr val="tx1"/>
                </a:solidFill>
              </a:rPr>
              <a:t> should decrease.</a:t>
            </a:r>
          </a:p>
          <a:p>
            <a:pPr marL="0" indent="0" fontAlgn="base">
              <a:buNone/>
            </a:pPr>
            <a:endParaRPr lang="en-IN" b="1" dirty="0">
              <a:solidFill>
                <a:schemeClr val="bg1"/>
              </a:solidFill>
            </a:endParaRPr>
          </a:p>
        </p:txBody>
      </p:sp>
    </p:spTree>
    <p:extLst>
      <p:ext uri="{BB962C8B-B14F-4D97-AF65-F5344CB8AC3E}">
        <p14:creationId xmlns:p14="http://schemas.microsoft.com/office/powerpoint/2010/main" xmlns="" val="1953373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900" b="1" dirty="0" smtClean="0">
                <a:solidFill>
                  <a:schemeClr val="tx2">
                    <a:lumMod val="75000"/>
                  </a:schemeClr>
                </a:solidFill>
                <a:effectLst>
                  <a:outerShdw blurRad="38100" dist="38100" dir="2700000" algn="tl">
                    <a:srgbClr val="000000">
                      <a:alpha val="43137"/>
                    </a:srgbClr>
                  </a:outerShdw>
                </a:effectLst>
              </a:rPr>
              <a:t>Using </a:t>
            </a:r>
            <a:r>
              <a:rPr lang="en-US" sz="4900" b="1" dirty="0" err="1" smtClean="0">
                <a:solidFill>
                  <a:schemeClr val="tx2">
                    <a:lumMod val="75000"/>
                  </a:schemeClr>
                </a:solidFill>
                <a:effectLst>
                  <a:outerShdw blurRad="38100" dist="38100" dir="2700000" algn="tl">
                    <a:srgbClr val="000000">
                      <a:alpha val="43137"/>
                    </a:srgbClr>
                  </a:outerShdw>
                </a:effectLst>
              </a:rPr>
              <a:t>String.fromCharCode</a:t>
            </a:r>
            <a:endParaRPr lang="en-IN" sz="4900" dirty="0">
              <a:solidFill>
                <a:schemeClr val="tx2">
                  <a:lumMod val="75000"/>
                </a:schemeClr>
              </a:solidFill>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marL="0" indent="0" fontAlgn="base">
              <a:buNone/>
            </a:pPr>
            <a:r>
              <a:rPr lang="en-US" dirty="0" smtClean="0">
                <a:solidFill>
                  <a:schemeClr val="tx1"/>
                </a:solidFill>
              </a:rPr>
              <a:t>In the previous code we had to check for “+” and “-” by comparing their ASCII codes.</a:t>
            </a:r>
          </a:p>
          <a:p>
            <a:pPr marL="0" indent="0" fontAlgn="base">
              <a:buNone/>
            </a:pPr>
            <a:r>
              <a:rPr lang="en-US" dirty="0" smtClean="0">
                <a:solidFill>
                  <a:schemeClr val="tx1"/>
                </a:solidFill>
              </a:rPr>
              <a:t>But we can directly compare for “+” and “-” by converting ASCII to string form.</a:t>
            </a:r>
          </a:p>
          <a:p>
            <a:pPr marL="0" indent="0" fontAlgn="base">
              <a:buNone/>
            </a:pPr>
            <a:endParaRPr lang="en-US" dirty="0" smtClean="0">
              <a:solidFill>
                <a:schemeClr val="tx1"/>
              </a:solidFill>
            </a:endParaRPr>
          </a:p>
          <a:p>
            <a:pPr marL="0" indent="0" fontAlgn="base">
              <a:buNone/>
            </a:pPr>
            <a:r>
              <a:rPr lang="en-US" dirty="0" smtClean="0">
                <a:solidFill>
                  <a:schemeClr val="tx1"/>
                </a:solidFill>
              </a:rPr>
              <a:t>This is done by using static method of String called </a:t>
            </a:r>
            <a:r>
              <a:rPr lang="en-US" b="1" dirty="0" err="1" smtClean="0">
                <a:solidFill>
                  <a:srgbClr val="7030A0"/>
                </a:solidFill>
              </a:rPr>
              <a:t>fromCharCode</a:t>
            </a:r>
            <a:r>
              <a:rPr lang="en-US" b="1" dirty="0" smtClean="0">
                <a:solidFill>
                  <a:srgbClr val="7030A0"/>
                </a:solidFill>
              </a:rPr>
              <a:t>( </a:t>
            </a:r>
            <a:r>
              <a:rPr lang="en-US" b="1" dirty="0" smtClean="0">
                <a:solidFill>
                  <a:srgbClr val="7030A0"/>
                </a:solidFill>
              </a:rPr>
              <a:t>)</a:t>
            </a:r>
          </a:p>
          <a:p>
            <a:pPr marL="0" indent="0" fontAlgn="base">
              <a:buNone/>
            </a:pPr>
            <a:r>
              <a:rPr lang="en-US" b="1" u="sng" dirty="0" smtClean="0">
                <a:solidFill>
                  <a:schemeClr val="tx1"/>
                </a:solidFill>
              </a:rPr>
              <a:t>Syntax:</a:t>
            </a:r>
            <a:endParaRPr lang="en-US" b="1" u="sng" dirty="0" smtClean="0">
              <a:solidFill>
                <a:schemeClr val="tx1"/>
              </a:solidFill>
            </a:endParaRPr>
          </a:p>
          <a:p>
            <a:pPr marL="0" indent="0" fontAlgn="base">
              <a:buNone/>
            </a:pPr>
            <a:r>
              <a:rPr lang="en-US" b="1" dirty="0" err="1">
                <a:solidFill>
                  <a:srgbClr val="FF0000"/>
                </a:solidFill>
              </a:rPr>
              <a:t>v</a:t>
            </a:r>
            <a:r>
              <a:rPr lang="en-US" b="1" dirty="0" err="1" smtClean="0">
                <a:solidFill>
                  <a:srgbClr val="FF0000"/>
                </a:solidFill>
              </a:rPr>
              <a:t>ar</a:t>
            </a:r>
            <a:r>
              <a:rPr lang="en-US" b="1" dirty="0" smtClean="0">
                <a:solidFill>
                  <a:srgbClr val="FF0000"/>
                </a:solidFill>
              </a:rPr>
              <a:t> </a:t>
            </a:r>
            <a:r>
              <a:rPr lang="en-US" b="1" dirty="0" err="1" smtClean="0">
                <a:solidFill>
                  <a:srgbClr val="FF0000"/>
                </a:solidFill>
              </a:rPr>
              <a:t>ch</a:t>
            </a:r>
            <a:r>
              <a:rPr lang="en-US" b="1" dirty="0" smtClean="0">
                <a:solidFill>
                  <a:srgbClr val="FF0000"/>
                </a:solidFill>
              </a:rPr>
              <a:t>=</a:t>
            </a:r>
            <a:r>
              <a:rPr lang="en-US" b="1" dirty="0" err="1" smtClean="0">
                <a:solidFill>
                  <a:srgbClr val="FF0000"/>
                </a:solidFill>
              </a:rPr>
              <a:t>String.fromCharCode</a:t>
            </a:r>
            <a:r>
              <a:rPr lang="en-US" b="1" dirty="0" smtClean="0">
                <a:solidFill>
                  <a:srgbClr val="FF0000"/>
                </a:solidFill>
              </a:rPr>
              <a:t>(&lt;</a:t>
            </a:r>
            <a:r>
              <a:rPr lang="en-US" b="1" dirty="0" err="1" smtClean="0">
                <a:solidFill>
                  <a:srgbClr val="FF0000"/>
                </a:solidFill>
              </a:rPr>
              <a:t>ascii</a:t>
            </a:r>
            <a:r>
              <a:rPr lang="en-US" b="1" dirty="0" smtClean="0">
                <a:solidFill>
                  <a:srgbClr val="FF0000"/>
                </a:solidFill>
              </a:rPr>
              <a:t> value&gt;);</a:t>
            </a:r>
            <a:endParaRPr lang="en-IN" b="1" dirty="0">
              <a:solidFill>
                <a:srgbClr val="FF0000"/>
              </a:solidFill>
            </a:endParaRPr>
          </a:p>
        </p:txBody>
      </p:sp>
    </p:spTree>
    <p:extLst>
      <p:ext uri="{BB962C8B-B14F-4D97-AF65-F5344CB8AC3E}">
        <p14:creationId xmlns:p14="http://schemas.microsoft.com/office/powerpoint/2010/main" xmlns="" val="42274476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900" b="1" dirty="0" smtClean="0">
                <a:solidFill>
                  <a:schemeClr val="tx2">
                    <a:lumMod val="75000"/>
                  </a:schemeClr>
                </a:solidFill>
                <a:effectLst>
                  <a:outerShdw blurRad="38100" dist="38100" dir="2700000" algn="tl">
                    <a:srgbClr val="000000">
                      <a:alpha val="43137"/>
                    </a:srgbClr>
                  </a:outerShdw>
                </a:effectLst>
              </a:rPr>
              <a:t>PROGRAM</a:t>
            </a:r>
            <a:endParaRPr lang="en-IN" sz="4900" dirty="0">
              <a:solidFill>
                <a:schemeClr val="tx2">
                  <a:lumMod val="75000"/>
                </a:schemeClr>
              </a:solidFill>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lnSpcReduction="20000"/>
          </a:bodyPr>
          <a:lstStyle/>
          <a:p>
            <a:pPr marL="0" indent="0" fontAlgn="base">
              <a:buNone/>
            </a:pPr>
            <a:r>
              <a:rPr lang="en-US" b="1" dirty="0" smtClean="0">
                <a:solidFill>
                  <a:schemeClr val="tx1"/>
                </a:solidFill>
              </a:rPr>
              <a:t>Write an HTML page which accepts a phone number from the user in the text box and does not allows anything else to be typed other than digits and backspace.</a:t>
            </a:r>
          </a:p>
          <a:p>
            <a:pPr marL="0" indent="0" fontAlgn="base">
              <a:buNone/>
            </a:pPr>
            <a:endParaRPr lang="en-US" b="1" dirty="0" smtClean="0">
              <a:solidFill>
                <a:schemeClr val="tx1"/>
              </a:solidFill>
            </a:endParaRPr>
          </a:p>
          <a:p>
            <a:pPr marL="0" indent="0" fontAlgn="base">
              <a:buNone/>
            </a:pPr>
            <a:r>
              <a:rPr lang="en-US" b="1" u="sng" dirty="0" smtClean="0">
                <a:solidFill>
                  <a:srgbClr val="FF0000"/>
                </a:solidFill>
              </a:rPr>
              <a:t>Hint:</a:t>
            </a:r>
            <a:endParaRPr lang="en-US" b="1" u="sng" dirty="0" smtClean="0">
              <a:solidFill>
                <a:srgbClr val="FF0000"/>
              </a:solidFill>
            </a:endParaRPr>
          </a:p>
          <a:p>
            <a:pPr marL="0" indent="0" fontAlgn="base">
              <a:buNone/>
            </a:pPr>
            <a:r>
              <a:rPr lang="en-US" b="1" dirty="0" smtClean="0">
                <a:solidFill>
                  <a:schemeClr val="tx1"/>
                </a:solidFill>
              </a:rPr>
              <a:t>To </a:t>
            </a:r>
            <a:r>
              <a:rPr lang="en-US" b="1" dirty="0" smtClean="0">
                <a:solidFill>
                  <a:schemeClr val="tx1"/>
                </a:solidFill>
              </a:rPr>
              <a:t>access the current contents of a </a:t>
            </a:r>
            <a:r>
              <a:rPr lang="en-US" b="1" dirty="0" err="1" smtClean="0">
                <a:solidFill>
                  <a:schemeClr val="tx1"/>
                </a:solidFill>
              </a:rPr>
              <a:t>textfield</a:t>
            </a:r>
            <a:r>
              <a:rPr lang="en-US" b="1" dirty="0" smtClean="0">
                <a:solidFill>
                  <a:schemeClr val="tx1"/>
                </a:solidFill>
              </a:rPr>
              <a:t> we use the</a:t>
            </a:r>
            <a:r>
              <a:rPr lang="en-US" b="1" dirty="0" smtClean="0">
                <a:solidFill>
                  <a:schemeClr val="bg1"/>
                </a:solidFill>
              </a:rPr>
              <a:t> </a:t>
            </a:r>
            <a:r>
              <a:rPr lang="en-US" b="1" dirty="0" smtClean="0">
                <a:solidFill>
                  <a:srgbClr val="7030A0"/>
                </a:solidFill>
              </a:rPr>
              <a:t>value</a:t>
            </a:r>
            <a:r>
              <a:rPr lang="en-US" b="1" dirty="0" smtClean="0">
                <a:solidFill>
                  <a:schemeClr val="bg1"/>
                </a:solidFill>
              </a:rPr>
              <a:t> </a:t>
            </a:r>
            <a:r>
              <a:rPr lang="en-US" b="1" dirty="0" smtClean="0">
                <a:solidFill>
                  <a:schemeClr val="tx1"/>
                </a:solidFill>
              </a:rPr>
              <a:t>property. Thus:</a:t>
            </a:r>
          </a:p>
          <a:p>
            <a:pPr marL="0" indent="0" fontAlgn="base">
              <a:buNone/>
            </a:pPr>
            <a:r>
              <a:rPr lang="en-US" b="1" dirty="0" err="1" smtClean="0">
                <a:solidFill>
                  <a:srgbClr val="00B050"/>
                </a:solidFill>
                <a:effectLst>
                  <a:outerShdw blurRad="38100" dist="38100" dir="2700000" algn="tl">
                    <a:srgbClr val="000000">
                      <a:alpha val="43137"/>
                    </a:srgbClr>
                  </a:outerShdw>
                </a:effectLst>
              </a:rPr>
              <a:t>var</a:t>
            </a:r>
            <a:r>
              <a:rPr lang="en-US" b="1" dirty="0" smtClean="0">
                <a:solidFill>
                  <a:srgbClr val="00B050"/>
                </a:solidFill>
                <a:effectLst>
                  <a:outerShdw blurRad="38100" dist="38100" dir="2700000" algn="tl">
                    <a:srgbClr val="000000">
                      <a:alpha val="43137"/>
                    </a:srgbClr>
                  </a:outerShdw>
                </a:effectLst>
              </a:rPr>
              <a:t> x=</a:t>
            </a:r>
            <a:r>
              <a:rPr lang="en-US" b="1" dirty="0" err="1" smtClean="0">
                <a:solidFill>
                  <a:srgbClr val="00B050"/>
                </a:solidFill>
                <a:effectLst>
                  <a:outerShdw blurRad="38100" dist="38100" dir="2700000" algn="tl">
                    <a:srgbClr val="000000">
                      <a:alpha val="43137"/>
                    </a:srgbClr>
                  </a:outerShdw>
                </a:effectLst>
              </a:rPr>
              <a:t>document.getElementById</a:t>
            </a:r>
            <a:r>
              <a:rPr lang="en-US" b="1" dirty="0" smtClean="0">
                <a:solidFill>
                  <a:srgbClr val="00B050"/>
                </a:solidFill>
                <a:effectLst>
                  <a:outerShdw blurRad="38100" dist="38100" dir="2700000" algn="tl">
                    <a:srgbClr val="000000">
                      <a:alpha val="43137"/>
                    </a:srgbClr>
                  </a:outerShdw>
                </a:effectLst>
              </a:rPr>
              <a:t>(“</a:t>
            </a:r>
            <a:r>
              <a:rPr lang="en-US" b="1" dirty="0" err="1" smtClean="0">
                <a:solidFill>
                  <a:srgbClr val="00B050"/>
                </a:solidFill>
                <a:effectLst>
                  <a:outerShdw blurRad="38100" dist="38100" dir="2700000" algn="tl">
                    <a:srgbClr val="000000">
                      <a:alpha val="43137"/>
                    </a:srgbClr>
                  </a:outerShdw>
                </a:effectLst>
              </a:rPr>
              <a:t>mytext</a:t>
            </a:r>
            <a:r>
              <a:rPr lang="en-US" b="1" dirty="0" smtClean="0">
                <a:solidFill>
                  <a:srgbClr val="00B050"/>
                </a:solidFill>
                <a:effectLst>
                  <a:outerShdw blurRad="38100" dist="38100" dir="2700000" algn="tl">
                    <a:srgbClr val="000000">
                      <a:alpha val="43137"/>
                    </a:srgbClr>
                  </a:outerShdw>
                </a:effectLst>
              </a:rPr>
              <a:t>”);</a:t>
            </a:r>
          </a:p>
          <a:p>
            <a:pPr marL="0" indent="0" fontAlgn="base">
              <a:buNone/>
            </a:pPr>
            <a:r>
              <a:rPr lang="en-US" b="1" dirty="0" smtClean="0">
                <a:solidFill>
                  <a:srgbClr val="00B050"/>
                </a:solidFill>
                <a:effectLst>
                  <a:outerShdw blurRad="38100" dist="38100" dir="2700000" algn="tl">
                    <a:srgbClr val="000000">
                      <a:alpha val="43137"/>
                    </a:srgbClr>
                  </a:outerShdw>
                </a:effectLst>
              </a:rPr>
              <a:t>alert(</a:t>
            </a:r>
            <a:r>
              <a:rPr lang="en-US" b="1" dirty="0" err="1" smtClean="0">
                <a:solidFill>
                  <a:srgbClr val="00B050"/>
                </a:solidFill>
                <a:effectLst>
                  <a:outerShdw blurRad="38100" dist="38100" dir="2700000" algn="tl">
                    <a:srgbClr val="000000">
                      <a:alpha val="43137"/>
                    </a:srgbClr>
                  </a:outerShdw>
                </a:effectLst>
              </a:rPr>
              <a:t>x.value</a:t>
            </a:r>
            <a:r>
              <a:rPr lang="en-US" b="1" dirty="0" smtClean="0">
                <a:solidFill>
                  <a:srgbClr val="00B050"/>
                </a:solidFill>
                <a:effectLst>
                  <a:outerShdw blurRad="38100" dist="38100" dir="2700000" algn="tl">
                    <a:srgbClr val="000000">
                      <a:alpha val="43137"/>
                    </a:srgbClr>
                  </a:outerShdw>
                </a:effectLst>
              </a:rPr>
              <a:t>);</a:t>
            </a:r>
          </a:p>
          <a:p>
            <a:pPr marL="0" indent="0" fontAlgn="base">
              <a:buNone/>
            </a:pPr>
            <a:r>
              <a:rPr lang="en-US" b="1" dirty="0" smtClean="0">
                <a:solidFill>
                  <a:schemeClr val="tx1"/>
                </a:solidFill>
              </a:rPr>
              <a:t>The above code will give us the contents of the text field</a:t>
            </a:r>
            <a:endParaRPr lang="en-IN" b="1" dirty="0">
              <a:solidFill>
                <a:schemeClr val="tx1"/>
              </a:solidFill>
            </a:endParaRPr>
          </a:p>
        </p:txBody>
      </p:sp>
    </p:spTree>
    <p:extLst>
      <p:ext uri="{BB962C8B-B14F-4D97-AF65-F5344CB8AC3E}">
        <p14:creationId xmlns:p14="http://schemas.microsoft.com/office/powerpoint/2010/main" xmlns="" val="4079519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solidFill>
                  <a:schemeClr val="tx2">
                    <a:lumMod val="75000"/>
                  </a:schemeClr>
                </a:solidFill>
              </a:rPr>
              <a:t>End Of Lecture </a:t>
            </a:r>
            <a:endParaRPr lang="en-IN" sz="4400" b="1" dirty="0">
              <a:solidFill>
                <a:schemeClr val="tx2">
                  <a:lumMod val="75000"/>
                </a:schemeClr>
              </a:solidFill>
            </a:endParaRPr>
          </a:p>
        </p:txBody>
      </p:sp>
      <p:pic>
        <p:nvPicPr>
          <p:cNvPr id="4" name="Content Placeholder 3" descr="Thanks.png"/>
          <p:cNvPicPr>
            <a:picLocks noGrp="1" noChangeAspect="1"/>
          </p:cNvPicPr>
          <p:nvPr>
            <p:ph sz="quarter" idx="1"/>
          </p:nvPr>
        </p:nvPicPr>
        <p:blipFill>
          <a:blip r:embed="rId2" cstate="print"/>
          <a:stretch>
            <a:fillRect/>
          </a:stretch>
        </p:blipFill>
        <p:spPr>
          <a:xfrm>
            <a:off x="142844" y="1428736"/>
            <a:ext cx="8858312" cy="2071702"/>
          </a:xfrm>
          <a:solidFill>
            <a:schemeClr val="bg2"/>
          </a:solidFill>
        </p:spPr>
      </p:pic>
      <p:sp>
        <p:nvSpPr>
          <p:cNvPr id="5" name="TextBox 4"/>
          <p:cNvSpPr txBox="1"/>
          <p:nvPr/>
        </p:nvSpPr>
        <p:spPr>
          <a:xfrm>
            <a:off x="142844" y="3714752"/>
            <a:ext cx="8858312" cy="3416320"/>
          </a:xfrm>
          <a:prstGeom prst="rect">
            <a:avLst/>
          </a:prstGeom>
          <a:solidFill>
            <a:schemeClr val="bg2">
              <a:lumMod val="90000"/>
            </a:schemeClr>
          </a:solidFill>
        </p:spPr>
        <p:txBody>
          <a:bodyPr wrap="square" rtlCol="0">
            <a:spAutoFit/>
          </a:bodyPr>
          <a:lstStyle/>
          <a:p>
            <a:r>
              <a:rPr lang="en-US" sz="2000" b="1" dirty="0" smtClean="0">
                <a:solidFill>
                  <a:srgbClr val="FF0000"/>
                </a:solidFill>
              </a:rPr>
              <a:t>For any queries mail us @: </a:t>
            </a:r>
            <a:r>
              <a:rPr lang="en-US" sz="2000" b="1" dirty="0" smtClean="0">
                <a:solidFill>
                  <a:srgbClr val="FF0000"/>
                </a:solidFill>
                <a:hlinkClick r:id="rId3"/>
              </a:rPr>
              <a:t>scalive4u@gmail.com</a:t>
            </a:r>
            <a:endParaRPr lang="en-US" sz="2000" b="1" dirty="0" smtClean="0">
              <a:solidFill>
                <a:srgbClr val="FF0000"/>
              </a:solidFill>
            </a:endParaRPr>
          </a:p>
          <a:p>
            <a:r>
              <a:rPr lang="en-US" sz="2000" b="1" dirty="0" smtClean="0">
                <a:solidFill>
                  <a:srgbClr val="FF0000"/>
                </a:solidFill>
              </a:rPr>
              <a:t>Call us @ : </a:t>
            </a:r>
            <a:r>
              <a:rPr lang="en-US" sz="2000" b="1" dirty="0" smtClean="0">
                <a:solidFill>
                  <a:srgbClr val="0070C0"/>
                </a:solidFill>
              </a:rPr>
              <a:t>0755-4271659, 7879165533</a:t>
            </a:r>
          </a:p>
          <a:p>
            <a:endParaRPr lang="en-US" sz="2800" b="1" u="sng" dirty="0" smtClean="0">
              <a:solidFill>
                <a:srgbClr val="0070C0"/>
              </a:solidFill>
            </a:endParaRPr>
          </a:p>
          <a:p>
            <a:r>
              <a:rPr lang="en-US" sz="2800" b="1" u="sng" dirty="0" smtClean="0">
                <a:solidFill>
                  <a:srgbClr val="0070C0"/>
                </a:solidFill>
              </a:rPr>
              <a:t>Agenda for Next Lecture:</a:t>
            </a:r>
          </a:p>
          <a:p>
            <a:pPr marL="514350" indent="-514350">
              <a:buAutoNum type="arabicPeriod"/>
            </a:pPr>
            <a:r>
              <a:rPr lang="en-US" sz="2400" b="1" dirty="0" smtClean="0">
                <a:solidFill>
                  <a:srgbClr val="0070C0"/>
                </a:solidFill>
              </a:rPr>
              <a:t>Working With Forms In JavaScript</a:t>
            </a:r>
            <a:endParaRPr lang="en-US" sz="2400" b="1" dirty="0" smtClean="0">
              <a:solidFill>
                <a:srgbClr val="0070C0"/>
              </a:solidFill>
            </a:endParaRPr>
          </a:p>
          <a:p>
            <a:pPr marL="514350" indent="-514350">
              <a:buAutoNum type="arabicPeriod"/>
            </a:pPr>
            <a:r>
              <a:rPr lang="en-US" sz="2400" b="1" dirty="0" smtClean="0">
                <a:solidFill>
                  <a:srgbClr val="0070C0"/>
                </a:solidFill>
              </a:rPr>
              <a:t>Using  forms array</a:t>
            </a:r>
          </a:p>
          <a:p>
            <a:pPr marL="514350" indent="-514350">
              <a:buAutoNum type="arabicPeriod"/>
            </a:pPr>
            <a:r>
              <a:rPr lang="en-US" sz="2400" b="1" smtClean="0">
                <a:solidFill>
                  <a:srgbClr val="0070C0"/>
                </a:solidFill>
              </a:rPr>
              <a:t>Accessing Form </a:t>
            </a:r>
            <a:r>
              <a:rPr lang="en-US" sz="2400" b="1" dirty="0" smtClean="0">
                <a:solidFill>
                  <a:srgbClr val="0070C0"/>
                </a:solidFill>
              </a:rPr>
              <a:t>elements</a:t>
            </a:r>
            <a:endParaRPr lang="en-US" sz="2400" b="1" dirty="0" smtClean="0">
              <a:solidFill>
                <a:srgbClr val="0070C0"/>
              </a:solidFill>
            </a:endParaRPr>
          </a:p>
          <a:p>
            <a:pPr marL="514350" indent="-514350">
              <a:buAutoNum type="arabicPeriod"/>
            </a:pPr>
            <a:r>
              <a:rPr lang="en-US" sz="2400" b="1" dirty="0" smtClean="0">
                <a:solidFill>
                  <a:srgbClr val="0070C0"/>
                </a:solidFill>
              </a:rPr>
              <a:t>Handling </a:t>
            </a:r>
            <a:r>
              <a:rPr lang="en-US" sz="2400" b="1" dirty="0" smtClean="0">
                <a:solidFill>
                  <a:srgbClr val="0070C0"/>
                </a:solidFill>
              </a:rPr>
              <a:t>Form Events</a:t>
            </a:r>
            <a:endParaRPr lang="en-US" sz="2400" b="1" dirty="0" smtClean="0">
              <a:solidFill>
                <a:srgbClr val="0070C0"/>
              </a:solidFill>
            </a:endParaRPr>
          </a:p>
          <a:p>
            <a:pPr marL="514350" indent="-514350"/>
            <a:endParaRPr lang="en-US" sz="2400" b="1" dirty="0" smtClean="0">
              <a:solidFill>
                <a:srgbClr val="0070C0"/>
              </a:solidFill>
            </a:endParaRPr>
          </a:p>
        </p:txBody>
      </p:sp>
      <p:pic>
        <p:nvPicPr>
          <p:cNvPr id="8" name="Picture 2"/>
          <p:cNvPicPr>
            <a:picLocks noChangeAspect="1" noChangeArrowheads="1"/>
          </p:cNvPicPr>
          <p:nvPr/>
        </p:nvPicPr>
        <p:blipFill>
          <a:blip r:embed="rId4" cstate="print"/>
          <a:srcRect/>
          <a:stretch>
            <a:fillRect/>
          </a:stretch>
        </p:blipFill>
        <p:spPr bwMode="auto">
          <a:xfrm>
            <a:off x="7092281" y="188640"/>
            <a:ext cx="1872208" cy="1080121"/>
          </a:xfrm>
          <a:prstGeom prst="rect">
            <a:avLst/>
          </a:prstGeom>
          <a:noFill/>
          <a:ln w="9525">
            <a:noFill/>
            <a:miter lim="800000"/>
            <a:headEnd/>
            <a:tailEnd/>
          </a:ln>
        </p:spPr>
      </p:pic>
      <p:pic>
        <p:nvPicPr>
          <p:cNvPr id="9"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51520" y="188641"/>
            <a:ext cx="1368152"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blinds(horizontal)">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solidFill>
                  <a:schemeClr val="tx2">
                    <a:lumMod val="75000"/>
                  </a:schemeClr>
                </a:solidFill>
              </a:rPr>
              <a:t>Today’s Agenda</a:t>
            </a:r>
            <a:endParaRPr lang="en-IN" sz="4400" b="1" dirty="0">
              <a:solidFill>
                <a:schemeClr val="tx2">
                  <a:lumMod val="75000"/>
                </a:schemeClr>
              </a:solidFill>
            </a:endParaRPr>
          </a:p>
        </p:txBody>
      </p:sp>
      <p:sp>
        <p:nvSpPr>
          <p:cNvPr id="3" name="Content Placeholder 2"/>
          <p:cNvSpPr>
            <a:spLocks noGrp="1"/>
          </p:cNvSpPr>
          <p:nvPr>
            <p:ph sz="quarter" idx="1"/>
          </p:nvPr>
        </p:nvSpPr>
        <p:spPr>
          <a:xfrm>
            <a:off x="251520" y="1484784"/>
            <a:ext cx="8712968" cy="5373216"/>
          </a:xfrm>
        </p:spPr>
        <p:txBody>
          <a:bodyPr>
            <a:normAutofit/>
          </a:bodyPr>
          <a:lstStyle/>
          <a:p>
            <a:pPr>
              <a:buSzPct val="100000"/>
            </a:pPr>
            <a:endParaRPr lang="en-US" sz="2400" dirty="0" smtClean="0"/>
          </a:p>
          <a:p>
            <a:pPr>
              <a:buSzPct val="100000"/>
              <a:buNone/>
            </a:pPr>
            <a:endParaRPr lang="en-US" sz="2400" dirty="0" smtClean="0"/>
          </a:p>
          <a:p>
            <a:pPr>
              <a:buSzPct val="100000"/>
            </a:pPr>
            <a:r>
              <a:rPr lang="en-US" sz="2400" b="1" dirty="0" smtClean="0">
                <a:solidFill>
                  <a:srgbClr val="0070C0"/>
                </a:solidFill>
              </a:rPr>
              <a:t>DOM Level 2 Event Handling</a:t>
            </a:r>
          </a:p>
          <a:p>
            <a:pPr>
              <a:buSzPct val="100000"/>
            </a:pPr>
            <a:endParaRPr lang="en-US" sz="2400" b="1" dirty="0" smtClean="0">
              <a:solidFill>
                <a:srgbClr val="0070C0"/>
              </a:solidFill>
            </a:endParaRPr>
          </a:p>
          <a:p>
            <a:pPr>
              <a:buSzPct val="100000"/>
            </a:pPr>
            <a:r>
              <a:rPr lang="en-US" sz="2400" b="1" dirty="0" smtClean="0">
                <a:solidFill>
                  <a:srgbClr val="0070C0"/>
                </a:solidFill>
              </a:rPr>
              <a:t>Working with Mouse Event</a:t>
            </a:r>
            <a:endParaRPr lang="en-US" sz="2400" b="1" dirty="0" smtClean="0">
              <a:solidFill>
                <a:srgbClr val="0070C0"/>
              </a:solidFill>
            </a:endParaRPr>
          </a:p>
          <a:p>
            <a:pPr>
              <a:buSzPct val="100000"/>
            </a:pPr>
            <a:endParaRPr lang="en-US" sz="2400" b="1" dirty="0" smtClean="0">
              <a:solidFill>
                <a:srgbClr val="0070C0"/>
              </a:solidFill>
            </a:endParaRPr>
          </a:p>
          <a:p>
            <a:pPr>
              <a:buSzPct val="100000"/>
            </a:pPr>
            <a:r>
              <a:rPr lang="en-US" sz="2400" b="1" dirty="0" smtClean="0">
                <a:solidFill>
                  <a:srgbClr val="0070C0"/>
                </a:solidFill>
              </a:rPr>
              <a:t>Working with Keyboard</a:t>
            </a:r>
            <a:endParaRPr lang="en-US" sz="2400" b="1" dirty="0" smtClean="0">
              <a:solidFill>
                <a:srgbClr val="0070C0"/>
              </a:solidFill>
            </a:endParaRPr>
          </a:p>
          <a:p>
            <a:pPr>
              <a:buSzPct val="100000"/>
              <a:buNone/>
            </a:pPr>
            <a:r>
              <a:rPr lang="en-US" sz="2400" b="1" dirty="0" smtClean="0">
                <a:solidFill>
                  <a:srgbClr val="0070C0"/>
                </a:solidFill>
              </a:rPr>
              <a:t>	 Event</a:t>
            </a:r>
          </a:p>
          <a:p>
            <a:pPr>
              <a:buSzPct val="100000"/>
              <a:buNone/>
            </a:pPr>
            <a:endParaRPr lang="en-US" sz="2400" b="1" dirty="0" smtClean="0">
              <a:solidFill>
                <a:srgbClr val="0070C0"/>
              </a:solidFill>
            </a:endParaRPr>
          </a:p>
          <a:p>
            <a:pPr>
              <a:buSzPct val="100000"/>
              <a:buNone/>
            </a:pPr>
            <a:endParaRPr lang="en-US" sz="2400" b="1" dirty="0" smtClean="0">
              <a:solidFill>
                <a:srgbClr val="0070C0"/>
              </a:solidFill>
            </a:endParaRPr>
          </a:p>
          <a:p>
            <a:pPr>
              <a:buSzPct val="100000"/>
            </a:pPr>
            <a:endParaRPr lang="en-US" sz="2400" dirty="0" smtClean="0"/>
          </a:p>
          <a:p>
            <a:pPr>
              <a:buSzPct val="100000"/>
            </a:pPr>
            <a:endParaRPr lang="en-US" sz="2400" dirty="0" smtClean="0"/>
          </a:p>
          <a:p>
            <a:pPr>
              <a:buSzPct val="100000"/>
            </a:pPr>
            <a:endParaRPr lang="en-US" sz="2400" dirty="0" smtClean="0"/>
          </a:p>
          <a:p>
            <a:pPr>
              <a:buSzPct val="100000"/>
              <a:buNone/>
            </a:pPr>
            <a:endParaRPr lang="en-US" sz="2400" dirty="0" smtClean="0"/>
          </a:p>
          <a:p>
            <a:pPr>
              <a:buSzPct val="100000"/>
              <a:buNone/>
            </a:pPr>
            <a:endParaRPr lang="en-US" sz="2400" dirty="0" smtClean="0"/>
          </a:p>
          <a:p>
            <a:pPr>
              <a:buSzPct val="100000"/>
            </a:pPr>
            <a:endParaRPr lang="en-US" sz="2400" dirty="0" smtClean="0"/>
          </a:p>
          <a:p>
            <a:pPr>
              <a:buSzPct val="100000"/>
              <a:buNone/>
            </a:pPr>
            <a:endParaRPr lang="en-US" sz="2400" dirty="0" smtClean="0"/>
          </a:p>
          <a:p>
            <a:pPr>
              <a:buSzPct val="100000"/>
              <a:buNone/>
            </a:pPr>
            <a:endParaRPr lang="en-US" sz="2400" dirty="0" smtClean="0"/>
          </a:p>
          <a:p>
            <a:pPr>
              <a:buSzPct val="100000"/>
            </a:pPr>
            <a:endParaRPr lang="en-US" sz="2400"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HTML-logo.jpg"/>
          <p:cNvPicPr>
            <a:picLocks noChangeAspect="1"/>
          </p:cNvPicPr>
          <p:nvPr/>
        </p:nvPicPr>
        <p:blipFill>
          <a:blip r:embed="rId4"/>
          <a:stretch>
            <a:fillRect/>
          </a:stretch>
        </p:blipFill>
        <p:spPr>
          <a:xfrm>
            <a:off x="5214942" y="2143116"/>
            <a:ext cx="2857500" cy="28575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900" b="1" dirty="0" smtClean="0">
                <a:solidFill>
                  <a:schemeClr val="tx2">
                    <a:lumMod val="75000"/>
                  </a:schemeClr>
                </a:solidFill>
                <a:effectLst>
                  <a:outerShdw blurRad="38100" dist="38100" dir="2700000" algn="tl">
                    <a:srgbClr val="000000">
                      <a:alpha val="43137"/>
                    </a:srgbClr>
                  </a:outerShdw>
                </a:effectLst>
              </a:rPr>
              <a:t>Using DOM Event Handler</a:t>
            </a:r>
            <a:endParaRPr lang="en-IN" sz="4900" dirty="0">
              <a:solidFill>
                <a:schemeClr val="tx2">
                  <a:lumMod val="75000"/>
                </a:schemeClr>
              </a:solidFill>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fontAlgn="base"/>
            <a:r>
              <a:rPr lang="en-US" dirty="0" smtClean="0">
                <a:solidFill>
                  <a:schemeClr val="tx1"/>
                </a:solidFill>
              </a:rPr>
              <a:t>The event handling approach that we’ve used is the simplest way of defining an event but is highly discouraged because it is very inflexible and it mixes the structure of the page with it’s functionality </a:t>
            </a:r>
            <a:r>
              <a:rPr lang="en-US" dirty="0" err="1" smtClean="0">
                <a:solidFill>
                  <a:schemeClr val="tx1"/>
                </a:solidFill>
              </a:rPr>
              <a:t>i.e</a:t>
            </a:r>
            <a:r>
              <a:rPr lang="en-US" dirty="0" smtClean="0">
                <a:solidFill>
                  <a:schemeClr val="tx1"/>
                </a:solidFill>
              </a:rPr>
              <a:t> </a:t>
            </a:r>
            <a:r>
              <a:rPr lang="en-US" dirty="0" smtClean="0">
                <a:solidFill>
                  <a:srgbClr val="FF0000"/>
                </a:solidFill>
              </a:rPr>
              <a:t>it mixes HTML with JavaScript.</a:t>
            </a:r>
          </a:p>
          <a:p>
            <a:pPr fontAlgn="base"/>
            <a:endParaRPr lang="en-US" dirty="0" smtClean="0">
              <a:solidFill>
                <a:schemeClr val="tx1"/>
              </a:solidFill>
            </a:endParaRPr>
          </a:p>
          <a:p>
            <a:pPr fontAlgn="base"/>
            <a:r>
              <a:rPr lang="en-US" dirty="0" smtClean="0">
                <a:solidFill>
                  <a:schemeClr val="tx1"/>
                </a:solidFill>
              </a:rPr>
              <a:t>Thus </a:t>
            </a:r>
            <a:r>
              <a:rPr lang="en-US" dirty="0" smtClean="0">
                <a:solidFill>
                  <a:schemeClr val="tx1"/>
                </a:solidFill>
              </a:rPr>
              <a:t>it is not suitable for practical application.</a:t>
            </a:r>
          </a:p>
          <a:p>
            <a:pPr marL="0" indent="0" fontAlgn="base">
              <a:buNone/>
            </a:pPr>
            <a:endParaRPr lang="en-IN" dirty="0">
              <a:solidFill>
                <a:schemeClr val="bg1"/>
              </a:solidFill>
            </a:endParaRPr>
          </a:p>
        </p:txBody>
      </p:sp>
    </p:spTree>
    <p:extLst>
      <p:ext uri="{BB962C8B-B14F-4D97-AF65-F5344CB8AC3E}">
        <p14:creationId xmlns:p14="http://schemas.microsoft.com/office/powerpoint/2010/main" xmlns="" val="5286311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900" b="1" dirty="0" smtClean="0">
                <a:solidFill>
                  <a:schemeClr val="tx2">
                    <a:lumMod val="75000"/>
                  </a:schemeClr>
                </a:solidFill>
                <a:effectLst>
                  <a:outerShdw blurRad="38100" dist="38100" dir="2700000" algn="tl">
                    <a:srgbClr val="000000">
                      <a:alpha val="43137"/>
                    </a:srgbClr>
                  </a:outerShdw>
                </a:effectLst>
              </a:rPr>
              <a:t>Using DOM Event Handler</a:t>
            </a:r>
            <a:endParaRPr lang="en-IN" sz="4900" dirty="0">
              <a:solidFill>
                <a:schemeClr val="tx2">
                  <a:lumMod val="75000"/>
                </a:schemeClr>
              </a:solidFill>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fontAlgn="base"/>
            <a:r>
              <a:rPr lang="en-US" dirty="0" smtClean="0">
                <a:solidFill>
                  <a:schemeClr val="tx1"/>
                </a:solidFill>
              </a:rPr>
              <a:t>To overcome this problem we use </a:t>
            </a:r>
            <a:r>
              <a:rPr lang="en-US" b="1" dirty="0" smtClean="0">
                <a:solidFill>
                  <a:srgbClr val="7030A0"/>
                </a:solidFill>
              </a:rPr>
              <a:t>DOM based event handling.</a:t>
            </a:r>
          </a:p>
          <a:p>
            <a:pPr fontAlgn="base"/>
            <a:endParaRPr lang="en-US" dirty="0" smtClean="0">
              <a:solidFill>
                <a:schemeClr val="tx1"/>
              </a:solidFill>
            </a:endParaRPr>
          </a:p>
          <a:p>
            <a:pPr fontAlgn="base"/>
            <a:endParaRPr lang="en-US" dirty="0" smtClean="0">
              <a:solidFill>
                <a:schemeClr val="tx1"/>
              </a:solidFill>
            </a:endParaRPr>
          </a:p>
          <a:p>
            <a:pPr fontAlgn="base"/>
            <a:r>
              <a:rPr lang="en-US" dirty="0" smtClean="0">
                <a:solidFill>
                  <a:srgbClr val="0070C0"/>
                </a:solidFill>
              </a:rPr>
              <a:t>This </a:t>
            </a:r>
            <a:r>
              <a:rPr lang="en-US" dirty="0" smtClean="0">
                <a:solidFill>
                  <a:srgbClr val="0070C0"/>
                </a:solidFill>
              </a:rPr>
              <a:t>approach separates HTML and JavaScript.</a:t>
            </a:r>
          </a:p>
          <a:p>
            <a:pPr fontAlgn="base"/>
            <a:endParaRPr lang="en-US" dirty="0" smtClean="0">
              <a:solidFill>
                <a:schemeClr val="tx1"/>
              </a:solidFill>
            </a:endParaRPr>
          </a:p>
          <a:p>
            <a:pPr fontAlgn="base"/>
            <a:endParaRPr lang="en-US" dirty="0" smtClean="0">
              <a:solidFill>
                <a:schemeClr val="tx1"/>
              </a:solidFill>
            </a:endParaRPr>
          </a:p>
          <a:p>
            <a:pPr fontAlgn="base"/>
            <a:r>
              <a:rPr lang="en-US" dirty="0" smtClean="0">
                <a:solidFill>
                  <a:schemeClr val="tx1"/>
                </a:solidFill>
              </a:rPr>
              <a:t>It </a:t>
            </a:r>
            <a:r>
              <a:rPr lang="en-US" dirty="0" smtClean="0">
                <a:solidFill>
                  <a:schemeClr val="tx1"/>
                </a:solidFill>
              </a:rPr>
              <a:t>works by setting a callback function as an attribute of HTML element.</a:t>
            </a:r>
          </a:p>
          <a:p>
            <a:pPr marL="0" indent="0" fontAlgn="base">
              <a:buNone/>
            </a:pPr>
            <a:endParaRPr lang="en-IN" dirty="0">
              <a:solidFill>
                <a:schemeClr val="bg1"/>
              </a:solidFill>
            </a:endParaRPr>
          </a:p>
        </p:txBody>
      </p:sp>
    </p:spTree>
    <p:extLst>
      <p:ext uri="{BB962C8B-B14F-4D97-AF65-F5344CB8AC3E}">
        <p14:creationId xmlns:p14="http://schemas.microsoft.com/office/powerpoint/2010/main" xmlns="" val="3211405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900" b="1" dirty="0" smtClean="0">
                <a:solidFill>
                  <a:schemeClr val="tx2">
                    <a:lumMod val="75000"/>
                  </a:schemeClr>
                </a:solidFill>
                <a:effectLst>
                  <a:outerShdw blurRad="38100" dist="38100" dir="2700000" algn="tl">
                    <a:srgbClr val="000000">
                      <a:alpha val="43137"/>
                    </a:srgbClr>
                  </a:outerShdw>
                </a:effectLst>
              </a:rPr>
              <a:t>Syntax For DOM Event</a:t>
            </a:r>
            <a:endParaRPr lang="en-IN" sz="4900" dirty="0">
              <a:solidFill>
                <a:schemeClr val="tx2">
                  <a:lumMod val="75000"/>
                </a:schemeClr>
              </a:solidFill>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dirty="0" smtClean="0"/>
              <a:t>It is a 2 step process:</a:t>
            </a:r>
            <a:endParaRPr lang="en-IN" dirty="0"/>
          </a:p>
          <a:p>
            <a:pPr marL="514350" indent="-514350">
              <a:buAutoNum type="arabicPeriod"/>
            </a:pPr>
            <a:endParaRPr lang="en-IN" dirty="0" smtClean="0"/>
          </a:p>
          <a:p>
            <a:pPr marL="514350" indent="-514350">
              <a:buAutoNum type="arabicPeriod"/>
            </a:pPr>
            <a:r>
              <a:rPr lang="en-IN" b="1" dirty="0" smtClean="0">
                <a:solidFill>
                  <a:srgbClr val="7030A0"/>
                </a:solidFill>
              </a:rPr>
              <a:t>Get the </a:t>
            </a:r>
            <a:r>
              <a:rPr lang="en-IN" b="1" dirty="0" smtClean="0">
                <a:solidFill>
                  <a:srgbClr val="7030A0"/>
                </a:solidFill>
              </a:rPr>
              <a:t>element</a:t>
            </a:r>
          </a:p>
          <a:p>
            <a:pPr marL="514350" indent="-514350">
              <a:buAutoNum type="arabicPeriod"/>
            </a:pPr>
            <a:endParaRPr lang="en-US" dirty="0" smtClean="0"/>
          </a:p>
          <a:p>
            <a:pPr marL="514350" indent="-514350">
              <a:buAutoNum type="arabicPeriod"/>
            </a:pPr>
            <a:endParaRPr lang="en-US" dirty="0" smtClean="0"/>
          </a:p>
          <a:p>
            <a:pPr marL="514350" indent="-514350">
              <a:buAutoNum type="arabicPeriod"/>
            </a:pPr>
            <a:r>
              <a:rPr lang="en-IN" b="1" dirty="0" smtClean="0">
                <a:solidFill>
                  <a:srgbClr val="FF0000"/>
                </a:solidFill>
              </a:rPr>
              <a:t>Assign a </a:t>
            </a:r>
            <a:r>
              <a:rPr lang="en-IN" b="1" dirty="0">
                <a:solidFill>
                  <a:srgbClr val="FF0000"/>
                </a:solidFill>
              </a:rPr>
              <a:t>handler to the property </a:t>
            </a:r>
            <a:r>
              <a:rPr lang="en-IN" b="1" dirty="0" err="1" smtClean="0">
                <a:solidFill>
                  <a:srgbClr val="00B050"/>
                </a:solidFill>
                <a:effectLst>
                  <a:outerShdw blurRad="38100" dist="38100" dir="2700000" algn="tl">
                    <a:srgbClr val="000000">
                      <a:alpha val="43137"/>
                    </a:srgbClr>
                  </a:outerShdw>
                </a:effectLst>
              </a:rPr>
              <a:t>on</a:t>
            </a:r>
            <a:r>
              <a:rPr lang="en-IN" b="1" i="1" dirty="0" err="1" smtClean="0">
                <a:solidFill>
                  <a:srgbClr val="00B050"/>
                </a:solidFill>
                <a:effectLst>
                  <a:outerShdw blurRad="38100" dist="38100" dir="2700000" algn="tl">
                    <a:srgbClr val="000000">
                      <a:alpha val="43137"/>
                    </a:srgbClr>
                  </a:outerShdw>
                </a:effectLst>
              </a:rPr>
              <a:t>event</a:t>
            </a:r>
            <a:endParaRPr lang="en-IN" b="1"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909644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900" b="1" dirty="0" smtClean="0">
                <a:solidFill>
                  <a:schemeClr val="tx2">
                    <a:lumMod val="75000"/>
                  </a:schemeClr>
                </a:solidFill>
                <a:effectLst>
                  <a:outerShdw blurRad="38100" dist="38100" dir="2700000" algn="tl">
                    <a:srgbClr val="000000">
                      <a:alpha val="43137"/>
                    </a:srgbClr>
                  </a:outerShdw>
                </a:effectLst>
              </a:rPr>
              <a:t>Example</a:t>
            </a:r>
            <a:endParaRPr lang="en-IN" sz="4900" dirty="0">
              <a:solidFill>
                <a:schemeClr val="tx2">
                  <a:lumMod val="75000"/>
                </a:schemeClr>
              </a:solidFill>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marL="0" indent="0" fontAlgn="base">
              <a:buNone/>
            </a:pPr>
            <a:r>
              <a:rPr lang="en-US" b="1" dirty="0" smtClean="0">
                <a:solidFill>
                  <a:schemeClr val="tx1"/>
                </a:solidFill>
              </a:rPr>
              <a:t>Example:</a:t>
            </a:r>
          </a:p>
          <a:p>
            <a:pPr marL="0" indent="0" fontAlgn="base">
              <a:buNone/>
            </a:pPr>
            <a:r>
              <a:rPr lang="en-US" dirty="0" smtClean="0">
                <a:solidFill>
                  <a:srgbClr val="FF0000"/>
                </a:solidFill>
              </a:rPr>
              <a:t>&lt;body&gt;</a:t>
            </a:r>
          </a:p>
          <a:p>
            <a:pPr marL="0" indent="0" fontAlgn="base">
              <a:buNone/>
            </a:pPr>
            <a:r>
              <a:rPr lang="en-US" dirty="0" smtClean="0">
                <a:solidFill>
                  <a:srgbClr val="FF0000"/>
                </a:solidFill>
              </a:rPr>
              <a:t>. . . .</a:t>
            </a:r>
          </a:p>
          <a:p>
            <a:pPr marL="0" indent="0" fontAlgn="base">
              <a:buNone/>
            </a:pPr>
            <a:r>
              <a:rPr lang="en-IN" sz="2400" dirty="0" smtClean="0">
                <a:solidFill>
                  <a:srgbClr val="7030A0"/>
                </a:solidFill>
              </a:rPr>
              <a:t>&lt;input id="</a:t>
            </a:r>
            <a:r>
              <a:rPr lang="en-IN" sz="2400" dirty="0" err="1" smtClean="0">
                <a:solidFill>
                  <a:srgbClr val="7030A0"/>
                </a:solidFill>
              </a:rPr>
              <a:t>myElement</a:t>
            </a:r>
            <a:r>
              <a:rPr lang="en-IN" sz="2400" dirty="0" smtClean="0">
                <a:solidFill>
                  <a:srgbClr val="7030A0"/>
                </a:solidFill>
              </a:rPr>
              <a:t>" type="button" value="Press me"/&gt;</a:t>
            </a:r>
          </a:p>
          <a:p>
            <a:pPr marL="0" indent="0" fontAlgn="base">
              <a:buNone/>
            </a:pPr>
            <a:r>
              <a:rPr lang="en-IN" sz="2400" dirty="0" smtClean="0">
                <a:solidFill>
                  <a:srgbClr val="7030A0"/>
                </a:solidFill>
              </a:rPr>
              <a:t>&lt;script&gt;</a:t>
            </a:r>
          </a:p>
          <a:p>
            <a:pPr marL="0" indent="0" fontAlgn="base">
              <a:buNone/>
            </a:pPr>
            <a:r>
              <a:rPr lang="en-IN" sz="2200" b="1" dirty="0" err="1" smtClean="0">
                <a:solidFill>
                  <a:srgbClr val="00B050"/>
                </a:solidFill>
                <a:effectLst>
                  <a:outerShdw blurRad="38100" dist="38100" dir="2700000" algn="tl">
                    <a:srgbClr val="000000">
                      <a:alpha val="43137"/>
                    </a:srgbClr>
                  </a:outerShdw>
                </a:effectLst>
              </a:rPr>
              <a:t>document.getElementById</a:t>
            </a:r>
            <a:r>
              <a:rPr lang="en-IN" sz="2200" b="1" dirty="0" smtClean="0">
                <a:solidFill>
                  <a:srgbClr val="00B050"/>
                </a:solidFill>
                <a:effectLst>
                  <a:outerShdw blurRad="38100" dist="38100" dir="2700000" algn="tl">
                    <a:srgbClr val="000000">
                      <a:alpha val="43137"/>
                    </a:srgbClr>
                  </a:outerShdw>
                </a:effectLst>
              </a:rPr>
              <a:t>('</a:t>
            </a:r>
            <a:r>
              <a:rPr lang="en-IN" sz="2200" b="1" dirty="0" err="1" smtClean="0">
                <a:solidFill>
                  <a:srgbClr val="00B050"/>
                </a:solidFill>
                <a:effectLst>
                  <a:outerShdw blurRad="38100" dist="38100" dir="2700000" algn="tl">
                    <a:srgbClr val="000000">
                      <a:alpha val="43137"/>
                    </a:srgbClr>
                  </a:outerShdw>
                </a:effectLst>
              </a:rPr>
              <a:t>myElement</a:t>
            </a:r>
            <a:r>
              <a:rPr lang="en-IN" sz="2200" b="1" dirty="0" smtClean="0">
                <a:solidFill>
                  <a:srgbClr val="00B050"/>
                </a:solidFill>
                <a:effectLst>
                  <a:outerShdw blurRad="38100" dist="38100" dir="2700000" algn="tl">
                    <a:srgbClr val="000000">
                      <a:alpha val="43137"/>
                    </a:srgbClr>
                  </a:outerShdw>
                </a:effectLst>
              </a:rPr>
              <a:t>').</a:t>
            </a:r>
            <a:r>
              <a:rPr lang="en-IN" sz="2200" b="1" dirty="0" err="1" smtClean="0">
                <a:solidFill>
                  <a:srgbClr val="00B050"/>
                </a:solidFill>
                <a:effectLst>
                  <a:outerShdw blurRad="38100" dist="38100" dir="2700000" algn="tl">
                    <a:srgbClr val="000000">
                      <a:alpha val="43137"/>
                    </a:srgbClr>
                  </a:outerShdw>
                </a:effectLst>
              </a:rPr>
              <a:t>onclick</a:t>
            </a:r>
            <a:r>
              <a:rPr lang="en-IN" sz="2200" b="1" dirty="0" smtClean="0">
                <a:solidFill>
                  <a:srgbClr val="00B050"/>
                </a:solidFill>
                <a:effectLst>
                  <a:outerShdw blurRad="38100" dist="38100" dir="2700000" algn="tl">
                    <a:srgbClr val="000000">
                      <a:alpha val="43137"/>
                    </a:srgbClr>
                  </a:outerShdw>
                </a:effectLst>
              </a:rPr>
              <a:t>=show;</a:t>
            </a:r>
          </a:p>
          <a:p>
            <a:pPr marL="0" indent="0" fontAlgn="base">
              <a:buNone/>
            </a:pPr>
            <a:r>
              <a:rPr lang="en-IN" sz="2400" dirty="0" smtClean="0">
                <a:solidFill>
                  <a:srgbClr val="7030A0"/>
                </a:solidFill>
              </a:rPr>
              <a:t>&lt;/</a:t>
            </a:r>
            <a:r>
              <a:rPr lang="en-IN" sz="2400" dirty="0" smtClean="0">
                <a:solidFill>
                  <a:srgbClr val="7030A0"/>
                </a:solidFill>
              </a:rPr>
              <a:t>script&gt;</a:t>
            </a:r>
          </a:p>
          <a:p>
            <a:pPr marL="0" indent="0" fontAlgn="base">
              <a:buNone/>
            </a:pPr>
            <a:r>
              <a:rPr lang="en-US" dirty="0" smtClean="0">
                <a:solidFill>
                  <a:srgbClr val="FF0000"/>
                </a:solidFill>
              </a:rPr>
              <a:t>. . .</a:t>
            </a:r>
          </a:p>
          <a:p>
            <a:pPr marL="0" indent="0" fontAlgn="base">
              <a:buNone/>
            </a:pPr>
            <a:r>
              <a:rPr lang="en-US" dirty="0" smtClean="0">
                <a:solidFill>
                  <a:srgbClr val="FF0000"/>
                </a:solidFill>
              </a:rPr>
              <a:t>&lt;/body&gt;</a:t>
            </a:r>
            <a:endParaRPr lang="en-IN" dirty="0" smtClean="0">
              <a:solidFill>
                <a:srgbClr val="FF0000"/>
              </a:solidFill>
            </a:endParaRPr>
          </a:p>
          <a:p>
            <a:pPr marL="0" indent="0">
              <a:buNone/>
            </a:pPr>
            <a:endParaRPr lang="en-IN" dirty="0">
              <a:solidFill>
                <a:schemeClr val="bg1"/>
              </a:solidFill>
            </a:endParaRPr>
          </a:p>
        </p:txBody>
      </p:sp>
    </p:spTree>
    <p:extLst>
      <p:ext uri="{BB962C8B-B14F-4D97-AF65-F5344CB8AC3E}">
        <p14:creationId xmlns:p14="http://schemas.microsoft.com/office/powerpoint/2010/main" xmlns="" val="1075264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900" b="1" dirty="0" smtClean="0">
                <a:solidFill>
                  <a:schemeClr val="tx2">
                    <a:lumMod val="75000"/>
                  </a:schemeClr>
                </a:solidFill>
                <a:effectLst>
                  <a:outerShdw blurRad="38100" dist="38100" dir="2700000" algn="tl">
                    <a:srgbClr val="000000">
                      <a:alpha val="43137"/>
                    </a:srgbClr>
                  </a:outerShdw>
                </a:effectLst>
              </a:rPr>
              <a:t>Alternate Way</a:t>
            </a:r>
            <a:endParaRPr lang="en-IN" sz="4900" dirty="0">
              <a:solidFill>
                <a:schemeClr val="tx2">
                  <a:lumMod val="75000"/>
                </a:schemeClr>
              </a:solidFill>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en-US" dirty="0" smtClean="0">
                <a:solidFill>
                  <a:schemeClr val="tx1"/>
                </a:solidFill>
              </a:rPr>
              <a:t>Another way is to directly assign the function body to the </a:t>
            </a:r>
            <a:r>
              <a:rPr lang="en-US" b="1" dirty="0" err="1" smtClean="0">
                <a:solidFill>
                  <a:srgbClr val="7030A0"/>
                </a:solidFill>
              </a:rPr>
              <a:t>on</a:t>
            </a:r>
            <a:r>
              <a:rPr lang="en-US" b="1" i="1" dirty="0" err="1" smtClean="0">
                <a:solidFill>
                  <a:srgbClr val="7030A0"/>
                </a:solidFill>
              </a:rPr>
              <a:t>event</a:t>
            </a:r>
            <a:r>
              <a:rPr lang="en-US" dirty="0" smtClean="0">
                <a:solidFill>
                  <a:srgbClr val="7030A0"/>
                </a:solidFill>
              </a:rPr>
              <a:t> </a:t>
            </a:r>
            <a:r>
              <a:rPr lang="en-US" dirty="0" smtClean="0">
                <a:solidFill>
                  <a:schemeClr val="tx1"/>
                </a:solidFill>
              </a:rPr>
              <a:t>property</a:t>
            </a:r>
          </a:p>
          <a:p>
            <a:pPr marL="0" indent="0">
              <a:buNone/>
            </a:pPr>
            <a:r>
              <a:rPr lang="en-US" b="1" u="sng" dirty="0" smtClean="0">
                <a:solidFill>
                  <a:schemeClr val="tx1"/>
                </a:solidFill>
                <a:effectLst>
                  <a:outerShdw blurRad="38100" dist="38100" dir="2700000" algn="tl">
                    <a:srgbClr val="000000">
                      <a:alpha val="43137"/>
                    </a:srgbClr>
                  </a:outerShdw>
                </a:effectLst>
              </a:rPr>
              <a:t>Syntax:</a:t>
            </a:r>
            <a:endParaRPr lang="en-US" b="1" u="sng" dirty="0">
              <a:solidFill>
                <a:schemeClr val="tx1"/>
              </a:solidFill>
              <a:effectLst>
                <a:outerShdw blurRad="38100" dist="38100" dir="2700000" algn="tl">
                  <a:srgbClr val="000000">
                    <a:alpha val="43137"/>
                  </a:srgbClr>
                </a:outerShdw>
              </a:effectLst>
            </a:endParaRPr>
          </a:p>
          <a:p>
            <a:pPr marL="0" indent="0">
              <a:buNone/>
            </a:pPr>
            <a:endParaRPr lang="en-US" sz="2400" b="1" dirty="0" smtClean="0">
              <a:solidFill>
                <a:srgbClr val="7030A0"/>
              </a:solidFill>
              <a:effectLst>
                <a:outerShdw blurRad="38100" dist="38100" dir="2700000" algn="tl">
                  <a:srgbClr val="000000">
                    <a:alpha val="43137"/>
                  </a:srgbClr>
                </a:outerShdw>
              </a:effectLst>
            </a:endParaRPr>
          </a:p>
          <a:p>
            <a:pPr marL="0" indent="0">
              <a:buNone/>
            </a:pPr>
            <a:r>
              <a:rPr lang="en-US" sz="2400" b="1" dirty="0" err="1" smtClean="0">
                <a:solidFill>
                  <a:srgbClr val="7030A0"/>
                </a:solidFill>
                <a:effectLst>
                  <a:outerShdw blurRad="38100" dist="38100" dir="2700000" algn="tl">
                    <a:srgbClr val="000000">
                      <a:alpha val="43137"/>
                    </a:srgbClr>
                  </a:outerShdw>
                </a:effectLst>
              </a:rPr>
              <a:t>var</a:t>
            </a:r>
            <a:r>
              <a:rPr lang="en-US" sz="2400" b="1" dirty="0" smtClean="0">
                <a:solidFill>
                  <a:srgbClr val="7030A0"/>
                </a:solidFill>
                <a:effectLst>
                  <a:outerShdw blurRad="38100" dist="38100" dir="2700000" algn="tl">
                    <a:srgbClr val="000000">
                      <a:alpha val="43137"/>
                    </a:srgbClr>
                  </a:outerShdw>
                </a:effectLst>
              </a:rPr>
              <a:t> </a:t>
            </a:r>
            <a:r>
              <a:rPr lang="en-US" sz="2400" b="1" dirty="0" smtClean="0">
                <a:solidFill>
                  <a:srgbClr val="7030A0"/>
                </a:solidFill>
                <a:effectLst>
                  <a:outerShdw blurRad="38100" dist="38100" dir="2700000" algn="tl">
                    <a:srgbClr val="000000">
                      <a:alpha val="43137"/>
                    </a:srgbClr>
                  </a:outerShdw>
                </a:effectLst>
              </a:rPr>
              <a:t>x; </a:t>
            </a:r>
          </a:p>
          <a:p>
            <a:pPr marL="0" indent="0">
              <a:buNone/>
            </a:pPr>
            <a:r>
              <a:rPr lang="en-US" sz="2400" b="1" dirty="0" smtClean="0">
                <a:solidFill>
                  <a:srgbClr val="7030A0"/>
                </a:solidFill>
                <a:effectLst>
                  <a:outerShdw blurRad="38100" dist="38100" dir="2700000" algn="tl">
                    <a:srgbClr val="000000">
                      <a:alpha val="43137"/>
                    </a:srgbClr>
                  </a:outerShdw>
                </a:effectLst>
              </a:rPr>
              <a:t>x=</a:t>
            </a:r>
            <a:r>
              <a:rPr lang="en-IN" sz="2400" b="1" dirty="0" err="1" smtClean="0">
                <a:solidFill>
                  <a:srgbClr val="7030A0"/>
                </a:solidFill>
                <a:effectLst>
                  <a:outerShdw blurRad="38100" dist="38100" dir="2700000" algn="tl">
                    <a:srgbClr val="000000">
                      <a:alpha val="43137"/>
                    </a:srgbClr>
                  </a:outerShdw>
                </a:effectLst>
              </a:rPr>
              <a:t>document.getElementById</a:t>
            </a:r>
            <a:r>
              <a:rPr lang="en-IN" sz="2400" b="1" dirty="0" smtClean="0">
                <a:solidFill>
                  <a:srgbClr val="7030A0"/>
                </a:solidFill>
                <a:effectLst>
                  <a:outerShdw blurRad="38100" dist="38100" dir="2700000" algn="tl">
                    <a:srgbClr val="000000">
                      <a:alpha val="43137"/>
                    </a:srgbClr>
                  </a:outerShdw>
                </a:effectLst>
              </a:rPr>
              <a:t>('</a:t>
            </a:r>
            <a:r>
              <a:rPr lang="en-IN" sz="2400" b="1" dirty="0" err="1" smtClean="0">
                <a:solidFill>
                  <a:srgbClr val="7030A0"/>
                </a:solidFill>
                <a:effectLst>
                  <a:outerShdw blurRad="38100" dist="38100" dir="2700000" algn="tl">
                    <a:srgbClr val="000000">
                      <a:alpha val="43137"/>
                    </a:srgbClr>
                  </a:outerShdw>
                </a:effectLst>
              </a:rPr>
              <a:t>myElement</a:t>
            </a:r>
            <a:r>
              <a:rPr lang="en-IN" sz="2400" b="1" dirty="0" smtClean="0">
                <a:solidFill>
                  <a:srgbClr val="7030A0"/>
                </a:solidFill>
                <a:effectLst>
                  <a:outerShdw blurRad="38100" dist="38100" dir="2700000" algn="tl">
                    <a:srgbClr val="000000">
                      <a:alpha val="43137"/>
                    </a:srgbClr>
                  </a:outerShdw>
                </a:effectLst>
              </a:rPr>
              <a:t>');</a:t>
            </a:r>
          </a:p>
          <a:p>
            <a:pPr marL="0" indent="0">
              <a:buNone/>
            </a:pPr>
            <a:r>
              <a:rPr lang="en-IN" sz="2400" b="1" i="1" dirty="0" err="1" smtClean="0">
                <a:solidFill>
                  <a:srgbClr val="7030A0"/>
                </a:solidFill>
                <a:effectLst>
                  <a:outerShdw blurRad="38100" dist="38100" dir="2700000" algn="tl">
                    <a:srgbClr val="000000">
                      <a:alpha val="43137"/>
                    </a:srgbClr>
                  </a:outerShdw>
                </a:effectLst>
              </a:rPr>
              <a:t>x.onclick</a:t>
            </a:r>
            <a:r>
              <a:rPr lang="en-IN" sz="2400" b="1" i="1" dirty="0" smtClean="0">
                <a:solidFill>
                  <a:srgbClr val="7030A0"/>
                </a:solidFill>
                <a:effectLst>
                  <a:outerShdw blurRad="38100" dist="38100" dir="2700000" algn="tl">
                    <a:srgbClr val="000000">
                      <a:alpha val="43137"/>
                    </a:srgbClr>
                  </a:outerShdw>
                </a:effectLst>
              </a:rPr>
              <a:t>=function( )</a:t>
            </a:r>
          </a:p>
          <a:p>
            <a:pPr marL="0" indent="0">
              <a:buNone/>
            </a:pPr>
            <a:r>
              <a:rPr lang="en-US" sz="2400" b="1" i="1" dirty="0" smtClean="0">
                <a:solidFill>
                  <a:srgbClr val="7030A0"/>
                </a:solidFill>
                <a:effectLst>
                  <a:outerShdw blurRad="38100" dist="38100" dir="2700000" algn="tl">
                    <a:srgbClr val="000000">
                      <a:alpha val="43137"/>
                    </a:srgbClr>
                  </a:outerShdw>
                </a:effectLst>
              </a:rPr>
              <a:t>{</a:t>
            </a:r>
          </a:p>
          <a:p>
            <a:pPr marL="0" indent="0">
              <a:buNone/>
            </a:pPr>
            <a:r>
              <a:rPr lang="en-US" sz="2400" b="1" i="1" dirty="0" smtClean="0">
                <a:solidFill>
                  <a:srgbClr val="00B050"/>
                </a:solidFill>
                <a:effectLst>
                  <a:outerShdw blurRad="38100" dist="38100" dir="2700000" algn="tl">
                    <a:srgbClr val="000000">
                      <a:alpha val="43137"/>
                    </a:srgbClr>
                  </a:outerShdw>
                </a:effectLst>
              </a:rPr>
              <a:t>//some code</a:t>
            </a:r>
          </a:p>
          <a:p>
            <a:pPr marL="0" indent="0">
              <a:buNone/>
            </a:pPr>
            <a:r>
              <a:rPr lang="en-US" sz="2400" b="1" i="1" dirty="0">
                <a:solidFill>
                  <a:srgbClr val="7030A0"/>
                </a:solidFill>
                <a:effectLst>
                  <a:outerShdw blurRad="38100" dist="38100" dir="2700000" algn="tl">
                    <a:srgbClr val="000000">
                      <a:alpha val="43137"/>
                    </a:srgbClr>
                  </a:outerShdw>
                </a:effectLst>
              </a:rPr>
              <a:t>}</a:t>
            </a:r>
            <a:endParaRPr lang="en-IN" sz="2400" b="1" i="1" dirty="0" smtClean="0">
              <a:solidFill>
                <a:srgbClr val="7030A0"/>
              </a:solidFill>
              <a:effectLst>
                <a:outerShdw blurRad="38100" dist="38100" dir="2700000" algn="tl">
                  <a:srgbClr val="000000">
                    <a:alpha val="43137"/>
                  </a:srgbClr>
                </a:outerShdw>
              </a:effectLst>
            </a:endParaRPr>
          </a:p>
          <a:p>
            <a:pPr marL="0" indent="0">
              <a:buNone/>
            </a:pPr>
            <a:endParaRPr lang="en-IN" dirty="0">
              <a:solidFill>
                <a:schemeClr val="bg1"/>
              </a:solidFill>
            </a:endParaRPr>
          </a:p>
        </p:txBody>
      </p:sp>
    </p:spTree>
    <p:extLst>
      <p:ext uri="{BB962C8B-B14F-4D97-AF65-F5344CB8AC3E}">
        <p14:creationId xmlns:p14="http://schemas.microsoft.com/office/powerpoint/2010/main" xmlns="" val="18425395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900" b="1" dirty="0" smtClean="0">
                <a:solidFill>
                  <a:schemeClr val="tx2">
                    <a:lumMod val="75000"/>
                  </a:schemeClr>
                </a:solidFill>
                <a:effectLst>
                  <a:outerShdw blurRad="38100" dist="38100" dir="2700000" algn="tl">
                    <a:srgbClr val="000000">
                      <a:alpha val="43137"/>
                    </a:srgbClr>
                  </a:outerShdw>
                </a:effectLst>
              </a:rPr>
              <a:t>Working With </a:t>
            </a:r>
            <a:r>
              <a:rPr lang="en-US" sz="4900" b="1" dirty="0" err="1" smtClean="0">
                <a:solidFill>
                  <a:schemeClr val="tx2">
                    <a:lumMod val="75000"/>
                  </a:schemeClr>
                </a:solidFill>
                <a:effectLst>
                  <a:outerShdw blurRad="38100" dist="38100" dir="2700000" algn="tl">
                    <a:srgbClr val="000000">
                      <a:alpha val="43137"/>
                    </a:srgbClr>
                  </a:outerShdw>
                </a:effectLst>
              </a:rPr>
              <a:t>MouseEvents</a:t>
            </a:r>
            <a:endParaRPr lang="en-IN" sz="4900" dirty="0">
              <a:solidFill>
                <a:schemeClr val="tx2">
                  <a:lumMod val="75000"/>
                </a:schemeClr>
              </a:solidFill>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fontAlgn="base"/>
            <a:r>
              <a:rPr lang="en-US" dirty="0" smtClean="0">
                <a:solidFill>
                  <a:schemeClr val="tx1"/>
                </a:solidFill>
              </a:rPr>
              <a:t>The 2 most popular mouse events are :</a:t>
            </a:r>
          </a:p>
          <a:p>
            <a:pPr marL="514350" indent="-514350" fontAlgn="base">
              <a:buAutoNum type="arabicPeriod"/>
            </a:pPr>
            <a:r>
              <a:rPr lang="en-US" b="1" dirty="0" err="1" smtClean="0">
                <a:solidFill>
                  <a:srgbClr val="7030A0"/>
                </a:solidFill>
              </a:rPr>
              <a:t>mouseover</a:t>
            </a:r>
            <a:endParaRPr lang="en-US" b="1" dirty="0" smtClean="0">
              <a:solidFill>
                <a:srgbClr val="7030A0"/>
              </a:solidFill>
            </a:endParaRPr>
          </a:p>
          <a:p>
            <a:pPr marL="514350" indent="-514350" fontAlgn="base">
              <a:buAutoNum type="arabicPeriod"/>
            </a:pPr>
            <a:r>
              <a:rPr lang="en-US" b="1" dirty="0" err="1">
                <a:solidFill>
                  <a:srgbClr val="7030A0"/>
                </a:solidFill>
              </a:rPr>
              <a:t>m</a:t>
            </a:r>
            <a:r>
              <a:rPr lang="en-US" b="1" dirty="0" err="1" smtClean="0">
                <a:solidFill>
                  <a:srgbClr val="7030A0"/>
                </a:solidFill>
              </a:rPr>
              <a:t>ouseout</a:t>
            </a:r>
            <a:endParaRPr lang="en-US" b="1" dirty="0" smtClean="0">
              <a:solidFill>
                <a:srgbClr val="7030A0"/>
              </a:solidFill>
            </a:endParaRPr>
          </a:p>
          <a:p>
            <a:pPr marL="514350" indent="-514350" fontAlgn="base">
              <a:buAutoNum type="arabicPeriod"/>
            </a:pPr>
            <a:endParaRPr lang="en-US" dirty="0" smtClean="0">
              <a:solidFill>
                <a:schemeClr val="bg1"/>
              </a:solidFill>
            </a:endParaRPr>
          </a:p>
          <a:p>
            <a:pPr marL="0" indent="0" fontAlgn="base">
              <a:buNone/>
            </a:pPr>
            <a:r>
              <a:rPr lang="en-US" dirty="0" smtClean="0">
                <a:solidFill>
                  <a:schemeClr val="tx1"/>
                </a:solidFill>
              </a:rPr>
              <a:t>These events are triggered when the visitor moves the mouse on or off a particular element.</a:t>
            </a:r>
            <a:endParaRPr lang="en-IN" dirty="0">
              <a:solidFill>
                <a:schemeClr val="tx1"/>
              </a:solidFill>
            </a:endParaRPr>
          </a:p>
        </p:txBody>
      </p:sp>
    </p:spTree>
    <p:extLst>
      <p:ext uri="{BB962C8B-B14F-4D97-AF65-F5344CB8AC3E}">
        <p14:creationId xmlns:p14="http://schemas.microsoft.com/office/powerpoint/2010/main" xmlns="" val="1242390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000" b="1" dirty="0" smtClean="0">
                <a:solidFill>
                  <a:schemeClr val="tx2">
                    <a:lumMod val="75000"/>
                  </a:schemeClr>
                </a:solidFill>
                <a:effectLst>
                  <a:outerShdw blurRad="38100" dist="38100" dir="2700000" algn="tl">
                    <a:srgbClr val="000000">
                      <a:alpha val="43137"/>
                    </a:srgbClr>
                  </a:outerShdw>
                </a:effectLst>
              </a:rPr>
              <a:t>Working With </a:t>
            </a:r>
            <a:r>
              <a:rPr lang="en-US" sz="4000" b="1" dirty="0" err="1" smtClean="0">
                <a:solidFill>
                  <a:schemeClr val="tx2">
                    <a:lumMod val="75000"/>
                  </a:schemeClr>
                </a:solidFill>
                <a:effectLst>
                  <a:outerShdw blurRad="38100" dist="38100" dir="2700000" algn="tl">
                    <a:srgbClr val="000000">
                      <a:alpha val="43137"/>
                    </a:srgbClr>
                  </a:outerShdw>
                </a:effectLst>
              </a:rPr>
              <a:t>KeyBoard</a:t>
            </a:r>
            <a:r>
              <a:rPr lang="en-US" sz="4000" b="1" dirty="0" smtClean="0">
                <a:solidFill>
                  <a:schemeClr val="tx2">
                    <a:lumMod val="75000"/>
                  </a:schemeClr>
                </a:solidFill>
                <a:effectLst>
                  <a:outerShdw blurRad="38100" dist="38100" dir="2700000" algn="tl">
                    <a:srgbClr val="000000">
                      <a:alpha val="43137"/>
                    </a:srgbClr>
                  </a:outerShdw>
                </a:effectLst>
              </a:rPr>
              <a:t> Events</a:t>
            </a:r>
            <a:endParaRPr lang="en-IN" sz="4000" dirty="0">
              <a:solidFill>
                <a:schemeClr val="tx2">
                  <a:lumMod val="75000"/>
                </a:schemeClr>
              </a:solidFill>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marL="0" indent="0" fontAlgn="base">
              <a:buNone/>
            </a:pPr>
            <a:r>
              <a:rPr lang="en-US" dirty="0" smtClean="0">
                <a:solidFill>
                  <a:schemeClr val="tx1"/>
                </a:solidFill>
              </a:rPr>
              <a:t>JavaScript supports </a:t>
            </a:r>
            <a:r>
              <a:rPr lang="en-US" b="1" dirty="0" smtClean="0">
                <a:solidFill>
                  <a:srgbClr val="0070C0"/>
                </a:solidFill>
              </a:rPr>
              <a:t>3 standard keyboard events</a:t>
            </a:r>
            <a:r>
              <a:rPr lang="en-US" dirty="0" smtClean="0">
                <a:solidFill>
                  <a:schemeClr val="tx1"/>
                </a:solidFill>
              </a:rPr>
              <a:t>:</a:t>
            </a:r>
          </a:p>
          <a:p>
            <a:pPr marL="514350" indent="-514350" fontAlgn="base">
              <a:buAutoNum type="arabicPeriod"/>
            </a:pPr>
            <a:endParaRPr lang="en-US" dirty="0" smtClean="0">
              <a:solidFill>
                <a:srgbClr val="7030A0"/>
              </a:solidFill>
            </a:endParaRPr>
          </a:p>
          <a:p>
            <a:pPr marL="514350" indent="-514350" fontAlgn="base">
              <a:buAutoNum type="arabicPeriod"/>
            </a:pPr>
            <a:r>
              <a:rPr lang="en-US" dirty="0" err="1" smtClean="0">
                <a:solidFill>
                  <a:srgbClr val="7030A0"/>
                </a:solidFill>
              </a:rPr>
              <a:t>keypress</a:t>
            </a:r>
            <a:endParaRPr lang="en-US" dirty="0" smtClean="0">
              <a:solidFill>
                <a:srgbClr val="7030A0"/>
              </a:solidFill>
            </a:endParaRPr>
          </a:p>
          <a:p>
            <a:pPr marL="514350" indent="-514350" fontAlgn="base">
              <a:buAutoNum type="arabicPeriod"/>
            </a:pPr>
            <a:r>
              <a:rPr lang="en-US" dirty="0" err="1" smtClean="0">
                <a:solidFill>
                  <a:srgbClr val="7030A0"/>
                </a:solidFill>
              </a:rPr>
              <a:t>keydown</a:t>
            </a:r>
            <a:endParaRPr lang="en-US" dirty="0" smtClean="0">
              <a:solidFill>
                <a:srgbClr val="7030A0"/>
              </a:solidFill>
            </a:endParaRPr>
          </a:p>
          <a:p>
            <a:pPr marL="514350" indent="-514350" fontAlgn="base">
              <a:buAutoNum type="arabicPeriod"/>
            </a:pPr>
            <a:r>
              <a:rPr lang="en-US" dirty="0" err="1">
                <a:solidFill>
                  <a:srgbClr val="7030A0"/>
                </a:solidFill>
              </a:rPr>
              <a:t>k</a:t>
            </a:r>
            <a:r>
              <a:rPr lang="en-US" dirty="0" err="1" smtClean="0">
                <a:solidFill>
                  <a:srgbClr val="7030A0"/>
                </a:solidFill>
              </a:rPr>
              <a:t>eyup</a:t>
            </a:r>
            <a:endParaRPr lang="en-US" dirty="0" smtClean="0">
              <a:solidFill>
                <a:srgbClr val="7030A0"/>
              </a:solidFill>
            </a:endParaRPr>
          </a:p>
          <a:p>
            <a:pPr marL="514350" indent="-514350" fontAlgn="base">
              <a:buAutoNum type="arabicPeriod"/>
            </a:pPr>
            <a:endParaRPr lang="en-US" dirty="0" smtClean="0">
              <a:solidFill>
                <a:schemeClr val="bg1"/>
              </a:solidFill>
            </a:endParaRPr>
          </a:p>
          <a:p>
            <a:pPr marL="0" indent="0" fontAlgn="base">
              <a:buNone/>
            </a:pPr>
            <a:r>
              <a:rPr lang="en-US" dirty="0" smtClean="0">
                <a:solidFill>
                  <a:schemeClr val="tx1"/>
                </a:solidFill>
              </a:rPr>
              <a:t>The</a:t>
            </a:r>
            <a:r>
              <a:rPr lang="en-US" dirty="0" smtClean="0">
                <a:solidFill>
                  <a:schemeClr val="bg1"/>
                </a:solidFill>
              </a:rPr>
              <a:t> </a:t>
            </a:r>
            <a:r>
              <a:rPr lang="en-US" b="1" dirty="0" err="1" smtClean="0">
                <a:solidFill>
                  <a:srgbClr val="7030A0"/>
                </a:solidFill>
              </a:rPr>
              <a:t>keydown</a:t>
            </a:r>
            <a:r>
              <a:rPr lang="en-US" b="1" dirty="0" smtClean="0">
                <a:solidFill>
                  <a:srgbClr val="002060"/>
                </a:solidFill>
              </a:rPr>
              <a:t> </a:t>
            </a:r>
            <a:r>
              <a:rPr lang="en-US" dirty="0" smtClean="0">
                <a:solidFill>
                  <a:schemeClr val="tx1"/>
                </a:solidFill>
              </a:rPr>
              <a:t>event occurs when the key is pressed followed by</a:t>
            </a:r>
            <a:r>
              <a:rPr lang="en-US" dirty="0" smtClean="0">
                <a:solidFill>
                  <a:schemeClr val="bg1"/>
                </a:solidFill>
              </a:rPr>
              <a:t> </a:t>
            </a:r>
            <a:r>
              <a:rPr lang="en-US" b="1" dirty="0" err="1" smtClean="0">
                <a:solidFill>
                  <a:srgbClr val="7030A0"/>
                </a:solidFill>
              </a:rPr>
              <a:t>keypress</a:t>
            </a:r>
            <a:r>
              <a:rPr lang="en-US" dirty="0" smtClean="0">
                <a:solidFill>
                  <a:schemeClr val="bg1"/>
                </a:solidFill>
              </a:rPr>
              <a:t> </a:t>
            </a:r>
            <a:r>
              <a:rPr lang="en-US" dirty="0" smtClean="0">
                <a:solidFill>
                  <a:schemeClr val="tx1"/>
                </a:solidFill>
              </a:rPr>
              <a:t>and finally </a:t>
            </a:r>
            <a:r>
              <a:rPr lang="en-US" b="1" dirty="0" err="1" smtClean="0">
                <a:solidFill>
                  <a:srgbClr val="7030A0"/>
                </a:solidFill>
              </a:rPr>
              <a:t>keyup</a:t>
            </a:r>
            <a:endParaRPr lang="en-IN" b="1" dirty="0">
              <a:solidFill>
                <a:srgbClr val="7030A0"/>
              </a:solidFill>
            </a:endParaRPr>
          </a:p>
        </p:txBody>
      </p:sp>
    </p:spTree>
    <p:extLst>
      <p:ext uri="{BB962C8B-B14F-4D97-AF65-F5344CB8AC3E}">
        <p14:creationId xmlns:p14="http://schemas.microsoft.com/office/powerpoint/2010/main" xmlns="" val="16136275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a:lstStyle/>
      <a:style>
        <a:lnRef idx="1">
          <a:schemeClr val="accent3"/>
        </a:lnRef>
        <a:fillRef idx="2">
          <a:schemeClr val="accent3"/>
        </a:fillRef>
        <a:effectRef idx="1">
          <a:schemeClr val="accent3"/>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7526</TotalTime>
  <Words>517</Words>
  <Application>Microsoft Office PowerPoint</Application>
  <PresentationFormat>On-screen Show (4:3)</PresentationFormat>
  <Paragraphs>113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Civic</vt:lpstr>
      <vt:lpstr>Slide 1</vt:lpstr>
      <vt:lpstr>Today’s Agenda</vt:lpstr>
      <vt:lpstr> Using DOM Event Handler</vt:lpstr>
      <vt:lpstr> Using DOM Event Handler</vt:lpstr>
      <vt:lpstr> Syntax For DOM Event</vt:lpstr>
      <vt:lpstr> Example</vt:lpstr>
      <vt:lpstr> Alternate Way</vt:lpstr>
      <vt:lpstr> Working With MouseEvents</vt:lpstr>
      <vt:lpstr> Working With KeyBoard Events</vt:lpstr>
      <vt:lpstr> Determining the key pressed</vt:lpstr>
      <vt:lpstr> Properties </vt:lpstr>
      <vt:lpstr> PROGRAM</vt:lpstr>
      <vt:lpstr> Using String.fromCharCode</vt:lpstr>
      <vt:lpstr> PROGRAM</vt:lpstr>
      <vt:lpstr>End Of Lecture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Windows8</cp:lastModifiedBy>
  <cp:revision>636</cp:revision>
  <dcterms:created xsi:type="dcterms:W3CDTF">2016-02-04T12:02:26Z</dcterms:created>
  <dcterms:modified xsi:type="dcterms:W3CDTF">2016-08-22T06:20:38Z</dcterms:modified>
</cp:coreProperties>
</file>