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7" r:id="rId2"/>
    <p:sldId id="258" r:id="rId3"/>
    <p:sldId id="829" r:id="rId4"/>
    <p:sldId id="830" r:id="rId5"/>
    <p:sldId id="831" r:id="rId6"/>
    <p:sldId id="832" r:id="rId7"/>
    <p:sldId id="833" r:id="rId8"/>
    <p:sldId id="834" r:id="rId9"/>
    <p:sldId id="835" r:id="rId10"/>
    <p:sldId id="836" r:id="rId11"/>
    <p:sldId id="837" r:id="rId12"/>
    <p:sldId id="838" r:id="rId13"/>
    <p:sldId id="839" r:id="rId14"/>
    <p:sldId id="840" r:id="rId15"/>
    <p:sldId id="841"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59" autoAdjust="0"/>
    <p:restoredTop sz="93768" autoAdjust="0"/>
  </p:normalViewPr>
  <p:slideViewPr>
    <p:cSldViewPr>
      <p:cViewPr varScale="1">
        <p:scale>
          <a:sx n="85" d="100"/>
          <a:sy n="85" d="100"/>
        </p:scale>
        <p:origin x="-1668"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24-08-2016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8/24/2016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8/24/2016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8/24/2016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8/24/2016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8/24/2016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8/24/2016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8/24/2016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8/24/2016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dirty="0" smtClean="0">
                <a:solidFill>
                  <a:srgbClr val="FF0000"/>
                </a:solidFill>
              </a:rPr>
              <a:t>Lecture-40</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000" b="1" dirty="0" smtClean="0">
                <a:solidFill>
                  <a:schemeClr val="tx2">
                    <a:lumMod val="75000"/>
                  </a:schemeClr>
                </a:solidFill>
                <a:effectLst>
                  <a:outerShdw blurRad="38100" dist="38100" dir="2700000" algn="tl">
                    <a:srgbClr val="000000">
                      <a:alpha val="43137"/>
                    </a:srgbClr>
                  </a:outerShdw>
                </a:effectLst>
              </a:rPr>
              <a:t>Accessing Form Elements Content</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US" dirty="0" smtClean="0">
                <a:solidFill>
                  <a:schemeClr val="tx1"/>
                </a:solidFill>
              </a:rPr>
              <a:t>To access form elements content we can use the value property of form element.</a:t>
            </a:r>
          </a:p>
          <a:p>
            <a:pPr marL="0" indent="0" fontAlgn="base">
              <a:buNone/>
            </a:pPr>
            <a:r>
              <a:rPr lang="en-US" b="1" u="sng" dirty="0" smtClean="0">
                <a:solidFill>
                  <a:schemeClr val="tx1"/>
                </a:solidFill>
              </a:rPr>
              <a:t>Syntax:</a:t>
            </a:r>
          </a:p>
          <a:p>
            <a:pPr marL="0" indent="0" fontAlgn="base">
              <a:buNone/>
            </a:pPr>
            <a:endParaRPr lang="en-IN" b="1" i="1" dirty="0" smtClean="0">
              <a:solidFill>
                <a:srgbClr val="00B050"/>
              </a:solidFill>
            </a:endParaRPr>
          </a:p>
          <a:p>
            <a:pPr marL="0" indent="0" fontAlgn="base">
              <a:buNone/>
            </a:pPr>
            <a:r>
              <a:rPr lang="en-IN" b="1" i="1" dirty="0" err="1" smtClean="0">
                <a:solidFill>
                  <a:srgbClr val="00B050"/>
                </a:solidFill>
              </a:rPr>
              <a:t>formObjectName.elements</a:t>
            </a:r>
            <a:r>
              <a:rPr lang="en-IN" b="1" i="1" dirty="0" smtClean="0">
                <a:solidFill>
                  <a:srgbClr val="00B050"/>
                </a:solidFill>
              </a:rPr>
              <a:t>[&lt;index&gt;].value</a:t>
            </a:r>
            <a:endParaRPr lang="en-US" b="1" dirty="0" smtClean="0">
              <a:solidFill>
                <a:srgbClr val="00B050"/>
              </a:solidFill>
            </a:endParaRPr>
          </a:p>
          <a:p>
            <a:pPr marL="0" indent="0" fontAlgn="base">
              <a:buNone/>
            </a:pPr>
            <a:endParaRPr lang="en-US" b="1" u="sng" dirty="0" smtClean="0">
              <a:solidFill>
                <a:schemeClr val="tx1"/>
              </a:solidFill>
            </a:endParaRPr>
          </a:p>
          <a:p>
            <a:pPr marL="0" indent="0" fontAlgn="base">
              <a:buNone/>
            </a:pPr>
            <a:r>
              <a:rPr lang="en-US" b="1" u="sng" dirty="0" smtClean="0">
                <a:solidFill>
                  <a:schemeClr val="tx1"/>
                </a:solidFill>
              </a:rPr>
              <a:t>Example</a:t>
            </a:r>
            <a:r>
              <a:rPr lang="en-US" b="1" u="sng" dirty="0" smtClean="0">
                <a:solidFill>
                  <a:schemeClr val="tx1"/>
                </a:solidFill>
              </a:rPr>
              <a:t>:</a:t>
            </a:r>
          </a:p>
          <a:p>
            <a:pPr marL="0" indent="0" fontAlgn="base">
              <a:buNone/>
            </a:pPr>
            <a:r>
              <a:rPr lang="en-US" b="1" dirty="0" err="1" smtClean="0">
                <a:solidFill>
                  <a:srgbClr val="0070C0"/>
                </a:solidFill>
              </a:rPr>
              <a:t>var</a:t>
            </a:r>
            <a:r>
              <a:rPr lang="en-US" b="1" dirty="0" smtClean="0">
                <a:solidFill>
                  <a:srgbClr val="0070C0"/>
                </a:solidFill>
              </a:rPr>
              <a:t> </a:t>
            </a:r>
            <a:r>
              <a:rPr lang="en-US" b="1" dirty="0" err="1" smtClean="0">
                <a:solidFill>
                  <a:srgbClr val="0070C0"/>
                </a:solidFill>
              </a:rPr>
              <a:t>myform</a:t>
            </a:r>
            <a:r>
              <a:rPr lang="en-US" b="1" dirty="0" smtClean="0">
                <a:solidFill>
                  <a:srgbClr val="0070C0"/>
                </a:solidFill>
              </a:rPr>
              <a:t>=</a:t>
            </a:r>
            <a:r>
              <a:rPr lang="en-US" b="1" dirty="0" err="1" smtClean="0">
                <a:solidFill>
                  <a:srgbClr val="0070C0"/>
                </a:solidFill>
              </a:rPr>
              <a:t>document.forms</a:t>
            </a:r>
            <a:r>
              <a:rPr lang="en-US" b="1" dirty="0" smtClean="0">
                <a:solidFill>
                  <a:srgbClr val="0070C0"/>
                </a:solidFill>
              </a:rPr>
              <a:t>[0];</a:t>
            </a:r>
          </a:p>
          <a:p>
            <a:pPr marL="0" indent="0" fontAlgn="base">
              <a:buNone/>
            </a:pPr>
            <a:r>
              <a:rPr lang="en-US" b="1" dirty="0" err="1" smtClean="0">
                <a:solidFill>
                  <a:srgbClr val="0070C0"/>
                </a:solidFill>
              </a:rPr>
              <a:t>var</a:t>
            </a:r>
            <a:r>
              <a:rPr lang="en-US" b="1" dirty="0" smtClean="0">
                <a:solidFill>
                  <a:srgbClr val="0070C0"/>
                </a:solidFill>
              </a:rPr>
              <a:t> </a:t>
            </a:r>
            <a:r>
              <a:rPr lang="en-US" b="1" dirty="0" err="1" smtClean="0">
                <a:solidFill>
                  <a:srgbClr val="0070C0"/>
                </a:solidFill>
              </a:rPr>
              <a:t>txtname</a:t>
            </a:r>
            <a:r>
              <a:rPr lang="en-US" b="1" dirty="0" smtClean="0">
                <a:solidFill>
                  <a:srgbClr val="0070C0"/>
                </a:solidFill>
              </a:rPr>
              <a:t>=</a:t>
            </a:r>
            <a:r>
              <a:rPr lang="en-US" b="1" dirty="0" err="1" smtClean="0">
                <a:solidFill>
                  <a:srgbClr val="0070C0"/>
                </a:solidFill>
              </a:rPr>
              <a:t>myform.elements</a:t>
            </a:r>
            <a:r>
              <a:rPr lang="en-US" b="1" dirty="0" smtClean="0">
                <a:solidFill>
                  <a:srgbClr val="0070C0"/>
                </a:solidFill>
              </a:rPr>
              <a:t>[0];</a:t>
            </a:r>
          </a:p>
          <a:p>
            <a:pPr marL="0" indent="0" fontAlgn="base">
              <a:buNone/>
            </a:pPr>
            <a:r>
              <a:rPr lang="en-US" b="1" dirty="0" smtClean="0">
                <a:solidFill>
                  <a:srgbClr val="0070C0"/>
                </a:solidFill>
              </a:rPr>
              <a:t>alert(</a:t>
            </a:r>
            <a:r>
              <a:rPr lang="en-US" b="1" dirty="0" err="1" smtClean="0">
                <a:solidFill>
                  <a:srgbClr val="0070C0"/>
                </a:solidFill>
              </a:rPr>
              <a:t>txtname.value</a:t>
            </a:r>
            <a:r>
              <a:rPr lang="en-US" b="1" dirty="0" smtClean="0">
                <a:solidFill>
                  <a:srgbClr val="0070C0"/>
                </a:solidFill>
              </a:rPr>
              <a:t>);</a:t>
            </a:r>
          </a:p>
          <a:p>
            <a:pPr marL="0" indent="0" fontAlgn="base">
              <a:buNone/>
            </a:pPr>
            <a:endParaRPr lang="en-US" dirty="0" smtClean="0">
              <a:solidFill>
                <a:schemeClr val="bg1"/>
              </a:solidFill>
            </a:endParaRPr>
          </a:p>
          <a:p>
            <a:pPr fontAlgn="base"/>
            <a:endParaRPr lang="en-IN" dirty="0">
              <a:solidFill>
                <a:schemeClr val="bg1"/>
              </a:solidFill>
            </a:endParaRPr>
          </a:p>
        </p:txBody>
      </p:sp>
    </p:spTree>
    <p:extLst>
      <p:ext uri="{BB962C8B-B14F-4D97-AF65-F5344CB8AC3E}">
        <p14:creationId xmlns:p14="http://schemas.microsoft.com/office/powerpoint/2010/main" xmlns="" val="3098596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Alternate Way</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fontAlgn="base"/>
            <a:r>
              <a:rPr lang="en-US" dirty="0" smtClean="0">
                <a:solidFill>
                  <a:schemeClr val="tx1"/>
                </a:solidFill>
              </a:rPr>
              <a:t>We also can access a form’s child element by using it’s name.</a:t>
            </a:r>
          </a:p>
          <a:p>
            <a:pPr marL="0" indent="0" fontAlgn="base">
              <a:buNone/>
            </a:pPr>
            <a:r>
              <a:rPr lang="en-US" b="1" u="sng" dirty="0" smtClean="0">
                <a:solidFill>
                  <a:schemeClr val="tx1"/>
                </a:solidFill>
              </a:rPr>
              <a:t>Syntax:</a:t>
            </a:r>
          </a:p>
          <a:p>
            <a:pPr marL="0" indent="0" fontAlgn="base">
              <a:buNone/>
            </a:pPr>
            <a:r>
              <a:rPr lang="en-US" dirty="0" smtClean="0">
                <a:solidFill>
                  <a:schemeClr val="bg1"/>
                </a:solidFill>
              </a:rPr>
              <a:t> </a:t>
            </a:r>
            <a:r>
              <a:rPr lang="en-IN" b="1" i="1" dirty="0" err="1">
                <a:solidFill>
                  <a:srgbClr val="00B050"/>
                </a:solidFill>
              </a:rPr>
              <a:t>formObjectName.fieldname.value</a:t>
            </a:r>
            <a:endParaRPr lang="en-US" b="1" dirty="0" smtClean="0">
              <a:solidFill>
                <a:srgbClr val="00B050"/>
              </a:solidFill>
            </a:endParaRPr>
          </a:p>
          <a:p>
            <a:pPr marL="0" indent="0" fontAlgn="base">
              <a:buNone/>
            </a:pPr>
            <a:endParaRPr lang="en-US" b="1" dirty="0" smtClean="0">
              <a:solidFill>
                <a:schemeClr val="tx1"/>
              </a:solidFill>
            </a:endParaRPr>
          </a:p>
          <a:p>
            <a:pPr marL="0" indent="0" fontAlgn="base">
              <a:buNone/>
            </a:pPr>
            <a:r>
              <a:rPr lang="en-US" b="1" dirty="0" smtClean="0">
                <a:solidFill>
                  <a:schemeClr val="tx1"/>
                </a:solidFill>
              </a:rPr>
              <a:t>Example</a:t>
            </a:r>
            <a:r>
              <a:rPr lang="en-US" b="1" i="1" dirty="0" smtClean="0">
                <a:solidFill>
                  <a:srgbClr val="FF0000"/>
                </a:solidFill>
              </a:rPr>
              <a:t>:</a:t>
            </a:r>
            <a:r>
              <a:rPr lang="en-US" i="1" dirty="0" smtClean="0">
                <a:solidFill>
                  <a:srgbClr val="FF0000"/>
                </a:solidFill>
              </a:rPr>
              <a:t>(assuming that form has the name “</a:t>
            </a:r>
            <a:r>
              <a:rPr lang="en-US" i="1" dirty="0" err="1" smtClean="0">
                <a:solidFill>
                  <a:srgbClr val="FF0000"/>
                </a:solidFill>
              </a:rPr>
              <a:t>myfrm</a:t>
            </a:r>
            <a:r>
              <a:rPr lang="en-US" i="1" dirty="0" smtClean="0">
                <a:solidFill>
                  <a:srgbClr val="FF0000"/>
                </a:solidFill>
              </a:rPr>
              <a:t>” and the text field has the name “</a:t>
            </a:r>
            <a:r>
              <a:rPr lang="en-US" i="1" dirty="0" err="1" smtClean="0">
                <a:solidFill>
                  <a:srgbClr val="00B050"/>
                </a:solidFill>
              </a:rPr>
              <a:t>txtuser</a:t>
            </a:r>
            <a:r>
              <a:rPr lang="en-US" i="1" dirty="0" smtClean="0">
                <a:solidFill>
                  <a:srgbClr val="00B050"/>
                </a:solidFill>
              </a:rPr>
              <a:t>”</a:t>
            </a:r>
            <a:r>
              <a:rPr lang="en-US" i="1" dirty="0" smtClean="0">
                <a:solidFill>
                  <a:srgbClr val="FF0000"/>
                </a:solidFill>
              </a:rPr>
              <a:t>)</a:t>
            </a:r>
          </a:p>
          <a:p>
            <a:pPr marL="0" lvl="0" indent="0" fontAlgn="base">
              <a:buNone/>
            </a:pPr>
            <a:endParaRPr lang="en-US" sz="2400" b="1" dirty="0" smtClean="0">
              <a:solidFill>
                <a:srgbClr val="0070C0"/>
              </a:solidFill>
            </a:endParaRPr>
          </a:p>
          <a:p>
            <a:pPr marL="0" lvl="0" indent="0" fontAlgn="base">
              <a:buNone/>
            </a:pPr>
            <a:r>
              <a:rPr lang="en-US" sz="2400" b="1" dirty="0" err="1" smtClean="0">
                <a:solidFill>
                  <a:srgbClr val="0070C0"/>
                </a:solidFill>
              </a:rPr>
              <a:t>var</a:t>
            </a:r>
            <a:r>
              <a:rPr lang="en-US" sz="2400" b="1" dirty="0" smtClean="0">
                <a:solidFill>
                  <a:srgbClr val="0070C0"/>
                </a:solidFill>
              </a:rPr>
              <a:t> </a:t>
            </a:r>
            <a:r>
              <a:rPr lang="en-US" sz="2400" b="1" dirty="0" err="1" smtClean="0">
                <a:solidFill>
                  <a:srgbClr val="0070C0"/>
                </a:solidFill>
              </a:rPr>
              <a:t>myform</a:t>
            </a:r>
            <a:r>
              <a:rPr lang="en-US" sz="2400" b="1" dirty="0" smtClean="0">
                <a:solidFill>
                  <a:srgbClr val="0070C0"/>
                </a:solidFill>
              </a:rPr>
              <a:t>=</a:t>
            </a:r>
            <a:r>
              <a:rPr lang="en-US" sz="2400" b="1" dirty="0" err="1" smtClean="0">
                <a:solidFill>
                  <a:srgbClr val="0070C0"/>
                </a:solidFill>
              </a:rPr>
              <a:t>document.myfrm</a:t>
            </a:r>
            <a:r>
              <a:rPr lang="en-US" sz="2400" b="1" dirty="0" smtClean="0">
                <a:solidFill>
                  <a:srgbClr val="0070C0"/>
                </a:solidFill>
              </a:rPr>
              <a:t>;</a:t>
            </a:r>
            <a:endParaRPr lang="en-US" sz="2400" b="1" dirty="0">
              <a:solidFill>
                <a:srgbClr val="0070C0"/>
              </a:solidFill>
            </a:endParaRPr>
          </a:p>
          <a:p>
            <a:pPr marL="0" lvl="0" indent="0" fontAlgn="base">
              <a:buNone/>
            </a:pPr>
            <a:r>
              <a:rPr lang="en-US" sz="2400" b="1" dirty="0" err="1">
                <a:solidFill>
                  <a:srgbClr val="0070C0"/>
                </a:solidFill>
              </a:rPr>
              <a:t>var</a:t>
            </a:r>
            <a:r>
              <a:rPr lang="en-US" sz="2400" b="1" dirty="0">
                <a:solidFill>
                  <a:srgbClr val="0070C0"/>
                </a:solidFill>
              </a:rPr>
              <a:t> </a:t>
            </a:r>
            <a:r>
              <a:rPr lang="en-US" sz="2400" b="1" dirty="0" err="1" smtClean="0">
                <a:solidFill>
                  <a:srgbClr val="0070C0"/>
                </a:solidFill>
              </a:rPr>
              <a:t>txtname</a:t>
            </a:r>
            <a:r>
              <a:rPr lang="en-US" sz="2400" b="1" dirty="0" smtClean="0">
                <a:solidFill>
                  <a:srgbClr val="0070C0"/>
                </a:solidFill>
              </a:rPr>
              <a:t>=</a:t>
            </a:r>
            <a:r>
              <a:rPr lang="en-US" sz="2400" b="1" dirty="0" err="1" smtClean="0">
                <a:solidFill>
                  <a:srgbClr val="0070C0"/>
                </a:solidFill>
              </a:rPr>
              <a:t>myform.txtuser</a:t>
            </a:r>
            <a:r>
              <a:rPr lang="en-US" sz="2400" b="1" dirty="0" smtClean="0">
                <a:solidFill>
                  <a:srgbClr val="0070C0"/>
                </a:solidFill>
              </a:rPr>
              <a:t>;</a:t>
            </a:r>
            <a:endParaRPr lang="en-US" sz="2400" b="1" dirty="0">
              <a:solidFill>
                <a:srgbClr val="0070C0"/>
              </a:solidFill>
            </a:endParaRPr>
          </a:p>
          <a:p>
            <a:pPr marL="0" lvl="0" indent="0" fontAlgn="base">
              <a:buNone/>
            </a:pPr>
            <a:r>
              <a:rPr lang="en-US" sz="2400" b="1" dirty="0">
                <a:solidFill>
                  <a:srgbClr val="0070C0"/>
                </a:solidFill>
              </a:rPr>
              <a:t>alert(</a:t>
            </a:r>
            <a:r>
              <a:rPr lang="en-US" sz="2400" b="1" dirty="0" err="1">
                <a:solidFill>
                  <a:srgbClr val="0070C0"/>
                </a:solidFill>
              </a:rPr>
              <a:t>txtname.value</a:t>
            </a:r>
            <a:r>
              <a:rPr lang="en-US" sz="2400" b="1" dirty="0">
                <a:solidFill>
                  <a:srgbClr val="0070C0"/>
                </a:solidFill>
              </a:rPr>
              <a:t>);</a:t>
            </a:r>
          </a:p>
          <a:p>
            <a:pPr marL="0" indent="0" fontAlgn="base">
              <a:buNone/>
            </a:pPr>
            <a:endParaRPr lang="en-US" dirty="0" smtClean="0">
              <a:solidFill>
                <a:schemeClr val="bg1"/>
              </a:solidFill>
            </a:endParaRPr>
          </a:p>
          <a:p>
            <a:pPr fontAlgn="base"/>
            <a:endParaRPr lang="en-IN" dirty="0">
              <a:solidFill>
                <a:schemeClr val="bg1"/>
              </a:solidFill>
            </a:endParaRPr>
          </a:p>
        </p:txBody>
      </p:sp>
    </p:spTree>
    <p:extLst>
      <p:ext uri="{BB962C8B-B14F-4D97-AF65-F5344CB8AC3E}">
        <p14:creationId xmlns:p14="http://schemas.microsoft.com/office/powerpoint/2010/main" xmlns="" val="1522578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Form Events</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a:bodyPr>
          <a:lstStyle/>
          <a:p>
            <a:pPr fontAlgn="base"/>
            <a:r>
              <a:rPr lang="en-IN" dirty="0" smtClean="0"/>
              <a:t>The two very common form events are </a:t>
            </a:r>
            <a:r>
              <a:rPr lang="en-IN" b="1" dirty="0" smtClean="0">
                <a:solidFill>
                  <a:srgbClr val="7030A0"/>
                </a:solidFill>
              </a:rPr>
              <a:t>change</a:t>
            </a:r>
            <a:r>
              <a:rPr lang="en-IN" dirty="0" smtClean="0">
                <a:solidFill>
                  <a:srgbClr val="FFC000"/>
                </a:solidFill>
              </a:rPr>
              <a:t> </a:t>
            </a:r>
            <a:r>
              <a:rPr lang="en-IN" dirty="0" smtClean="0"/>
              <a:t>and </a:t>
            </a:r>
            <a:r>
              <a:rPr lang="en-IN" b="1" dirty="0" smtClean="0">
                <a:solidFill>
                  <a:srgbClr val="7030A0"/>
                </a:solidFill>
              </a:rPr>
              <a:t>blur</a:t>
            </a:r>
            <a:r>
              <a:rPr lang="en-IN" dirty="0"/>
              <a:t> </a:t>
            </a:r>
            <a:r>
              <a:rPr lang="en-IN" dirty="0" smtClean="0"/>
              <a:t>handled by </a:t>
            </a:r>
            <a:r>
              <a:rPr lang="en-IN" i="1" dirty="0" err="1" smtClean="0">
                <a:solidFill>
                  <a:srgbClr val="FF0000"/>
                </a:solidFill>
              </a:rPr>
              <a:t>onchange</a:t>
            </a:r>
            <a:r>
              <a:rPr lang="en-IN" i="1" dirty="0" smtClean="0">
                <a:solidFill>
                  <a:srgbClr val="FF0000"/>
                </a:solidFill>
              </a:rPr>
              <a:t> </a:t>
            </a:r>
            <a:r>
              <a:rPr lang="en-IN" dirty="0" smtClean="0"/>
              <a:t>and </a:t>
            </a:r>
            <a:r>
              <a:rPr lang="en-IN" i="1" dirty="0" err="1" smtClean="0">
                <a:solidFill>
                  <a:srgbClr val="FF0000"/>
                </a:solidFill>
              </a:rPr>
              <a:t>onblur</a:t>
            </a:r>
            <a:r>
              <a:rPr lang="en-IN" dirty="0" smtClean="0"/>
              <a:t> event handlers. </a:t>
            </a:r>
          </a:p>
          <a:p>
            <a:pPr fontAlgn="base"/>
            <a:endParaRPr lang="en-US" dirty="0" smtClean="0"/>
          </a:p>
          <a:p>
            <a:pPr fontAlgn="base"/>
            <a:r>
              <a:rPr lang="en-US" dirty="0" smtClean="0"/>
              <a:t>The </a:t>
            </a:r>
            <a:r>
              <a:rPr lang="en-US" b="1" dirty="0" err="1" smtClean="0">
                <a:solidFill>
                  <a:srgbClr val="FF0000"/>
                </a:solidFill>
              </a:rPr>
              <a:t>onchange</a:t>
            </a:r>
            <a:r>
              <a:rPr lang="en-US" dirty="0" smtClean="0">
                <a:solidFill>
                  <a:srgbClr val="FFC000"/>
                </a:solidFill>
              </a:rPr>
              <a:t> </a:t>
            </a:r>
            <a:r>
              <a:rPr lang="en-US" dirty="0" smtClean="0"/>
              <a:t>event handler is particularly useful </a:t>
            </a:r>
            <a:r>
              <a:rPr lang="en-IN" dirty="0"/>
              <a:t>whenever the content of a form field is changed. The form field where this is most useful is for drop down selection lists </a:t>
            </a:r>
          </a:p>
          <a:p>
            <a:pPr fontAlgn="base"/>
            <a:endParaRPr lang="en-IN" dirty="0" smtClean="0"/>
          </a:p>
          <a:p>
            <a:pPr fontAlgn="base"/>
            <a:r>
              <a:rPr lang="en-IN" dirty="0" smtClean="0"/>
              <a:t>The </a:t>
            </a:r>
            <a:r>
              <a:rPr lang="en-IN" b="1" dirty="0" err="1">
                <a:solidFill>
                  <a:srgbClr val="FF0000"/>
                </a:solidFill>
              </a:rPr>
              <a:t>onblur</a:t>
            </a:r>
            <a:r>
              <a:rPr lang="en-IN" dirty="0"/>
              <a:t> event is particularly useful to allow a field to be validated immediately after it has been entered.</a:t>
            </a:r>
            <a:endParaRPr lang="en-IN" dirty="0">
              <a:solidFill>
                <a:schemeClr val="bg1"/>
              </a:solidFill>
            </a:endParaRPr>
          </a:p>
        </p:txBody>
      </p:sp>
    </p:spTree>
    <p:extLst>
      <p:ext uri="{BB962C8B-B14F-4D97-AF65-F5344CB8AC3E}">
        <p14:creationId xmlns:p14="http://schemas.microsoft.com/office/powerpoint/2010/main" xmlns="" val="4101934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PROGRAM</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IN" dirty="0"/>
              <a:t>Create an HTML page and JavaScript script that include a form with three input fields. The relationship of the value of the fields is that the second field is twice the value of the first field, and the third field is the square of the first field.</a:t>
            </a:r>
            <a:br>
              <a:rPr lang="en-IN" dirty="0"/>
            </a:br>
            <a:r>
              <a:rPr lang="en-IN" dirty="0"/>
              <a:t>If a user enters a value in </a:t>
            </a:r>
            <a:r>
              <a:rPr lang="en-IN" dirty="0" smtClean="0"/>
              <a:t>any field</a:t>
            </a:r>
            <a:r>
              <a:rPr lang="en-IN" dirty="0"/>
              <a:t>, the script should calculate the appropriate value in the other fields.</a:t>
            </a:r>
            <a:endParaRPr lang="en-IN" dirty="0">
              <a:solidFill>
                <a:schemeClr val="bg1"/>
              </a:solidFill>
            </a:endParaRPr>
          </a:p>
        </p:txBody>
      </p:sp>
    </p:spTree>
    <p:extLst>
      <p:ext uri="{BB962C8B-B14F-4D97-AF65-F5344CB8AC3E}">
        <p14:creationId xmlns:p14="http://schemas.microsoft.com/office/powerpoint/2010/main" xmlns="" val="3270126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6000" b="1" dirty="0" smtClean="0">
                <a:solidFill>
                  <a:schemeClr val="tx2">
                    <a:lumMod val="75000"/>
                  </a:schemeClr>
                </a:solidFill>
                <a:effectLst>
                  <a:outerShdw blurRad="38100" dist="38100" dir="2700000" algn="tl">
                    <a:srgbClr val="000000">
                      <a:alpha val="43137"/>
                    </a:srgbClr>
                  </a:outerShdw>
                </a:effectLst>
              </a:rPr>
              <a:t>submit Event</a:t>
            </a:r>
            <a:endParaRPr lang="en-IN" sz="6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The submit event is used on form element by coding </a:t>
            </a:r>
            <a:r>
              <a:rPr lang="en-US" b="1" i="1" dirty="0" err="1" smtClean="0">
                <a:solidFill>
                  <a:srgbClr val="FF0000"/>
                </a:solidFill>
              </a:rPr>
              <a:t>onsubmit</a:t>
            </a:r>
            <a:r>
              <a:rPr lang="en-US" i="1" dirty="0" smtClean="0">
                <a:solidFill>
                  <a:srgbClr val="FF0000"/>
                </a:solidFill>
              </a:rPr>
              <a:t> </a:t>
            </a:r>
            <a:r>
              <a:rPr lang="en-US" dirty="0" smtClean="0">
                <a:solidFill>
                  <a:schemeClr val="tx1"/>
                </a:solidFill>
              </a:rPr>
              <a:t>attribute.</a:t>
            </a:r>
          </a:p>
          <a:p>
            <a:pPr fontAlgn="base"/>
            <a:endParaRPr lang="en-US" dirty="0" smtClean="0">
              <a:solidFill>
                <a:schemeClr val="tx1"/>
              </a:solidFill>
            </a:endParaRPr>
          </a:p>
          <a:p>
            <a:pPr fontAlgn="base"/>
            <a:r>
              <a:rPr lang="en-US" dirty="0" smtClean="0">
                <a:solidFill>
                  <a:schemeClr val="tx1"/>
                </a:solidFill>
              </a:rPr>
              <a:t>It </a:t>
            </a:r>
            <a:r>
              <a:rPr lang="en-US" dirty="0" smtClean="0">
                <a:solidFill>
                  <a:schemeClr val="tx1"/>
                </a:solidFill>
              </a:rPr>
              <a:t>occurs when the user attempts to submit the form to the server .</a:t>
            </a:r>
          </a:p>
          <a:p>
            <a:pPr fontAlgn="base"/>
            <a:endParaRPr lang="en-US" dirty="0" smtClean="0">
              <a:solidFill>
                <a:schemeClr val="tx1"/>
              </a:solidFill>
            </a:endParaRPr>
          </a:p>
          <a:p>
            <a:pPr fontAlgn="base"/>
            <a:r>
              <a:rPr lang="en-US" dirty="0" smtClean="0">
                <a:solidFill>
                  <a:schemeClr val="tx1"/>
                </a:solidFill>
              </a:rPr>
              <a:t>It </a:t>
            </a:r>
            <a:r>
              <a:rPr lang="en-US" dirty="0" smtClean="0">
                <a:solidFill>
                  <a:schemeClr val="tx1"/>
                </a:solidFill>
              </a:rPr>
              <a:t>can be used to perform some error checking on the entire form data and to cancel the submit if an error is found.</a:t>
            </a:r>
            <a:endParaRPr lang="en-IN" dirty="0">
              <a:solidFill>
                <a:schemeClr val="tx1"/>
              </a:solidFill>
            </a:endParaRPr>
          </a:p>
        </p:txBody>
      </p:sp>
    </p:spTree>
    <p:extLst>
      <p:ext uri="{BB962C8B-B14F-4D97-AF65-F5344CB8AC3E}">
        <p14:creationId xmlns:p14="http://schemas.microsoft.com/office/powerpoint/2010/main" xmlns="" val="2611793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Syntax</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fontAlgn="base">
              <a:buNone/>
            </a:pPr>
            <a:endParaRPr lang="en-US" dirty="0" smtClean="0">
              <a:solidFill>
                <a:schemeClr val="bg1"/>
              </a:solidFill>
            </a:endParaRPr>
          </a:p>
          <a:p>
            <a:pPr marL="0" indent="0" fontAlgn="base">
              <a:buNone/>
            </a:pPr>
            <a:r>
              <a:rPr lang="en-US" dirty="0" smtClean="0">
                <a:solidFill>
                  <a:srgbClr val="00B050"/>
                </a:solidFill>
              </a:rPr>
              <a:t>&lt;form name=“. . .” </a:t>
            </a:r>
            <a:r>
              <a:rPr lang="en-US" b="1" dirty="0" err="1" smtClean="0">
                <a:solidFill>
                  <a:srgbClr val="FF0000"/>
                </a:solidFill>
              </a:rPr>
              <a:t>onsubmit</a:t>
            </a:r>
            <a:r>
              <a:rPr lang="en-US" b="1" dirty="0" smtClean="0">
                <a:solidFill>
                  <a:srgbClr val="00B050"/>
                </a:solidFill>
              </a:rPr>
              <a:t>=“</a:t>
            </a:r>
            <a:r>
              <a:rPr lang="en-US" b="1" dirty="0" err="1" smtClean="0">
                <a:solidFill>
                  <a:srgbClr val="0070C0"/>
                </a:solidFill>
              </a:rPr>
              <a:t>some_fun</a:t>
            </a:r>
            <a:r>
              <a:rPr lang="en-US" b="1" dirty="0" smtClean="0">
                <a:solidFill>
                  <a:srgbClr val="0070C0"/>
                </a:solidFill>
              </a:rPr>
              <a:t>( )</a:t>
            </a:r>
            <a:r>
              <a:rPr lang="en-US" b="1" dirty="0" smtClean="0">
                <a:solidFill>
                  <a:srgbClr val="00B050"/>
                </a:solidFill>
              </a:rPr>
              <a:t>” </a:t>
            </a:r>
            <a:r>
              <a:rPr lang="en-US" dirty="0" smtClean="0">
                <a:solidFill>
                  <a:srgbClr val="00B050"/>
                </a:solidFill>
              </a:rPr>
              <a:t>&gt;</a:t>
            </a:r>
          </a:p>
          <a:p>
            <a:pPr marL="0" indent="0" fontAlgn="base">
              <a:buNone/>
            </a:pPr>
            <a:r>
              <a:rPr lang="en-US" dirty="0" smtClean="0">
                <a:solidFill>
                  <a:srgbClr val="00B050"/>
                </a:solidFill>
              </a:rPr>
              <a:t>. . . .</a:t>
            </a:r>
          </a:p>
          <a:p>
            <a:pPr marL="0" indent="0" fontAlgn="base">
              <a:buNone/>
            </a:pPr>
            <a:r>
              <a:rPr lang="en-US" dirty="0" smtClean="0">
                <a:solidFill>
                  <a:srgbClr val="00B050"/>
                </a:solidFill>
              </a:rPr>
              <a:t>. . . .</a:t>
            </a:r>
          </a:p>
          <a:p>
            <a:pPr marL="0" indent="0" fontAlgn="base">
              <a:buNone/>
            </a:pPr>
            <a:r>
              <a:rPr lang="en-US" dirty="0" smtClean="0">
                <a:solidFill>
                  <a:srgbClr val="00B050"/>
                </a:solidFill>
              </a:rPr>
              <a:t>. . . .</a:t>
            </a:r>
          </a:p>
          <a:p>
            <a:pPr marL="0" indent="0" fontAlgn="base">
              <a:buNone/>
            </a:pPr>
            <a:r>
              <a:rPr lang="en-US" dirty="0" smtClean="0">
                <a:solidFill>
                  <a:srgbClr val="00B050"/>
                </a:solidFill>
              </a:rPr>
              <a:t>&lt;/form&gt;</a:t>
            </a:r>
            <a:endParaRPr lang="en-IN" dirty="0">
              <a:solidFill>
                <a:srgbClr val="00B050"/>
              </a:solidFill>
            </a:endParaRPr>
          </a:p>
        </p:txBody>
      </p:sp>
    </p:spTree>
    <p:extLst>
      <p:ext uri="{BB962C8B-B14F-4D97-AF65-F5344CB8AC3E}">
        <p14:creationId xmlns:p14="http://schemas.microsoft.com/office/powerpoint/2010/main" xmlns="" val="2415924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2">
                    <a:lumMod val="75000"/>
                  </a:schemeClr>
                </a:solidFill>
              </a:rPr>
              <a:t>End Of Lecture </a:t>
            </a:r>
            <a:endParaRPr lang="en-IN" sz="4400" b="1" dirty="0">
              <a:solidFill>
                <a:schemeClr val="tx2">
                  <a:lumMod val="75000"/>
                </a:schemeClr>
              </a:solidFill>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142844" y="3714752"/>
            <a:ext cx="8858312" cy="3785652"/>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AutoNum type="arabicPeriod"/>
            </a:pPr>
            <a:r>
              <a:rPr lang="en-US" sz="2400" b="1" dirty="0" smtClean="0">
                <a:solidFill>
                  <a:srgbClr val="0070C0"/>
                </a:solidFill>
              </a:rPr>
              <a:t>Introduction To Server Side Programming</a:t>
            </a:r>
          </a:p>
          <a:p>
            <a:pPr marL="514350" indent="-514350">
              <a:buAutoNum type="arabicPeriod"/>
            </a:pPr>
            <a:r>
              <a:rPr lang="en-US" sz="2400" b="1" dirty="0" smtClean="0">
                <a:solidFill>
                  <a:srgbClr val="0070C0"/>
                </a:solidFill>
              </a:rPr>
              <a:t>Introduction To </a:t>
            </a:r>
            <a:r>
              <a:rPr lang="en-US" sz="2400" b="1" dirty="0" err="1" smtClean="0">
                <a:solidFill>
                  <a:srgbClr val="0070C0"/>
                </a:solidFill>
              </a:rPr>
              <a:t>Servlets</a:t>
            </a:r>
            <a:endParaRPr lang="en-US" sz="2400" b="1" dirty="0" smtClean="0">
              <a:solidFill>
                <a:srgbClr val="0070C0"/>
              </a:solidFill>
            </a:endParaRPr>
          </a:p>
          <a:p>
            <a:pPr marL="514350" indent="-514350">
              <a:buAutoNum type="arabicPeriod"/>
            </a:pPr>
            <a:r>
              <a:rPr lang="en-US" sz="2400" b="1" dirty="0" smtClean="0">
                <a:solidFill>
                  <a:srgbClr val="0070C0"/>
                </a:solidFill>
              </a:rPr>
              <a:t>Why </a:t>
            </a:r>
            <a:r>
              <a:rPr lang="en-US" sz="2400" b="1" dirty="0" err="1" smtClean="0">
                <a:solidFill>
                  <a:srgbClr val="0070C0"/>
                </a:solidFill>
              </a:rPr>
              <a:t>Servlets</a:t>
            </a:r>
            <a:r>
              <a:rPr lang="en-US" sz="2400" b="1" dirty="0" smtClean="0">
                <a:solidFill>
                  <a:srgbClr val="0070C0"/>
                </a:solidFill>
              </a:rPr>
              <a:t> Are needed ?</a:t>
            </a:r>
          </a:p>
          <a:p>
            <a:pPr marL="514350" indent="-514350">
              <a:buAutoNum type="arabicPeriod"/>
            </a:pPr>
            <a:r>
              <a:rPr lang="en-US" sz="2400" b="1" dirty="0" smtClean="0">
                <a:solidFill>
                  <a:srgbClr val="0070C0"/>
                </a:solidFill>
              </a:rPr>
              <a:t>The “</a:t>
            </a:r>
            <a:r>
              <a:rPr lang="en-US" sz="2400" b="1" dirty="0" err="1" smtClean="0">
                <a:solidFill>
                  <a:srgbClr val="0070C0"/>
                </a:solidFill>
              </a:rPr>
              <a:t>servlet</a:t>
            </a:r>
            <a:r>
              <a:rPr lang="en-US" sz="2400" b="1" smtClean="0">
                <a:solidFill>
                  <a:srgbClr val="0070C0"/>
                </a:solidFill>
              </a:rPr>
              <a:t>” Interface</a:t>
            </a:r>
            <a:endParaRPr lang="en-US" sz="2400" b="1" dirty="0" smtClean="0">
              <a:solidFill>
                <a:srgbClr val="0070C0"/>
              </a:solidFill>
            </a:endParaRPr>
          </a:p>
          <a:p>
            <a:pPr marL="514350" indent="-514350">
              <a:buAutoNum type="arabicPeriod"/>
            </a:pPr>
            <a:endParaRPr lang="en-US" sz="2400" b="1" dirty="0" smtClean="0">
              <a:solidFill>
                <a:srgbClr val="0070C0"/>
              </a:solidFill>
            </a:endParaRPr>
          </a:p>
          <a:p>
            <a:pPr marL="514350" indent="-514350"/>
            <a:endParaRPr lang="en-US" sz="2400" b="1" dirty="0" smtClean="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2">
                    <a:lumMod val="75000"/>
                  </a:schemeClr>
                </a:solidFill>
              </a:rPr>
              <a:t>Today’s Agenda</a:t>
            </a:r>
            <a:endParaRPr lang="en-IN" sz="4400" b="1" dirty="0">
              <a:solidFill>
                <a:schemeClr val="tx2">
                  <a:lumMod val="75000"/>
                </a:schemeClr>
              </a:solidFill>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buNone/>
            </a:pPr>
            <a:endParaRPr lang="en-US" sz="2400" dirty="0" smtClean="0"/>
          </a:p>
          <a:p>
            <a:pPr>
              <a:buSzPct val="100000"/>
            </a:pPr>
            <a:r>
              <a:rPr lang="en-US" sz="2400" b="1" dirty="0" smtClean="0">
                <a:solidFill>
                  <a:srgbClr val="0070C0"/>
                </a:solidFill>
              </a:rPr>
              <a:t>Working With Forms</a:t>
            </a:r>
          </a:p>
          <a:p>
            <a:pPr>
              <a:buSzPct val="100000"/>
            </a:pPr>
            <a:endParaRPr lang="en-US" sz="2400" b="1" dirty="0" smtClean="0">
              <a:solidFill>
                <a:srgbClr val="0070C0"/>
              </a:solidFill>
            </a:endParaRPr>
          </a:p>
          <a:p>
            <a:pPr>
              <a:buSzPct val="100000"/>
            </a:pPr>
            <a:r>
              <a:rPr lang="en-US" sz="2400" b="1" dirty="0" smtClean="0">
                <a:solidFill>
                  <a:srgbClr val="0070C0"/>
                </a:solidFill>
              </a:rPr>
              <a:t>Using </a:t>
            </a:r>
            <a:r>
              <a:rPr lang="en-US" sz="2400" b="1" dirty="0" smtClean="0">
                <a:solidFill>
                  <a:srgbClr val="FF0000"/>
                </a:solidFill>
              </a:rPr>
              <a:t>forms[ ] </a:t>
            </a:r>
            <a:r>
              <a:rPr lang="en-US" sz="2400" b="1" dirty="0" smtClean="0">
                <a:solidFill>
                  <a:srgbClr val="0070C0"/>
                </a:solidFill>
              </a:rPr>
              <a:t>array</a:t>
            </a:r>
          </a:p>
          <a:p>
            <a:pPr>
              <a:buSzPct val="100000"/>
            </a:pPr>
            <a:endParaRPr lang="en-US" sz="2400" b="1" dirty="0" smtClean="0">
              <a:solidFill>
                <a:srgbClr val="0070C0"/>
              </a:solidFill>
            </a:endParaRPr>
          </a:p>
          <a:p>
            <a:pPr>
              <a:buSzPct val="100000"/>
            </a:pPr>
            <a:r>
              <a:rPr lang="en-US" sz="2400" b="1" dirty="0" smtClean="0">
                <a:solidFill>
                  <a:srgbClr val="0070C0"/>
                </a:solidFill>
              </a:rPr>
              <a:t>Working with Form</a:t>
            </a:r>
          </a:p>
          <a:p>
            <a:pPr>
              <a:buSzPct val="100000"/>
              <a:buNone/>
            </a:pPr>
            <a:r>
              <a:rPr lang="en-US" sz="2400" b="1" dirty="0" smtClean="0">
                <a:solidFill>
                  <a:srgbClr val="0070C0"/>
                </a:solidFill>
              </a:rPr>
              <a:t>	 Events</a:t>
            </a:r>
          </a:p>
          <a:p>
            <a:pPr>
              <a:buSzPct val="100000"/>
              <a:buNone/>
            </a:pPr>
            <a:endParaRPr lang="en-US" sz="2400" b="1" dirty="0" smtClean="0">
              <a:solidFill>
                <a:srgbClr val="0070C0"/>
              </a:solidFill>
            </a:endParaRPr>
          </a:p>
          <a:p>
            <a:pPr>
              <a:buSzPct val="100000"/>
              <a:buNone/>
            </a:pPr>
            <a:endParaRPr lang="en-US" sz="2400" b="1" dirty="0" smtClean="0">
              <a:solidFill>
                <a:srgbClr val="0070C0"/>
              </a:solidFill>
            </a:endParaRPr>
          </a:p>
          <a:p>
            <a:pPr>
              <a:buSzPct val="100000"/>
            </a:pPr>
            <a:endParaRPr lang="en-US" sz="2400" dirty="0" smtClean="0"/>
          </a:p>
          <a:p>
            <a:pPr>
              <a:buSzPct val="100000"/>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logo.jpg"/>
          <p:cNvPicPr>
            <a:picLocks noChangeAspect="1"/>
          </p:cNvPicPr>
          <p:nvPr/>
        </p:nvPicPr>
        <p:blipFill>
          <a:blip r:embed="rId4"/>
          <a:stretch>
            <a:fillRect/>
          </a:stretch>
        </p:blipFill>
        <p:spPr>
          <a:xfrm>
            <a:off x="5214942" y="2143116"/>
            <a:ext cx="2857500" cy="2857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Form Recap</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IN" dirty="0"/>
              <a:t>Forms allow users to interact with a Web page by being able to provide information to the system in a way that goes beyond simply pointing and clicking things with the mouse</a:t>
            </a:r>
            <a:r>
              <a:rPr lang="en-IN" dirty="0" smtClean="0"/>
              <a:t>.</a:t>
            </a:r>
          </a:p>
          <a:p>
            <a:pPr fontAlgn="base"/>
            <a:endParaRPr lang="en-IN" dirty="0" smtClean="0"/>
          </a:p>
          <a:p>
            <a:pPr fontAlgn="base"/>
            <a:r>
              <a:rPr lang="en-IN" dirty="0" smtClean="0"/>
              <a:t> </a:t>
            </a:r>
            <a:r>
              <a:rPr lang="en-IN" dirty="0"/>
              <a:t>They allow the user to provide </a:t>
            </a:r>
            <a:r>
              <a:rPr lang="en-IN" dirty="0" smtClean="0"/>
              <a:t>feedback </a:t>
            </a:r>
            <a:r>
              <a:rPr lang="en-IN" dirty="0"/>
              <a:t>to the Web page</a:t>
            </a:r>
            <a:r>
              <a:rPr lang="en-IN" dirty="0" smtClean="0"/>
              <a:t>.</a:t>
            </a:r>
          </a:p>
          <a:p>
            <a:pPr fontAlgn="base"/>
            <a:endParaRPr lang="en-IN" dirty="0" smtClean="0"/>
          </a:p>
          <a:p>
            <a:pPr fontAlgn="base"/>
            <a:r>
              <a:rPr lang="en-IN" dirty="0" smtClean="0"/>
              <a:t>JavaScript provides us many ways </a:t>
            </a:r>
            <a:r>
              <a:rPr lang="en-IN" dirty="0"/>
              <a:t>to process and respond to user feedback by </a:t>
            </a:r>
            <a:r>
              <a:rPr lang="en-IN" dirty="0" smtClean="0"/>
              <a:t>evaluating </a:t>
            </a:r>
            <a:r>
              <a:rPr lang="en-IN" dirty="0"/>
              <a:t>the information provided in the form by the user.</a:t>
            </a:r>
            <a:endParaRPr lang="en-IN" dirty="0">
              <a:solidFill>
                <a:schemeClr val="bg1"/>
              </a:solidFill>
            </a:endParaRPr>
          </a:p>
        </p:txBody>
      </p:sp>
    </p:spTree>
    <p:extLst>
      <p:ext uri="{BB962C8B-B14F-4D97-AF65-F5344CB8AC3E}">
        <p14:creationId xmlns:p14="http://schemas.microsoft.com/office/powerpoint/2010/main" xmlns="" val="81512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Accessing Form Object </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IN" dirty="0" smtClean="0"/>
              <a:t>To work with Form we need to access it in our JavaScript code.</a:t>
            </a:r>
          </a:p>
          <a:p>
            <a:pPr fontAlgn="base"/>
            <a:endParaRPr lang="en-US" dirty="0" smtClean="0">
              <a:solidFill>
                <a:schemeClr val="tx1"/>
              </a:solidFill>
            </a:endParaRPr>
          </a:p>
          <a:p>
            <a:pPr fontAlgn="base"/>
            <a:r>
              <a:rPr lang="en-US" dirty="0" smtClean="0">
                <a:solidFill>
                  <a:schemeClr val="tx1"/>
                </a:solidFill>
              </a:rPr>
              <a:t>This </a:t>
            </a:r>
            <a:r>
              <a:rPr lang="en-US" dirty="0" smtClean="0">
                <a:solidFill>
                  <a:schemeClr val="tx1"/>
                </a:solidFill>
              </a:rPr>
              <a:t>can be done in following ways:</a:t>
            </a:r>
          </a:p>
          <a:p>
            <a:pPr marL="514350" indent="-514350" fontAlgn="base">
              <a:buAutoNum type="arabicPeriod"/>
            </a:pPr>
            <a:endParaRPr lang="en-US" dirty="0" smtClean="0">
              <a:solidFill>
                <a:schemeClr val="tx1"/>
              </a:solidFill>
            </a:endParaRPr>
          </a:p>
          <a:p>
            <a:pPr marL="514350" indent="-514350" fontAlgn="base">
              <a:buAutoNum type="arabicPeriod"/>
            </a:pPr>
            <a:r>
              <a:rPr lang="en-US" dirty="0" smtClean="0">
                <a:solidFill>
                  <a:schemeClr val="tx1"/>
                </a:solidFill>
              </a:rPr>
              <a:t>Using </a:t>
            </a:r>
            <a:r>
              <a:rPr lang="en-US" b="1" dirty="0" smtClean="0">
                <a:solidFill>
                  <a:srgbClr val="7030A0"/>
                </a:solidFill>
              </a:rPr>
              <a:t>forms[ ] </a:t>
            </a:r>
            <a:r>
              <a:rPr lang="en-US" dirty="0" smtClean="0">
                <a:solidFill>
                  <a:schemeClr val="tx1"/>
                </a:solidFill>
              </a:rPr>
              <a:t>array.</a:t>
            </a:r>
          </a:p>
          <a:p>
            <a:pPr marL="514350" indent="-514350" fontAlgn="base">
              <a:buAutoNum type="arabicPeriod"/>
            </a:pPr>
            <a:endParaRPr lang="en-US" dirty="0" smtClean="0">
              <a:solidFill>
                <a:schemeClr val="tx1"/>
              </a:solidFill>
            </a:endParaRPr>
          </a:p>
          <a:p>
            <a:pPr marL="514350" indent="-514350" fontAlgn="base">
              <a:buAutoNum type="arabicPeriod"/>
            </a:pPr>
            <a:r>
              <a:rPr lang="en-US" dirty="0" smtClean="0">
                <a:solidFill>
                  <a:schemeClr val="tx1"/>
                </a:solidFill>
              </a:rPr>
              <a:t>Using </a:t>
            </a:r>
            <a:r>
              <a:rPr lang="en-US" b="1" dirty="0" smtClean="0">
                <a:solidFill>
                  <a:srgbClr val="7030A0"/>
                </a:solidFill>
              </a:rPr>
              <a:t>name</a:t>
            </a:r>
            <a:r>
              <a:rPr lang="en-US" dirty="0" smtClean="0">
                <a:solidFill>
                  <a:schemeClr val="tx1"/>
                </a:solidFill>
              </a:rPr>
              <a:t> of the form</a:t>
            </a:r>
          </a:p>
          <a:p>
            <a:pPr marL="514350" indent="-514350" fontAlgn="base">
              <a:buAutoNum type="arabicPeriod"/>
            </a:pPr>
            <a:endParaRPr lang="en-US" dirty="0" smtClean="0">
              <a:solidFill>
                <a:schemeClr val="tx1"/>
              </a:solidFill>
            </a:endParaRPr>
          </a:p>
          <a:p>
            <a:pPr marL="514350" indent="-514350" fontAlgn="base">
              <a:buAutoNum type="arabicPeriod"/>
            </a:pPr>
            <a:r>
              <a:rPr lang="en-US" dirty="0" smtClean="0">
                <a:solidFill>
                  <a:schemeClr val="tx1"/>
                </a:solidFill>
              </a:rPr>
              <a:t>Using </a:t>
            </a:r>
            <a:r>
              <a:rPr lang="en-US" b="1" dirty="0" err="1" smtClean="0">
                <a:solidFill>
                  <a:srgbClr val="7030A0"/>
                </a:solidFill>
              </a:rPr>
              <a:t>getElementById</a:t>
            </a:r>
            <a:r>
              <a:rPr lang="en-US" b="1" dirty="0" smtClean="0">
                <a:solidFill>
                  <a:srgbClr val="7030A0"/>
                </a:solidFill>
              </a:rPr>
              <a:t>( ) </a:t>
            </a:r>
            <a:r>
              <a:rPr lang="en-US" dirty="0" smtClean="0">
                <a:solidFill>
                  <a:schemeClr val="tx1"/>
                </a:solidFill>
              </a:rPr>
              <a:t>method</a:t>
            </a:r>
            <a:endParaRPr lang="en-IN" dirty="0">
              <a:solidFill>
                <a:schemeClr val="tx1"/>
              </a:solidFill>
            </a:endParaRPr>
          </a:p>
        </p:txBody>
      </p:sp>
    </p:spTree>
    <p:extLst>
      <p:ext uri="{BB962C8B-B14F-4D97-AF65-F5344CB8AC3E}">
        <p14:creationId xmlns:p14="http://schemas.microsoft.com/office/powerpoint/2010/main" xmlns="" val="3446450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The </a:t>
            </a:r>
            <a:r>
              <a:rPr lang="en-US" sz="4900" b="1" dirty="0" smtClean="0">
                <a:solidFill>
                  <a:srgbClr val="7030A0"/>
                </a:solidFill>
                <a:effectLst>
                  <a:outerShdw blurRad="38100" dist="38100" dir="2700000" algn="tl">
                    <a:srgbClr val="000000">
                      <a:alpha val="43137"/>
                    </a:srgbClr>
                  </a:outerShdw>
                </a:effectLst>
              </a:rPr>
              <a:t>forms[ ] </a:t>
            </a:r>
            <a:r>
              <a:rPr lang="en-US" sz="4900" b="1" dirty="0" smtClean="0">
                <a:solidFill>
                  <a:schemeClr val="tx2">
                    <a:lumMod val="75000"/>
                  </a:schemeClr>
                </a:solidFill>
                <a:effectLst>
                  <a:outerShdw blurRad="38100" dist="38100" dir="2700000" algn="tl">
                    <a:srgbClr val="000000">
                      <a:alpha val="43137"/>
                    </a:srgbClr>
                  </a:outerShdw>
                </a:effectLst>
              </a:rPr>
              <a:t>Array</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fontAlgn="base"/>
            <a:r>
              <a:rPr lang="en-US" dirty="0" smtClean="0">
                <a:solidFill>
                  <a:schemeClr val="tx1"/>
                </a:solidFill>
              </a:rPr>
              <a:t>When the browser builds our web page then it stores all the form objects in an array.</a:t>
            </a:r>
          </a:p>
          <a:p>
            <a:pPr fontAlgn="base"/>
            <a:endParaRPr lang="en-US" dirty="0" smtClean="0">
              <a:solidFill>
                <a:schemeClr val="tx1"/>
              </a:solidFill>
            </a:endParaRPr>
          </a:p>
          <a:p>
            <a:pPr fontAlgn="base"/>
            <a:r>
              <a:rPr lang="en-US" dirty="0" smtClean="0">
                <a:solidFill>
                  <a:schemeClr val="tx1"/>
                </a:solidFill>
              </a:rPr>
              <a:t>To </a:t>
            </a:r>
            <a:r>
              <a:rPr lang="en-US" dirty="0" smtClean="0">
                <a:solidFill>
                  <a:schemeClr val="tx1"/>
                </a:solidFill>
              </a:rPr>
              <a:t>a programmer this array is made available as a property of </a:t>
            </a:r>
            <a:r>
              <a:rPr lang="en-US" b="1" dirty="0" smtClean="0">
                <a:solidFill>
                  <a:srgbClr val="00B050"/>
                </a:solidFill>
              </a:rPr>
              <a:t>document</a:t>
            </a:r>
            <a:r>
              <a:rPr lang="en-US" dirty="0" smtClean="0">
                <a:solidFill>
                  <a:schemeClr val="tx1"/>
                </a:solidFill>
              </a:rPr>
              <a:t> object called </a:t>
            </a:r>
            <a:r>
              <a:rPr lang="en-US" b="1" dirty="0" smtClean="0">
                <a:solidFill>
                  <a:srgbClr val="7030A0"/>
                </a:solidFill>
              </a:rPr>
              <a:t>forms.</a:t>
            </a:r>
          </a:p>
          <a:p>
            <a:pPr fontAlgn="base"/>
            <a:endParaRPr lang="en-US" dirty="0" smtClean="0">
              <a:solidFill>
                <a:schemeClr val="tx1"/>
              </a:solidFill>
            </a:endParaRPr>
          </a:p>
          <a:p>
            <a:pPr fontAlgn="base"/>
            <a:r>
              <a:rPr lang="en-US" dirty="0" smtClean="0">
                <a:solidFill>
                  <a:schemeClr val="tx1"/>
                </a:solidFill>
              </a:rPr>
              <a:t>Hence </a:t>
            </a:r>
            <a:r>
              <a:rPr lang="en-US" dirty="0" smtClean="0">
                <a:solidFill>
                  <a:schemeClr val="tx1"/>
                </a:solidFill>
              </a:rPr>
              <a:t>by writing </a:t>
            </a:r>
            <a:r>
              <a:rPr lang="en-US" b="1" dirty="0" err="1" smtClean="0">
                <a:solidFill>
                  <a:srgbClr val="00B050"/>
                </a:solidFill>
              </a:rPr>
              <a:t>document.forms</a:t>
            </a:r>
            <a:r>
              <a:rPr lang="en-US" dirty="0" smtClean="0">
                <a:solidFill>
                  <a:schemeClr val="tx1"/>
                </a:solidFill>
              </a:rPr>
              <a:t> we get an array of all form objects on our web page</a:t>
            </a:r>
            <a:endParaRPr lang="en-IN" dirty="0">
              <a:solidFill>
                <a:schemeClr val="tx1"/>
              </a:solidFill>
            </a:endParaRPr>
          </a:p>
        </p:txBody>
      </p:sp>
    </p:spTree>
    <p:extLst>
      <p:ext uri="{BB962C8B-B14F-4D97-AF65-F5344CB8AC3E}">
        <p14:creationId xmlns:p14="http://schemas.microsoft.com/office/powerpoint/2010/main" xmlns="" val="2414165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The forms[ ] Array</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fontAlgn="base">
              <a:buNone/>
            </a:pPr>
            <a:r>
              <a:rPr lang="en-US" b="1" u="sng" dirty="0" smtClean="0">
                <a:solidFill>
                  <a:schemeClr val="tx1"/>
                </a:solidFill>
              </a:rPr>
              <a:t>Example:</a:t>
            </a:r>
          </a:p>
          <a:p>
            <a:pPr marL="0" indent="0" fontAlgn="base">
              <a:buNone/>
            </a:pPr>
            <a:endParaRPr lang="en-US" b="1" dirty="0" smtClean="0">
              <a:solidFill>
                <a:srgbClr val="0070C0"/>
              </a:solidFill>
            </a:endParaRPr>
          </a:p>
          <a:p>
            <a:pPr marL="0" indent="0" fontAlgn="base">
              <a:buNone/>
            </a:pPr>
            <a:r>
              <a:rPr lang="en-US" b="1" dirty="0" err="1" smtClean="0">
                <a:solidFill>
                  <a:srgbClr val="0070C0"/>
                </a:solidFill>
              </a:rPr>
              <a:t>var</a:t>
            </a:r>
            <a:r>
              <a:rPr lang="en-US" b="1" dirty="0" smtClean="0">
                <a:solidFill>
                  <a:srgbClr val="0070C0"/>
                </a:solidFill>
              </a:rPr>
              <a:t> </a:t>
            </a:r>
            <a:r>
              <a:rPr lang="en-US" b="1" dirty="0" err="1" smtClean="0">
                <a:solidFill>
                  <a:srgbClr val="0070C0"/>
                </a:solidFill>
              </a:rPr>
              <a:t>myforms</a:t>
            </a:r>
            <a:r>
              <a:rPr lang="en-US" b="1" dirty="0" smtClean="0">
                <a:solidFill>
                  <a:srgbClr val="0070C0"/>
                </a:solidFill>
              </a:rPr>
              <a:t>=</a:t>
            </a:r>
            <a:r>
              <a:rPr lang="en-US" b="1" dirty="0" err="1" smtClean="0">
                <a:solidFill>
                  <a:srgbClr val="0070C0"/>
                </a:solidFill>
              </a:rPr>
              <a:t>document.forms</a:t>
            </a:r>
            <a:r>
              <a:rPr lang="en-US" b="1" dirty="0" smtClean="0">
                <a:solidFill>
                  <a:srgbClr val="0070C0"/>
                </a:solidFill>
              </a:rPr>
              <a:t>;</a:t>
            </a:r>
          </a:p>
          <a:p>
            <a:pPr marL="0" indent="0" fontAlgn="base">
              <a:buNone/>
            </a:pPr>
            <a:endParaRPr lang="en-US" dirty="0" smtClean="0">
              <a:solidFill>
                <a:schemeClr val="tx1"/>
              </a:solidFill>
            </a:endParaRPr>
          </a:p>
          <a:p>
            <a:pPr marL="0" indent="0" fontAlgn="base">
              <a:buNone/>
            </a:pPr>
            <a:r>
              <a:rPr lang="en-US" dirty="0" smtClean="0">
                <a:solidFill>
                  <a:schemeClr val="tx1"/>
                </a:solidFill>
              </a:rPr>
              <a:t>Now </a:t>
            </a:r>
            <a:r>
              <a:rPr lang="en-US" dirty="0" smtClean="0">
                <a:solidFill>
                  <a:schemeClr val="tx1"/>
                </a:solidFill>
              </a:rPr>
              <a:t>in the above code saying:</a:t>
            </a:r>
          </a:p>
          <a:p>
            <a:pPr marL="0" indent="0" fontAlgn="base">
              <a:buNone/>
            </a:pPr>
            <a:endParaRPr lang="en-US" b="1" dirty="0" smtClean="0">
              <a:solidFill>
                <a:srgbClr val="7030A0"/>
              </a:solidFill>
            </a:endParaRPr>
          </a:p>
          <a:p>
            <a:pPr marL="0" indent="0" fontAlgn="base">
              <a:buNone/>
            </a:pPr>
            <a:r>
              <a:rPr lang="en-US" b="1" dirty="0" err="1" smtClean="0">
                <a:solidFill>
                  <a:srgbClr val="7030A0"/>
                </a:solidFill>
              </a:rPr>
              <a:t>myforms</a:t>
            </a:r>
            <a:r>
              <a:rPr lang="en-US" b="1" dirty="0" smtClean="0">
                <a:solidFill>
                  <a:srgbClr val="7030A0"/>
                </a:solidFill>
              </a:rPr>
              <a:t>[0</a:t>
            </a:r>
            <a:r>
              <a:rPr lang="en-US" b="1" dirty="0" smtClean="0">
                <a:solidFill>
                  <a:srgbClr val="7030A0"/>
                </a:solidFill>
              </a:rPr>
              <a:t>]</a:t>
            </a:r>
            <a:r>
              <a:rPr lang="en-US" dirty="0" smtClean="0">
                <a:solidFill>
                  <a:srgbClr val="7030A0"/>
                </a:solidFill>
              </a:rPr>
              <a:t>   </a:t>
            </a:r>
            <a:r>
              <a:rPr lang="en-US" dirty="0" smtClean="0">
                <a:solidFill>
                  <a:schemeClr val="tx1"/>
                </a:solidFill>
              </a:rPr>
              <a:t>will give us access to first form</a:t>
            </a:r>
          </a:p>
          <a:p>
            <a:pPr marL="0" indent="0" fontAlgn="base">
              <a:buNone/>
            </a:pPr>
            <a:endParaRPr lang="en-US" b="1" dirty="0" smtClean="0">
              <a:solidFill>
                <a:srgbClr val="7030A0"/>
              </a:solidFill>
            </a:endParaRPr>
          </a:p>
          <a:p>
            <a:pPr marL="0" indent="0" fontAlgn="base">
              <a:buNone/>
            </a:pPr>
            <a:r>
              <a:rPr lang="en-US" b="1" dirty="0" err="1" smtClean="0">
                <a:solidFill>
                  <a:srgbClr val="7030A0"/>
                </a:solidFill>
              </a:rPr>
              <a:t>myforms</a:t>
            </a:r>
            <a:r>
              <a:rPr lang="en-US" b="1" dirty="0" smtClean="0">
                <a:solidFill>
                  <a:srgbClr val="7030A0"/>
                </a:solidFill>
              </a:rPr>
              <a:t>[1</a:t>
            </a:r>
            <a:r>
              <a:rPr lang="en-US" b="1" dirty="0" smtClean="0">
                <a:solidFill>
                  <a:srgbClr val="7030A0"/>
                </a:solidFill>
              </a:rPr>
              <a:t>]</a:t>
            </a:r>
            <a:r>
              <a:rPr lang="en-US" dirty="0" smtClean="0">
                <a:solidFill>
                  <a:srgbClr val="7030A0"/>
                </a:solidFill>
              </a:rPr>
              <a:t>   </a:t>
            </a:r>
            <a:r>
              <a:rPr lang="en-US" dirty="0" smtClean="0">
                <a:solidFill>
                  <a:schemeClr val="tx1"/>
                </a:solidFill>
              </a:rPr>
              <a:t>will give us access to second form</a:t>
            </a:r>
          </a:p>
          <a:p>
            <a:pPr marL="0" indent="0" fontAlgn="base">
              <a:buNone/>
            </a:pPr>
            <a:r>
              <a:rPr lang="en-US" dirty="0" smtClean="0">
                <a:solidFill>
                  <a:schemeClr val="tx1"/>
                </a:solidFill>
              </a:rPr>
              <a:t>and so on.</a:t>
            </a:r>
            <a:endParaRPr lang="en-US" dirty="0">
              <a:solidFill>
                <a:schemeClr val="tx1"/>
              </a:solidFill>
            </a:endParaRPr>
          </a:p>
          <a:p>
            <a:pPr marL="0" indent="0" fontAlgn="base">
              <a:buNone/>
            </a:pPr>
            <a:endParaRPr lang="en-US" dirty="0" smtClean="0">
              <a:solidFill>
                <a:schemeClr val="bg1"/>
              </a:solidFill>
            </a:endParaRPr>
          </a:p>
          <a:p>
            <a:pPr marL="0" indent="0" fontAlgn="base">
              <a:buNone/>
            </a:pPr>
            <a:endParaRPr lang="en-IN" dirty="0">
              <a:solidFill>
                <a:schemeClr val="bg1"/>
              </a:solidFill>
            </a:endParaRPr>
          </a:p>
        </p:txBody>
      </p:sp>
    </p:spTree>
    <p:extLst>
      <p:ext uri="{BB962C8B-B14F-4D97-AF65-F5344CB8AC3E}">
        <p14:creationId xmlns:p14="http://schemas.microsoft.com/office/powerpoint/2010/main" xmlns="" val="2425173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Using the “name” property</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US" dirty="0" smtClean="0">
                <a:solidFill>
                  <a:schemeClr val="tx1"/>
                </a:solidFill>
              </a:rPr>
              <a:t>We can also access a form by using it’s name property value with document object.</a:t>
            </a:r>
          </a:p>
          <a:p>
            <a:pPr marL="0" indent="0" fontAlgn="base">
              <a:buNone/>
            </a:pPr>
            <a:r>
              <a:rPr lang="en-US" b="1" u="sng" dirty="0" smtClean="0">
                <a:solidFill>
                  <a:schemeClr val="tx1"/>
                </a:solidFill>
              </a:rPr>
              <a:t>Example:</a:t>
            </a:r>
          </a:p>
          <a:p>
            <a:pPr marL="0" indent="0" fontAlgn="base">
              <a:buNone/>
            </a:pPr>
            <a:r>
              <a:rPr lang="en-US" b="1" i="1" dirty="0" smtClean="0">
                <a:solidFill>
                  <a:srgbClr val="00B050"/>
                </a:solidFill>
              </a:rPr>
              <a:t>&lt;form name=“</a:t>
            </a:r>
            <a:r>
              <a:rPr lang="en-US" b="1" i="1" dirty="0" err="1" smtClean="0">
                <a:solidFill>
                  <a:srgbClr val="FF0000"/>
                </a:solidFill>
              </a:rPr>
              <a:t>frmlogin</a:t>
            </a:r>
            <a:r>
              <a:rPr lang="en-US" b="1" i="1" dirty="0" smtClean="0">
                <a:solidFill>
                  <a:srgbClr val="00B050"/>
                </a:solidFill>
              </a:rPr>
              <a:t>” . . . . .&gt;</a:t>
            </a:r>
          </a:p>
          <a:p>
            <a:pPr marL="0" indent="0" fontAlgn="base">
              <a:buNone/>
            </a:pPr>
            <a:r>
              <a:rPr lang="en-US" b="1" i="1" dirty="0" smtClean="0">
                <a:solidFill>
                  <a:srgbClr val="00B050"/>
                </a:solidFill>
              </a:rPr>
              <a:t>. . . . .</a:t>
            </a:r>
          </a:p>
          <a:p>
            <a:pPr marL="0" indent="0" fontAlgn="base">
              <a:buNone/>
            </a:pPr>
            <a:r>
              <a:rPr lang="en-US" b="1" i="1" dirty="0" smtClean="0">
                <a:solidFill>
                  <a:srgbClr val="00B050"/>
                </a:solidFill>
              </a:rPr>
              <a:t>&lt;/form&gt;</a:t>
            </a:r>
          </a:p>
          <a:p>
            <a:pPr marL="0" indent="0" fontAlgn="base">
              <a:buNone/>
            </a:pPr>
            <a:endParaRPr lang="en-US" dirty="0" smtClean="0">
              <a:solidFill>
                <a:schemeClr val="tx1"/>
              </a:solidFill>
            </a:endParaRPr>
          </a:p>
          <a:p>
            <a:pPr marL="0" indent="0" fontAlgn="base">
              <a:buNone/>
            </a:pPr>
            <a:r>
              <a:rPr lang="en-US" dirty="0" smtClean="0">
                <a:solidFill>
                  <a:schemeClr val="tx1"/>
                </a:solidFill>
              </a:rPr>
              <a:t>Now </a:t>
            </a:r>
            <a:r>
              <a:rPr lang="en-US" dirty="0" smtClean="0">
                <a:solidFill>
                  <a:schemeClr val="tx1"/>
                </a:solidFill>
              </a:rPr>
              <a:t>in JavaScript we can access this form as:</a:t>
            </a:r>
          </a:p>
          <a:p>
            <a:pPr marL="0" indent="0" fontAlgn="base">
              <a:buNone/>
            </a:pPr>
            <a:endParaRPr lang="en-US" b="1" dirty="0" smtClean="0">
              <a:solidFill>
                <a:srgbClr val="0070C0"/>
              </a:solidFill>
            </a:endParaRPr>
          </a:p>
          <a:p>
            <a:pPr marL="0" indent="0" fontAlgn="base">
              <a:buNone/>
            </a:pPr>
            <a:r>
              <a:rPr lang="en-US" b="1" dirty="0" err="1" smtClean="0">
                <a:solidFill>
                  <a:srgbClr val="0070C0"/>
                </a:solidFill>
              </a:rPr>
              <a:t>var</a:t>
            </a:r>
            <a:r>
              <a:rPr lang="en-US" b="1" dirty="0" smtClean="0">
                <a:solidFill>
                  <a:srgbClr val="0070C0"/>
                </a:solidFill>
              </a:rPr>
              <a:t> </a:t>
            </a:r>
            <a:r>
              <a:rPr lang="en-US" b="1" dirty="0" err="1" smtClean="0">
                <a:solidFill>
                  <a:srgbClr val="0070C0"/>
                </a:solidFill>
              </a:rPr>
              <a:t>myform</a:t>
            </a:r>
            <a:r>
              <a:rPr lang="en-US" b="1" dirty="0" smtClean="0">
                <a:solidFill>
                  <a:srgbClr val="0070C0"/>
                </a:solidFill>
              </a:rPr>
              <a:t>=</a:t>
            </a:r>
            <a:r>
              <a:rPr lang="en-US" b="1" dirty="0" err="1" smtClean="0">
                <a:solidFill>
                  <a:srgbClr val="0070C0"/>
                </a:solidFill>
              </a:rPr>
              <a:t>document.frmlogin</a:t>
            </a:r>
            <a:r>
              <a:rPr lang="en-US" b="1" dirty="0" smtClean="0">
                <a:solidFill>
                  <a:srgbClr val="0070C0"/>
                </a:solidFill>
              </a:rPr>
              <a:t>;</a:t>
            </a:r>
            <a:endParaRPr lang="en-IN" b="1" dirty="0">
              <a:solidFill>
                <a:srgbClr val="0070C0"/>
              </a:solidFill>
            </a:endParaRPr>
          </a:p>
        </p:txBody>
      </p:sp>
    </p:spTree>
    <p:extLst>
      <p:ext uri="{BB962C8B-B14F-4D97-AF65-F5344CB8AC3E}">
        <p14:creationId xmlns:p14="http://schemas.microsoft.com/office/powerpoint/2010/main" xmlns="" val="370232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Using </a:t>
            </a:r>
            <a:r>
              <a:rPr lang="en-US" sz="4900" b="1" dirty="0" err="1" smtClean="0">
                <a:solidFill>
                  <a:schemeClr val="tx2">
                    <a:lumMod val="75000"/>
                  </a:schemeClr>
                </a:solidFill>
                <a:effectLst>
                  <a:outerShdw blurRad="38100" dist="38100" dir="2700000" algn="tl">
                    <a:srgbClr val="000000">
                      <a:alpha val="43137"/>
                    </a:srgbClr>
                  </a:outerShdw>
                </a:effectLst>
              </a:rPr>
              <a:t>getElementById</a:t>
            </a:r>
            <a:r>
              <a:rPr lang="en-US" sz="4900" b="1" dirty="0" smtClean="0">
                <a:solidFill>
                  <a:schemeClr val="tx2">
                    <a:lumMod val="75000"/>
                  </a:schemeClr>
                </a:solidFill>
                <a:effectLst>
                  <a:outerShdw blurRad="38100" dist="38100" dir="2700000" algn="tl">
                    <a:srgbClr val="000000">
                      <a:alpha val="43137"/>
                    </a:srgbClr>
                  </a:outerShdw>
                </a:effectLst>
              </a:rPr>
              <a:t>( )</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US" dirty="0" smtClean="0">
                <a:solidFill>
                  <a:schemeClr val="tx1"/>
                </a:solidFill>
              </a:rPr>
              <a:t>Just like other HTML elements we can also access a form object by using the method </a:t>
            </a:r>
            <a:r>
              <a:rPr lang="en-US" sz="2400" b="1" dirty="0" err="1" smtClean="0">
                <a:solidFill>
                  <a:srgbClr val="7030A0"/>
                </a:solidFill>
              </a:rPr>
              <a:t>getElementById</a:t>
            </a:r>
            <a:r>
              <a:rPr lang="en-US" sz="2400" b="1" dirty="0" smtClean="0">
                <a:solidFill>
                  <a:srgbClr val="7030A0"/>
                </a:solidFill>
              </a:rPr>
              <a:t>( )</a:t>
            </a:r>
            <a:r>
              <a:rPr lang="en-US" sz="2400" dirty="0" smtClean="0">
                <a:solidFill>
                  <a:srgbClr val="7030A0"/>
                </a:solidFill>
              </a:rPr>
              <a:t>.</a:t>
            </a:r>
          </a:p>
          <a:p>
            <a:pPr marL="0" lvl="0" indent="0" fontAlgn="base">
              <a:buNone/>
            </a:pPr>
            <a:endParaRPr lang="en-US" b="1" u="sng" dirty="0" smtClean="0">
              <a:solidFill>
                <a:schemeClr val="tx1"/>
              </a:solidFill>
            </a:endParaRPr>
          </a:p>
          <a:p>
            <a:pPr marL="0" lvl="0" indent="0" fontAlgn="base">
              <a:buNone/>
            </a:pPr>
            <a:r>
              <a:rPr lang="en-US" b="1" u="sng" dirty="0" smtClean="0">
                <a:solidFill>
                  <a:schemeClr val="tx1"/>
                </a:solidFill>
              </a:rPr>
              <a:t>Example</a:t>
            </a:r>
            <a:r>
              <a:rPr lang="en-US" b="1" u="sng" dirty="0">
                <a:solidFill>
                  <a:schemeClr val="tx1"/>
                </a:solidFill>
              </a:rPr>
              <a:t>:</a:t>
            </a:r>
          </a:p>
          <a:p>
            <a:pPr marL="0" lvl="0" indent="0" fontAlgn="base">
              <a:buNone/>
            </a:pPr>
            <a:r>
              <a:rPr lang="en-US" b="1" i="1" dirty="0">
                <a:solidFill>
                  <a:srgbClr val="00B050"/>
                </a:solidFill>
              </a:rPr>
              <a:t>&lt;form </a:t>
            </a:r>
            <a:r>
              <a:rPr lang="en-US" b="1" i="1" dirty="0" smtClean="0">
                <a:solidFill>
                  <a:srgbClr val="00B050"/>
                </a:solidFill>
              </a:rPr>
              <a:t>id=“login” </a:t>
            </a:r>
            <a:r>
              <a:rPr lang="en-US" b="1" i="1" dirty="0">
                <a:solidFill>
                  <a:srgbClr val="00B050"/>
                </a:solidFill>
              </a:rPr>
              <a:t>. . . . .&gt;</a:t>
            </a:r>
          </a:p>
          <a:p>
            <a:pPr marL="0" lvl="0" indent="0" fontAlgn="base">
              <a:buNone/>
            </a:pPr>
            <a:r>
              <a:rPr lang="en-US" b="1" i="1" dirty="0">
                <a:solidFill>
                  <a:srgbClr val="00B050"/>
                </a:solidFill>
              </a:rPr>
              <a:t>. . . . .</a:t>
            </a:r>
          </a:p>
          <a:p>
            <a:pPr marL="0" lvl="0" indent="0" fontAlgn="base">
              <a:buNone/>
            </a:pPr>
            <a:r>
              <a:rPr lang="en-US" b="1" i="1" dirty="0">
                <a:solidFill>
                  <a:srgbClr val="00B050"/>
                </a:solidFill>
              </a:rPr>
              <a:t>&lt;/form&gt;</a:t>
            </a:r>
          </a:p>
          <a:p>
            <a:pPr marL="0" lvl="0" indent="0" fontAlgn="base">
              <a:buNone/>
            </a:pPr>
            <a:endParaRPr lang="en-US" dirty="0" smtClean="0">
              <a:solidFill>
                <a:schemeClr val="tx1"/>
              </a:solidFill>
            </a:endParaRPr>
          </a:p>
          <a:p>
            <a:pPr marL="0" lvl="0" indent="0" fontAlgn="base">
              <a:buNone/>
            </a:pPr>
            <a:r>
              <a:rPr lang="en-US" dirty="0" smtClean="0">
                <a:solidFill>
                  <a:schemeClr val="tx1"/>
                </a:solidFill>
              </a:rPr>
              <a:t>Now </a:t>
            </a:r>
            <a:r>
              <a:rPr lang="en-US" dirty="0">
                <a:solidFill>
                  <a:schemeClr val="tx1"/>
                </a:solidFill>
              </a:rPr>
              <a:t>in JavaScript we can access this form as:</a:t>
            </a:r>
          </a:p>
          <a:p>
            <a:pPr marL="0" lvl="0" indent="0" fontAlgn="base">
              <a:buNone/>
            </a:pPr>
            <a:r>
              <a:rPr lang="en-US" sz="2500" b="1" dirty="0" err="1">
                <a:solidFill>
                  <a:srgbClr val="0070C0"/>
                </a:solidFill>
              </a:rPr>
              <a:t>var</a:t>
            </a:r>
            <a:r>
              <a:rPr lang="en-US" sz="2500" b="1" dirty="0">
                <a:solidFill>
                  <a:srgbClr val="0070C0"/>
                </a:solidFill>
              </a:rPr>
              <a:t> </a:t>
            </a:r>
            <a:r>
              <a:rPr lang="en-US" sz="2500" b="1" dirty="0" err="1" smtClean="0">
                <a:solidFill>
                  <a:srgbClr val="0070C0"/>
                </a:solidFill>
              </a:rPr>
              <a:t>myform</a:t>
            </a:r>
            <a:r>
              <a:rPr lang="en-US" sz="2500" b="1" dirty="0" smtClean="0">
                <a:solidFill>
                  <a:srgbClr val="0070C0"/>
                </a:solidFill>
              </a:rPr>
              <a:t>=</a:t>
            </a:r>
            <a:r>
              <a:rPr lang="en-US" sz="2500" b="1" dirty="0" err="1" smtClean="0">
                <a:solidFill>
                  <a:srgbClr val="0070C0"/>
                </a:solidFill>
              </a:rPr>
              <a:t>document.getElementById</a:t>
            </a:r>
            <a:r>
              <a:rPr lang="en-US" sz="2500" b="1" dirty="0" smtClean="0">
                <a:solidFill>
                  <a:srgbClr val="0070C0"/>
                </a:solidFill>
              </a:rPr>
              <a:t>(“login”);</a:t>
            </a:r>
            <a:endParaRPr lang="en-IN" sz="2500" b="1" dirty="0">
              <a:solidFill>
                <a:srgbClr val="0070C0"/>
              </a:solidFill>
            </a:endParaRPr>
          </a:p>
          <a:p>
            <a:pPr marL="0" indent="0" fontAlgn="base">
              <a:buNone/>
            </a:pPr>
            <a:endParaRPr lang="en-US" dirty="0" smtClean="0">
              <a:solidFill>
                <a:schemeClr val="bg1"/>
              </a:solidFill>
            </a:endParaRPr>
          </a:p>
          <a:p>
            <a:pPr marL="0" indent="0" fontAlgn="base">
              <a:buNone/>
            </a:pPr>
            <a:endParaRPr lang="en-IN" dirty="0">
              <a:solidFill>
                <a:schemeClr val="bg1"/>
              </a:solidFill>
            </a:endParaRPr>
          </a:p>
        </p:txBody>
      </p:sp>
    </p:spTree>
    <p:extLst>
      <p:ext uri="{BB962C8B-B14F-4D97-AF65-F5344CB8AC3E}">
        <p14:creationId xmlns:p14="http://schemas.microsoft.com/office/powerpoint/2010/main" xmlns="" val="952875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900" b="1" dirty="0" smtClean="0">
                <a:solidFill>
                  <a:schemeClr val="tx2">
                    <a:lumMod val="75000"/>
                  </a:schemeClr>
                </a:solidFill>
                <a:effectLst>
                  <a:outerShdw blurRad="38100" dist="38100" dir="2700000" algn="tl">
                    <a:srgbClr val="000000">
                      <a:alpha val="43137"/>
                    </a:srgbClr>
                  </a:outerShdw>
                </a:effectLst>
              </a:rPr>
              <a:t>Accessing Form Elements</a:t>
            </a:r>
            <a:endParaRPr lang="en-IN" sz="49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fontAlgn="base"/>
            <a:r>
              <a:rPr lang="en-US" dirty="0" smtClean="0">
                <a:solidFill>
                  <a:schemeClr val="tx1"/>
                </a:solidFill>
              </a:rPr>
              <a:t>To access form elements we can use the </a:t>
            </a:r>
            <a:r>
              <a:rPr lang="en-US" b="1" dirty="0" smtClean="0">
                <a:solidFill>
                  <a:srgbClr val="7030A0"/>
                </a:solidFill>
              </a:rPr>
              <a:t>elements</a:t>
            </a:r>
            <a:r>
              <a:rPr lang="en-US" dirty="0" smtClean="0">
                <a:solidFill>
                  <a:srgbClr val="7030A0"/>
                </a:solidFill>
              </a:rPr>
              <a:t> </a:t>
            </a:r>
            <a:r>
              <a:rPr lang="en-US" dirty="0" smtClean="0">
                <a:solidFill>
                  <a:schemeClr val="tx1"/>
                </a:solidFill>
              </a:rPr>
              <a:t>property of the particular form object.</a:t>
            </a:r>
          </a:p>
          <a:p>
            <a:pPr fontAlgn="base"/>
            <a:endParaRPr lang="en-US" dirty="0" smtClean="0">
              <a:solidFill>
                <a:schemeClr val="tx1"/>
              </a:solidFill>
            </a:endParaRPr>
          </a:p>
          <a:p>
            <a:pPr fontAlgn="base"/>
            <a:r>
              <a:rPr lang="en-US" dirty="0" smtClean="0">
                <a:solidFill>
                  <a:schemeClr val="tx1"/>
                </a:solidFill>
              </a:rPr>
              <a:t>The </a:t>
            </a:r>
            <a:r>
              <a:rPr lang="en-US" dirty="0" smtClean="0">
                <a:solidFill>
                  <a:schemeClr val="tx1"/>
                </a:solidFill>
              </a:rPr>
              <a:t>elements property returns an array containing all the child elements of the form object.</a:t>
            </a:r>
          </a:p>
          <a:p>
            <a:pPr marL="0" indent="0" fontAlgn="base">
              <a:buNone/>
            </a:pPr>
            <a:endParaRPr lang="en-US" b="1" dirty="0" smtClean="0">
              <a:solidFill>
                <a:srgbClr val="0070C0"/>
              </a:solidFill>
            </a:endParaRPr>
          </a:p>
          <a:p>
            <a:pPr marL="0" indent="0" fontAlgn="base">
              <a:buNone/>
            </a:pPr>
            <a:r>
              <a:rPr lang="en-US" b="1" dirty="0" err="1" smtClean="0">
                <a:solidFill>
                  <a:srgbClr val="0070C0"/>
                </a:solidFill>
              </a:rPr>
              <a:t>var</a:t>
            </a:r>
            <a:r>
              <a:rPr lang="en-US" b="1" dirty="0" smtClean="0">
                <a:solidFill>
                  <a:srgbClr val="0070C0"/>
                </a:solidFill>
              </a:rPr>
              <a:t> </a:t>
            </a:r>
            <a:r>
              <a:rPr lang="en-US" b="1" dirty="0" err="1" smtClean="0">
                <a:solidFill>
                  <a:srgbClr val="0070C0"/>
                </a:solidFill>
              </a:rPr>
              <a:t>allelem</a:t>
            </a:r>
            <a:r>
              <a:rPr lang="en-US" b="1" dirty="0" smtClean="0">
                <a:solidFill>
                  <a:srgbClr val="0070C0"/>
                </a:solidFill>
              </a:rPr>
              <a:t>=</a:t>
            </a:r>
            <a:r>
              <a:rPr lang="en-US" b="1" dirty="0" err="1" smtClean="0">
                <a:solidFill>
                  <a:srgbClr val="0070C0"/>
                </a:solidFill>
              </a:rPr>
              <a:t>document.forms</a:t>
            </a:r>
            <a:r>
              <a:rPr lang="en-US" b="1" dirty="0" smtClean="0">
                <a:solidFill>
                  <a:srgbClr val="0070C0"/>
                </a:solidFill>
              </a:rPr>
              <a:t>[0].elements;</a:t>
            </a:r>
          </a:p>
          <a:p>
            <a:pPr fontAlgn="base"/>
            <a:endParaRPr lang="en-US" dirty="0" smtClean="0">
              <a:solidFill>
                <a:schemeClr val="tx1"/>
              </a:solidFill>
            </a:endParaRPr>
          </a:p>
          <a:p>
            <a:pPr fontAlgn="base"/>
            <a:r>
              <a:rPr lang="en-US" dirty="0" smtClean="0">
                <a:solidFill>
                  <a:schemeClr val="tx1"/>
                </a:solidFill>
              </a:rPr>
              <a:t>In </a:t>
            </a:r>
            <a:r>
              <a:rPr lang="en-US" dirty="0" smtClean="0">
                <a:solidFill>
                  <a:schemeClr val="tx1"/>
                </a:solidFill>
              </a:rPr>
              <a:t>the above code </a:t>
            </a:r>
            <a:r>
              <a:rPr lang="en-US" b="1" dirty="0" err="1" smtClean="0">
                <a:solidFill>
                  <a:srgbClr val="7030A0"/>
                </a:solidFill>
              </a:rPr>
              <a:t>allelem</a:t>
            </a:r>
            <a:r>
              <a:rPr lang="en-US" dirty="0" smtClean="0">
                <a:solidFill>
                  <a:schemeClr val="tx1"/>
                </a:solidFill>
              </a:rPr>
              <a:t> is an array of child elements of </a:t>
            </a:r>
            <a:r>
              <a:rPr lang="en-US" dirty="0" smtClean="0">
                <a:solidFill>
                  <a:schemeClr val="tx1"/>
                </a:solidFill>
              </a:rPr>
              <a:t>forms[0</a:t>
            </a:r>
            <a:r>
              <a:rPr lang="en-US" dirty="0" smtClean="0">
                <a:solidFill>
                  <a:schemeClr val="tx1"/>
                </a:solidFill>
              </a:rPr>
              <a:t>].</a:t>
            </a:r>
          </a:p>
          <a:p>
            <a:pPr marL="0" indent="0" fontAlgn="base">
              <a:buNone/>
            </a:pPr>
            <a:endParaRPr lang="en-US" dirty="0" smtClean="0">
              <a:solidFill>
                <a:schemeClr val="bg1"/>
              </a:solidFill>
            </a:endParaRPr>
          </a:p>
          <a:p>
            <a:pPr fontAlgn="base"/>
            <a:endParaRPr lang="en-IN" dirty="0">
              <a:solidFill>
                <a:schemeClr val="bg1"/>
              </a:solidFill>
            </a:endParaRPr>
          </a:p>
        </p:txBody>
      </p:sp>
    </p:spTree>
    <p:extLst>
      <p:ext uri="{BB962C8B-B14F-4D97-AF65-F5344CB8AC3E}">
        <p14:creationId xmlns:p14="http://schemas.microsoft.com/office/powerpoint/2010/main" xmlns="" val="2179868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7620</TotalTime>
  <Words>718</Words>
  <Application>Microsoft Office PowerPoint</Application>
  <PresentationFormat>On-screen Show (4:3)</PresentationFormat>
  <Paragraphs>132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Slide 1</vt:lpstr>
      <vt:lpstr>Today’s Agenda</vt:lpstr>
      <vt:lpstr> Form Recap</vt:lpstr>
      <vt:lpstr> Accessing Form Object </vt:lpstr>
      <vt:lpstr> The forms[ ] Array</vt:lpstr>
      <vt:lpstr> The forms[ ] Array</vt:lpstr>
      <vt:lpstr> Using the “name” property</vt:lpstr>
      <vt:lpstr> Using getElementById( )</vt:lpstr>
      <vt:lpstr> Accessing Form Elements</vt:lpstr>
      <vt:lpstr> Accessing Form Elements Content</vt:lpstr>
      <vt:lpstr> Alternate Way</vt:lpstr>
      <vt:lpstr> Form Events</vt:lpstr>
      <vt:lpstr> PROGRAM</vt:lpstr>
      <vt:lpstr> submit Event</vt:lpstr>
      <vt:lpstr> Syntax</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Windows8</cp:lastModifiedBy>
  <cp:revision>640</cp:revision>
  <dcterms:created xsi:type="dcterms:W3CDTF">2016-02-04T12:02:26Z</dcterms:created>
  <dcterms:modified xsi:type="dcterms:W3CDTF">2016-08-24T06:27:30Z</dcterms:modified>
</cp:coreProperties>
</file>