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326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9" r:id="rId12"/>
    <p:sldId id="340" r:id="rId13"/>
    <p:sldId id="341" r:id="rId14"/>
    <p:sldId id="336" r:id="rId15"/>
    <p:sldId id="350" r:id="rId16"/>
    <p:sldId id="337" r:id="rId17"/>
    <p:sldId id="338" r:id="rId18"/>
    <p:sldId id="342" r:id="rId19"/>
    <p:sldId id="343" r:id="rId20"/>
    <p:sldId id="344" r:id="rId21"/>
    <p:sldId id="327" r:id="rId22"/>
    <p:sldId id="328" r:id="rId23"/>
    <p:sldId id="345" r:id="rId24"/>
    <p:sldId id="302" r:id="rId25"/>
    <p:sldId id="346" r:id="rId26"/>
    <p:sldId id="347" r:id="rId27"/>
    <p:sldId id="349" r:id="rId28"/>
    <p:sldId id="348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68" d="100"/>
          <a:sy n="68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11/18/2016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WAP to print current date as July-XX-2016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import   </a:t>
            </a:r>
            <a:r>
              <a:rPr lang="en-IN" b="1" dirty="0" err="1" smtClean="0"/>
              <a:t>java.util.Date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import   </a:t>
            </a:r>
            <a:r>
              <a:rPr lang="en-IN" b="1" dirty="0" err="1" smtClean="0"/>
              <a:t>java.text.SimpleDateFormat</a:t>
            </a:r>
            <a:r>
              <a:rPr lang="en-IN" b="1" dirty="0" smtClean="0"/>
              <a:t>;  </a:t>
            </a:r>
          </a:p>
          <a:p>
            <a:pPr>
              <a:buNone/>
            </a:pPr>
            <a:r>
              <a:rPr lang="en-IN" b="1" dirty="0" smtClean="0"/>
              <a:t>class </a:t>
            </a:r>
            <a:r>
              <a:rPr lang="en-IN" b="1" dirty="0" err="1" smtClean="0"/>
              <a:t>SimpleDateDemo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       Date today = new Date();</a:t>
            </a:r>
          </a:p>
          <a:p>
            <a:pPr>
              <a:buNone/>
            </a:pPr>
            <a:r>
              <a:rPr lang="en-IN" b="1" dirty="0" smtClean="0"/>
              <a:t>      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 </a:t>
            </a:r>
            <a:r>
              <a:rPr lang="en-IN" b="1" dirty="0" err="1" smtClean="0"/>
              <a:t>sdf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      </a:t>
            </a:r>
            <a:r>
              <a:rPr lang="en-IN" b="1" dirty="0" err="1" smtClean="0"/>
              <a:t>sdf</a:t>
            </a:r>
            <a:r>
              <a:rPr lang="en-IN" b="1" dirty="0" smtClean="0"/>
              <a:t>=new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("MMMM-</a:t>
            </a:r>
            <a:r>
              <a:rPr lang="en-IN" b="1" dirty="0" err="1" smtClean="0"/>
              <a:t>dd</a:t>
            </a:r>
            <a:r>
              <a:rPr lang="en-IN" b="1" dirty="0" smtClean="0"/>
              <a:t>-</a:t>
            </a:r>
            <a:r>
              <a:rPr lang="en-IN" b="1" dirty="0" err="1" smtClean="0"/>
              <a:t>yyyy</a:t>
            </a:r>
            <a:r>
              <a:rPr lang="en-IN" b="1" dirty="0" smtClean="0"/>
              <a:t>"); </a:t>
            </a:r>
          </a:p>
          <a:p>
            <a:pPr>
              <a:buNone/>
            </a:pPr>
            <a:r>
              <a:rPr lang="en-IN" b="1" dirty="0" smtClean="0"/>
              <a:t>      String </a:t>
            </a:r>
            <a:r>
              <a:rPr lang="en-IN" b="1" dirty="0" err="1" smtClean="0"/>
              <a:t>dtstr</a:t>
            </a:r>
            <a:r>
              <a:rPr lang="en-IN" b="1" dirty="0" smtClean="0"/>
              <a:t>=</a:t>
            </a:r>
            <a:r>
              <a:rPr lang="en-IN" b="1" dirty="0" err="1" smtClean="0"/>
              <a:t>sdf.format</a:t>
            </a:r>
            <a:r>
              <a:rPr lang="en-IN" b="1" dirty="0" smtClean="0"/>
              <a:t>(today);</a:t>
            </a:r>
          </a:p>
          <a:p>
            <a:pPr>
              <a:buNone/>
            </a:pPr>
            <a:r>
              <a:rPr lang="en-IN" b="1" dirty="0" smtClean="0"/>
              <a:t>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("Current Date is :"+</a:t>
            </a:r>
            <a:r>
              <a:rPr lang="en-IN" b="1" dirty="0" err="1" smtClean="0"/>
              <a:t>dtstr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Current Date is : July-13-2015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RETRIEVING  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our JDBC code we just need to make following changes:</a:t>
            </a:r>
          </a:p>
          <a:p>
            <a:endParaRPr lang="en-IN" dirty="0" smtClean="0"/>
          </a:p>
          <a:p>
            <a:pPr marL="514350" indent="-514350">
              <a:buAutoNum type="arabicPeriod"/>
            </a:pPr>
            <a:r>
              <a:rPr lang="en-IN" i="1" dirty="0" smtClean="0"/>
              <a:t>Create a </a:t>
            </a:r>
            <a:r>
              <a:rPr lang="en-IN" i="1" dirty="0" err="1" smtClean="0">
                <a:solidFill>
                  <a:srgbClr val="00B050"/>
                </a:solidFill>
              </a:rPr>
              <a:t>SimpleDateFormat</a:t>
            </a:r>
            <a:r>
              <a:rPr lang="en-IN" i="1" dirty="0" smtClean="0">
                <a:solidFill>
                  <a:srgbClr val="00B050"/>
                </a:solidFill>
              </a:rPr>
              <a:t> </a:t>
            </a:r>
            <a:r>
              <a:rPr lang="en-IN" i="1" dirty="0" smtClean="0"/>
              <a:t>object with the 	</a:t>
            </a:r>
          </a:p>
          <a:p>
            <a:pPr marL="514350" indent="-514350">
              <a:buNone/>
            </a:pPr>
            <a:r>
              <a:rPr lang="en-IN" i="1" dirty="0" smtClean="0"/>
              <a:t>       desired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pattern</a:t>
            </a:r>
          </a:p>
          <a:p>
            <a:pPr marL="514350" indent="-514350">
              <a:buAutoNum type="arabicPeriod" startAt="2"/>
            </a:pPr>
            <a:endParaRPr lang="en-IN" dirty="0" smtClean="0"/>
          </a:p>
          <a:p>
            <a:pPr marL="514350" indent="-514350">
              <a:buAutoNum type="arabicPeriod" startAt="2"/>
            </a:pPr>
            <a:r>
              <a:rPr lang="en-IN" dirty="0" smtClean="0"/>
              <a:t>Retrieve the date from the </a:t>
            </a:r>
            <a:r>
              <a:rPr lang="en-IN" dirty="0" err="1" smtClean="0">
                <a:solidFill>
                  <a:srgbClr val="00B050"/>
                </a:solidFill>
              </a:rPr>
              <a:t>ResultSet</a:t>
            </a:r>
            <a:r>
              <a:rPr lang="en-IN" dirty="0" smtClean="0"/>
              <a:t> by calling the method </a:t>
            </a:r>
            <a:r>
              <a:rPr lang="en-IN" dirty="0" err="1" smtClean="0">
                <a:solidFill>
                  <a:srgbClr val="0070C0"/>
                </a:solidFill>
              </a:rPr>
              <a:t>getDate</a:t>
            </a:r>
            <a:r>
              <a:rPr lang="en-IN" dirty="0" smtClean="0">
                <a:solidFill>
                  <a:srgbClr val="0070C0"/>
                </a:solidFill>
              </a:rPr>
              <a:t>( )</a:t>
            </a:r>
          </a:p>
          <a:p>
            <a:pPr marL="514350" indent="-514350">
              <a:buAutoNum type="arabicPeriod" startAt="2"/>
            </a:pPr>
            <a:endParaRPr lang="en-IN" dirty="0" smtClean="0"/>
          </a:p>
          <a:p>
            <a:pPr marL="514350" indent="-514350">
              <a:buAutoNum type="arabicPeriod" startAt="2"/>
            </a:pPr>
            <a:r>
              <a:rPr lang="en-IN" i="1" dirty="0" smtClean="0"/>
              <a:t>Pass the date object to the method </a:t>
            </a:r>
            <a:r>
              <a:rPr lang="en-IN" i="1" dirty="0" smtClean="0">
                <a:solidFill>
                  <a:srgbClr val="0070C0"/>
                </a:solidFill>
              </a:rPr>
              <a:t>format( ) </a:t>
            </a:r>
            <a:r>
              <a:rPr lang="en-IN" i="1" dirty="0" smtClean="0"/>
              <a:t>of </a:t>
            </a:r>
            <a:r>
              <a:rPr lang="en-IN" i="1" dirty="0" err="1" smtClean="0">
                <a:solidFill>
                  <a:srgbClr val="00B050"/>
                </a:solidFill>
              </a:rPr>
              <a:t>SimpleDateFormat</a:t>
            </a:r>
            <a:r>
              <a:rPr lang="en-IN" i="1" dirty="0" smtClean="0"/>
              <a:t> class which will return the date in the previously set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pattern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IMPROVED 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("Select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ename,hiredate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err="1" smtClean="0">
                <a:solidFill>
                  <a:srgbClr val="00B050"/>
                </a:solidFill>
              </a:rPr>
              <a:t>SimpleDateFormat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</a:rPr>
              <a:t>sdf</a:t>
            </a:r>
            <a:r>
              <a:rPr lang="en-IN" sz="2400" dirty="0" smtClean="0">
                <a:solidFill>
                  <a:srgbClr val="00B050"/>
                </a:solidFill>
              </a:rPr>
              <a:t>=new </a:t>
            </a:r>
            <a:r>
              <a:rPr lang="en-IN" sz="2400" dirty="0" err="1" smtClean="0">
                <a:solidFill>
                  <a:srgbClr val="00B050"/>
                </a:solidFill>
              </a:rPr>
              <a:t>SimpleDateFormat</a:t>
            </a:r>
            <a:r>
              <a:rPr lang="en-IN" sz="2400" dirty="0" smtClean="0">
                <a:solidFill>
                  <a:srgbClr val="00B050"/>
                </a:solidFill>
              </a:rPr>
              <a:t>("</a:t>
            </a:r>
            <a:r>
              <a:rPr lang="en-IN" sz="2400" dirty="0" err="1" smtClean="0">
                <a:solidFill>
                  <a:srgbClr val="00B050"/>
                </a:solidFill>
              </a:rPr>
              <a:t>dd</a:t>
            </a:r>
            <a:r>
              <a:rPr lang="en-IN" sz="2400" dirty="0" smtClean="0">
                <a:solidFill>
                  <a:srgbClr val="00B050"/>
                </a:solidFill>
              </a:rPr>
              <a:t>-MM-</a:t>
            </a:r>
            <a:r>
              <a:rPr lang="en-IN" sz="2400" dirty="0" err="1" smtClean="0">
                <a:solidFill>
                  <a:srgbClr val="00B050"/>
                </a:solidFill>
              </a:rPr>
              <a:t>yyyy</a:t>
            </a:r>
            <a:r>
              <a:rPr lang="en-IN" sz="2400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rs.getString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(1);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Date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dt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rs.getDate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(2);</a:t>
            </a:r>
          </a:p>
          <a:p>
            <a:pPr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String </a:t>
            </a:r>
            <a:r>
              <a:rPr lang="en-IN" sz="2400" dirty="0" err="1" smtClean="0">
                <a:solidFill>
                  <a:srgbClr val="00B050"/>
                </a:solidFill>
              </a:rPr>
              <a:t>datestr</a:t>
            </a:r>
            <a:r>
              <a:rPr lang="en-IN" sz="2400" dirty="0" smtClean="0">
                <a:solidFill>
                  <a:srgbClr val="00B050"/>
                </a:solidFill>
              </a:rPr>
              <a:t>=</a:t>
            </a:r>
            <a:r>
              <a:rPr lang="en-IN" sz="2400" dirty="0" err="1" smtClean="0">
                <a:solidFill>
                  <a:srgbClr val="00B050"/>
                </a:solidFill>
              </a:rPr>
              <a:t>sdf.format</a:t>
            </a:r>
            <a:r>
              <a:rPr lang="en-IN" sz="2400" dirty="0" smtClean="0">
                <a:solidFill>
                  <a:srgbClr val="00B050"/>
                </a:solidFill>
              </a:rPr>
              <a:t>(</a:t>
            </a:r>
            <a:r>
              <a:rPr lang="en-IN" sz="2400" dirty="0" err="1" smtClean="0">
                <a:solidFill>
                  <a:srgbClr val="00B050"/>
                </a:solidFill>
              </a:rPr>
              <a:t>dt</a:t>
            </a:r>
            <a:r>
              <a:rPr lang="en-IN" sz="2400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(name+"\t"+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datestr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SMITH		17-12-1980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ALLEN		20-02-1981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WARD		22-02-1981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JONES		02-04-1981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MARTIN	28-09-1981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BLAKE		01-05-1981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CLARK		09-06-1981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SCOTT		19-04-1987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KING		17-11-1981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TURNER	08-09-1981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ADAMS		23-05-1987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JAMES		03-12-1981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FORD		03-12-1981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MILLER	23-01-1982</a:t>
            </a: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previous code so that an </a:t>
            </a:r>
            <a:r>
              <a:rPr lang="en-US" dirty="0" err="1" smtClean="0"/>
              <a:t>asterik</a:t>
            </a:r>
            <a:r>
              <a:rPr lang="en-US" dirty="0" smtClean="0"/>
              <a:t> appears </a:t>
            </a:r>
            <a:r>
              <a:rPr lang="en-US" dirty="0" err="1" smtClean="0"/>
              <a:t>infront</a:t>
            </a:r>
            <a:r>
              <a:rPr lang="en-US" dirty="0" smtClean="0"/>
              <a:t> of names of those employees who were hired on weekends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parse( )</a:t>
            </a:r>
            <a:r>
              <a:rPr lang="en-US" b="1" dirty="0" smtClean="0"/>
              <a:t>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parse( ) </a:t>
            </a:r>
            <a:r>
              <a:rPr lang="en-US" dirty="0" smtClean="0"/>
              <a:t>method belongs to </a:t>
            </a:r>
            <a:r>
              <a:rPr lang="en-US" b="1" dirty="0" err="1" smtClean="0">
                <a:solidFill>
                  <a:srgbClr val="00B050"/>
                </a:solidFill>
              </a:rPr>
              <a:t>SimpleDateFormat</a:t>
            </a:r>
            <a:r>
              <a:rPr lang="en-US" dirty="0" smtClean="0"/>
              <a:t> class and has the following prototype: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public Date parse(String) throws </a:t>
            </a:r>
            <a:r>
              <a:rPr lang="en-US" b="1" dirty="0" err="1" smtClean="0">
                <a:solidFill>
                  <a:srgbClr val="FF0000"/>
                </a:solidFill>
              </a:rPr>
              <a:t>ParseException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This method accepts a String representing a date as </a:t>
            </a:r>
          </a:p>
          <a:p>
            <a:pPr>
              <a:buNone/>
            </a:pPr>
            <a:r>
              <a:rPr lang="en-US" dirty="0" smtClean="0"/>
              <a:t>argument and converts it into </a:t>
            </a:r>
            <a:r>
              <a:rPr lang="en-US" b="1" dirty="0" err="1" smtClean="0">
                <a:solidFill>
                  <a:srgbClr val="00B050"/>
                </a:solidFill>
              </a:rPr>
              <a:t>java.util.Date</a:t>
            </a:r>
            <a:r>
              <a:rPr lang="en-US" dirty="0" smtClean="0"/>
              <a:t> class </a:t>
            </a:r>
          </a:p>
          <a:p>
            <a:pPr>
              <a:buNone/>
            </a:pPr>
            <a:r>
              <a:rPr lang="en-US" dirty="0" smtClean="0"/>
              <a:t>object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WAP to print the day on which user was born after accepting his DOB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import   </a:t>
            </a:r>
            <a:r>
              <a:rPr lang="en-IN" b="1" dirty="0" err="1" smtClean="0"/>
              <a:t>java.util.Scanner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import   </a:t>
            </a:r>
            <a:r>
              <a:rPr lang="en-IN" b="1" dirty="0" err="1" smtClean="0"/>
              <a:t>java.text.SimpleDateFormat</a:t>
            </a:r>
            <a:r>
              <a:rPr lang="en-IN" b="1" dirty="0" smtClean="0"/>
              <a:t>; </a:t>
            </a:r>
          </a:p>
          <a:p>
            <a:pPr>
              <a:buNone/>
            </a:pPr>
            <a:r>
              <a:rPr lang="en-IN" b="1" dirty="0" smtClean="0"/>
              <a:t>import   </a:t>
            </a:r>
            <a:r>
              <a:rPr lang="en-IN" b="1" dirty="0" err="1" smtClean="0"/>
              <a:t>java.text.ParseException</a:t>
            </a:r>
            <a:r>
              <a:rPr lang="en-IN" b="1" dirty="0" smtClean="0"/>
              <a:t>; </a:t>
            </a:r>
          </a:p>
          <a:p>
            <a:pPr>
              <a:buNone/>
            </a:pPr>
            <a:r>
              <a:rPr lang="en-IN" b="1" dirty="0" smtClean="0"/>
              <a:t>class   </a:t>
            </a:r>
            <a:r>
              <a:rPr lang="en-IN" b="1" dirty="0" err="1" smtClean="0"/>
              <a:t>SimpleDateDemo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throws </a:t>
            </a:r>
            <a:r>
              <a:rPr lang="en-IN" b="1" dirty="0" err="1" smtClean="0"/>
              <a:t>ParseException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       Scanner kb=new Scanner(</a:t>
            </a:r>
            <a:r>
              <a:rPr lang="en-IN" b="1" dirty="0" err="1" smtClean="0"/>
              <a:t>System.in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("Enter your date of </a:t>
            </a:r>
          </a:p>
          <a:p>
            <a:pPr>
              <a:buNone/>
            </a:pPr>
            <a:r>
              <a:rPr lang="en-IN" b="1" dirty="0" smtClean="0"/>
              <a:t>       birth:(</a:t>
            </a:r>
            <a:r>
              <a:rPr lang="en-IN" b="1" dirty="0" err="1" smtClean="0"/>
              <a:t>dd</a:t>
            </a:r>
            <a:r>
              <a:rPr lang="en-IN" b="1" dirty="0" smtClean="0"/>
              <a:t>-MMM-</a:t>
            </a:r>
            <a:r>
              <a:rPr lang="en-IN" b="1" dirty="0" err="1" smtClean="0"/>
              <a:t>yyyy</a:t>
            </a:r>
            <a:r>
              <a:rPr lang="en-IN" b="1" dirty="0" smtClean="0"/>
              <a:t>)");</a:t>
            </a:r>
          </a:p>
          <a:p>
            <a:pPr>
              <a:buNone/>
            </a:pPr>
            <a:r>
              <a:rPr lang="en-IN" b="1" dirty="0" smtClean="0"/>
              <a:t>       String </a:t>
            </a:r>
            <a:r>
              <a:rPr lang="en-IN" b="1" dirty="0" err="1" smtClean="0"/>
              <a:t>birthstr</a:t>
            </a:r>
            <a:r>
              <a:rPr lang="en-IN" b="1" dirty="0" smtClean="0"/>
              <a:t>=</a:t>
            </a:r>
            <a:r>
              <a:rPr lang="en-IN" b="1" dirty="0" err="1" smtClean="0"/>
              <a:t>kb.next</a:t>
            </a:r>
            <a:r>
              <a:rPr lang="en-IN" b="1" dirty="0" smtClean="0"/>
              <a:t>();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Example 3 : WAP to print the day on which user was born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 sdf1;</a:t>
            </a:r>
          </a:p>
          <a:p>
            <a:pPr>
              <a:buNone/>
            </a:pPr>
            <a:r>
              <a:rPr lang="en-IN" b="1" dirty="0" smtClean="0"/>
              <a:t>   sdf1=new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("</a:t>
            </a:r>
            <a:r>
              <a:rPr lang="en-IN" b="1" dirty="0" err="1" smtClean="0"/>
              <a:t>dd</a:t>
            </a:r>
            <a:r>
              <a:rPr lang="en-IN" b="1" dirty="0" smtClean="0"/>
              <a:t>-MMM-</a:t>
            </a:r>
            <a:r>
              <a:rPr lang="en-IN" b="1" dirty="0" err="1" smtClean="0"/>
              <a:t>yyyy</a:t>
            </a:r>
            <a:r>
              <a:rPr lang="en-IN" b="1" dirty="0" smtClean="0"/>
              <a:t>"); </a:t>
            </a:r>
          </a:p>
          <a:p>
            <a:pPr>
              <a:buNone/>
            </a:pPr>
            <a:r>
              <a:rPr lang="en-IN" b="1" dirty="0" smtClean="0"/>
              <a:t>   Date </a:t>
            </a:r>
            <a:r>
              <a:rPr lang="en-IN" b="1" dirty="0" err="1" smtClean="0"/>
              <a:t>mybday</a:t>
            </a:r>
            <a:r>
              <a:rPr lang="en-IN" b="1" dirty="0" smtClean="0"/>
              <a:t>=sdf1.parse(</a:t>
            </a:r>
            <a:r>
              <a:rPr lang="en-IN" b="1" dirty="0" err="1" smtClean="0"/>
              <a:t>birthstr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 sdf2;</a:t>
            </a:r>
          </a:p>
          <a:p>
            <a:pPr>
              <a:buNone/>
            </a:pPr>
            <a:r>
              <a:rPr lang="en-IN" b="1" dirty="0" smtClean="0"/>
              <a:t>   sdf2=new </a:t>
            </a:r>
            <a:r>
              <a:rPr lang="en-IN" b="1" dirty="0" err="1" smtClean="0"/>
              <a:t>SimpleDateFormat</a:t>
            </a:r>
            <a:r>
              <a:rPr lang="en-IN" b="1" dirty="0" smtClean="0"/>
              <a:t>("EEEE");</a:t>
            </a:r>
          </a:p>
          <a:p>
            <a:pPr>
              <a:buNone/>
            </a:pPr>
            <a:r>
              <a:rPr lang="en-IN" b="1" dirty="0" smtClean="0"/>
              <a:t>   String day=sdf2.format(</a:t>
            </a:r>
            <a:r>
              <a:rPr lang="en-IN" b="1" dirty="0" err="1" smtClean="0"/>
              <a:t>mybday</a:t>
            </a:r>
            <a:r>
              <a:rPr lang="en-IN" b="1" dirty="0" smtClean="0"/>
              <a:t>); </a:t>
            </a:r>
          </a:p>
          <a:p>
            <a:pPr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("You were born on :"+day);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Enter your  date of birth(</a:t>
            </a:r>
            <a:r>
              <a:rPr lang="en-US" sz="2600" b="1" dirty="0" err="1" smtClean="0">
                <a:solidFill>
                  <a:srgbClr val="FF0000"/>
                </a:solidFill>
              </a:rPr>
              <a:t>dd-mon-yyyy</a:t>
            </a:r>
            <a:r>
              <a:rPr lang="en-US" sz="2600" b="1" dirty="0" smtClean="0">
                <a:solidFill>
                  <a:srgbClr val="FF0000"/>
                </a:solidFill>
              </a:rPr>
              <a:t>): </a:t>
            </a:r>
            <a:r>
              <a:rPr lang="en-US" sz="2600" b="1" dirty="0" smtClean="0"/>
              <a:t>22-dec-1977 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You were born on : Thursday</a:t>
            </a:r>
            <a:endParaRPr lang="en-IN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INSERTING  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 insert date in the database we need to take several steps:</a:t>
            </a:r>
          </a:p>
          <a:p>
            <a:pPr marL="514350" indent="-514350">
              <a:buAutoNum type="arabicPeriod"/>
            </a:pPr>
            <a:r>
              <a:rPr lang="en-IN" dirty="0" smtClean="0"/>
              <a:t>Accept the date from the user as a </a:t>
            </a:r>
            <a:r>
              <a:rPr lang="en-IN" dirty="0" smtClean="0">
                <a:solidFill>
                  <a:srgbClr val="00B050"/>
                </a:solidFill>
              </a:rPr>
              <a:t>String</a:t>
            </a:r>
            <a:r>
              <a:rPr lang="en-IN" dirty="0" smtClean="0"/>
              <a:t> in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particular format</a:t>
            </a:r>
            <a:r>
              <a:rPr lang="en-IN" dirty="0" smtClean="0"/>
              <a:t>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Create a </a:t>
            </a:r>
            <a:r>
              <a:rPr lang="en-IN" dirty="0" err="1" smtClean="0">
                <a:solidFill>
                  <a:srgbClr val="00B050"/>
                </a:solidFill>
              </a:rPr>
              <a:t>SimpleDateFormat</a:t>
            </a:r>
            <a:r>
              <a:rPr lang="en-IN" dirty="0" smtClean="0"/>
              <a:t> object using the same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date pattern </a:t>
            </a:r>
            <a:r>
              <a:rPr lang="en-IN" dirty="0" smtClean="0"/>
              <a:t>in which you have accepted the date from the user.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Call the method </a:t>
            </a:r>
            <a:r>
              <a:rPr lang="en-IN" dirty="0" smtClean="0">
                <a:solidFill>
                  <a:srgbClr val="0070C0"/>
                </a:solidFill>
              </a:rPr>
              <a:t>parse(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B050"/>
                </a:solidFill>
              </a:rPr>
              <a:t>SimpleDateFormat</a:t>
            </a:r>
            <a:r>
              <a:rPr lang="en-IN" dirty="0" smtClean="0"/>
              <a:t> to convert the </a:t>
            </a:r>
            <a:r>
              <a:rPr lang="en-IN" dirty="0" smtClean="0">
                <a:solidFill>
                  <a:srgbClr val="00B050"/>
                </a:solidFill>
              </a:rPr>
              <a:t>String</a:t>
            </a:r>
            <a:r>
              <a:rPr lang="en-IN" dirty="0" smtClean="0"/>
              <a:t> form of date to </a:t>
            </a:r>
            <a:r>
              <a:rPr lang="en-IN" dirty="0" err="1" smtClean="0">
                <a:solidFill>
                  <a:srgbClr val="00B050"/>
                </a:solidFill>
              </a:rPr>
              <a:t>java.util.Date</a:t>
            </a:r>
            <a:r>
              <a:rPr lang="en-IN" dirty="0" smtClean="0"/>
              <a:t> object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INSERTING  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IN" sz="2500" dirty="0" smtClean="0"/>
              <a:t>Convert the </a:t>
            </a:r>
            <a:r>
              <a:rPr lang="en-IN" sz="2500" dirty="0" err="1" smtClean="0">
                <a:solidFill>
                  <a:srgbClr val="00B050"/>
                </a:solidFill>
              </a:rPr>
              <a:t>java.util.Date</a:t>
            </a:r>
            <a:r>
              <a:rPr lang="en-IN" sz="2500" dirty="0" smtClean="0"/>
              <a:t> object to milliseconds by calling the method </a:t>
            </a:r>
            <a:r>
              <a:rPr lang="en-IN" sz="2500" dirty="0" err="1" smtClean="0">
                <a:solidFill>
                  <a:srgbClr val="0070C0"/>
                </a:solidFill>
              </a:rPr>
              <a:t>getTime</a:t>
            </a:r>
            <a:r>
              <a:rPr lang="en-IN" sz="2500" dirty="0" smtClean="0">
                <a:solidFill>
                  <a:srgbClr val="0070C0"/>
                </a:solidFill>
              </a:rPr>
              <a:t>( ) </a:t>
            </a:r>
            <a:r>
              <a:rPr lang="en-IN" sz="2500" dirty="0" smtClean="0"/>
              <a:t>of </a:t>
            </a:r>
            <a:r>
              <a:rPr lang="en-IN" sz="2500" dirty="0" err="1" smtClean="0">
                <a:solidFill>
                  <a:srgbClr val="00B050"/>
                </a:solidFill>
              </a:rPr>
              <a:t>java.util.Date</a:t>
            </a:r>
            <a:r>
              <a:rPr lang="en-IN" sz="2500" dirty="0" smtClean="0"/>
              <a:t> object</a:t>
            </a:r>
          </a:p>
          <a:p>
            <a:pPr marL="514350" indent="-514350">
              <a:buAutoNum type="arabicPeriod" startAt="4"/>
            </a:pPr>
            <a:endParaRPr lang="en-IN" sz="2500" dirty="0" smtClean="0"/>
          </a:p>
          <a:p>
            <a:pPr marL="514350" indent="-514350">
              <a:buAutoNum type="arabicPeriod" startAt="4"/>
            </a:pPr>
            <a:r>
              <a:rPr lang="en-IN" sz="2500" dirty="0" smtClean="0"/>
              <a:t>Call the </a:t>
            </a:r>
            <a:r>
              <a:rPr lang="en-IN" sz="2500" dirty="0" err="1" smtClean="0">
                <a:solidFill>
                  <a:srgbClr val="00B050"/>
                </a:solidFill>
              </a:rPr>
              <a:t>java.sql.Date</a:t>
            </a:r>
            <a:r>
              <a:rPr lang="en-IN" sz="2500" dirty="0" smtClean="0"/>
              <a:t> constructor to convert milliseconds to </a:t>
            </a:r>
            <a:r>
              <a:rPr lang="en-IN" sz="2500" dirty="0" err="1" smtClean="0">
                <a:solidFill>
                  <a:srgbClr val="00B050"/>
                </a:solidFill>
              </a:rPr>
              <a:t>java.sql.Date</a:t>
            </a:r>
            <a:r>
              <a:rPr lang="en-IN" sz="2500" dirty="0" smtClean="0"/>
              <a:t> object</a:t>
            </a:r>
          </a:p>
          <a:p>
            <a:pPr marL="514350" indent="-514350">
              <a:buAutoNum type="arabicPeriod" startAt="4"/>
            </a:pPr>
            <a:endParaRPr lang="en-IN" sz="2500" dirty="0" smtClean="0"/>
          </a:p>
          <a:p>
            <a:pPr marL="514350" indent="-514350">
              <a:buAutoNum type="arabicPeriod" startAt="4"/>
            </a:pPr>
            <a:r>
              <a:rPr lang="en-IN" sz="2500" dirty="0" smtClean="0"/>
              <a:t>Pass this object to the method </a:t>
            </a:r>
            <a:r>
              <a:rPr lang="en-IN" sz="2500" dirty="0" err="1" smtClean="0">
                <a:solidFill>
                  <a:srgbClr val="0070C0"/>
                </a:solidFill>
              </a:rPr>
              <a:t>setDate</a:t>
            </a:r>
            <a:r>
              <a:rPr lang="en-IN" sz="2500" dirty="0" smtClean="0">
                <a:solidFill>
                  <a:srgbClr val="0070C0"/>
                </a:solidFill>
              </a:rPr>
              <a:t>( ) </a:t>
            </a:r>
            <a:r>
              <a:rPr lang="en-IN" sz="2500" dirty="0" smtClean="0"/>
              <a:t>of </a:t>
            </a:r>
            <a:r>
              <a:rPr lang="en-IN" sz="2500" dirty="0" err="1" smtClean="0">
                <a:solidFill>
                  <a:srgbClr val="00B050"/>
                </a:solidFill>
              </a:rPr>
              <a:t>PrepraredStaement</a:t>
            </a:r>
            <a:r>
              <a:rPr lang="en-IN" sz="2500" dirty="0" smtClean="0">
                <a:solidFill>
                  <a:srgbClr val="00B050"/>
                </a:solidFill>
              </a:rPr>
              <a:t> </a:t>
            </a:r>
            <a:r>
              <a:rPr lang="en-IN" sz="2500" dirty="0" smtClean="0"/>
              <a:t>object which will further convert it as per the database date </a:t>
            </a:r>
            <a:r>
              <a:rPr lang="en-IN" sz="2500" dirty="0" err="1" smtClean="0"/>
              <a:t>fromat</a:t>
            </a:r>
            <a:r>
              <a:rPr lang="en-IN" sz="2500" dirty="0" smtClean="0"/>
              <a:t> and insert it into the table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retrieve date from database ?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store date in the database ?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insert images in the database ?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retrieve images from the database ?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("Insert into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person values(?,?)");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Scanner kb=new Scanner(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err="1" smtClean="0">
                <a:solidFill>
                  <a:srgbClr val="0070C0"/>
                </a:solidFill>
              </a:rPr>
              <a:t>System.out.println</a:t>
            </a:r>
            <a:r>
              <a:rPr lang="en-IN" sz="2400" dirty="0" smtClean="0">
                <a:solidFill>
                  <a:srgbClr val="0070C0"/>
                </a:solidFill>
              </a:rPr>
              <a:t>("Enter name and dob(</a:t>
            </a:r>
            <a:r>
              <a:rPr lang="en-IN" sz="2400" dirty="0" err="1" smtClean="0">
                <a:solidFill>
                  <a:srgbClr val="0070C0"/>
                </a:solidFill>
              </a:rPr>
              <a:t>dd</a:t>
            </a:r>
            <a:r>
              <a:rPr lang="en-IN" sz="2400" dirty="0" smtClean="0">
                <a:solidFill>
                  <a:srgbClr val="0070C0"/>
                </a:solidFill>
              </a:rPr>
              <a:t>-MM-</a:t>
            </a:r>
            <a:r>
              <a:rPr lang="en-IN" sz="2400" dirty="0" err="1" smtClean="0">
                <a:solidFill>
                  <a:srgbClr val="0070C0"/>
                </a:solidFill>
              </a:rPr>
              <a:t>yyyy</a:t>
            </a:r>
            <a:r>
              <a:rPr lang="en-IN" sz="2400" dirty="0" smtClean="0">
                <a:solidFill>
                  <a:srgbClr val="0070C0"/>
                </a:solidFill>
              </a:rPr>
              <a:t>)");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String dob=</a:t>
            </a:r>
            <a:r>
              <a:rPr lang="en-IN" sz="2400" dirty="0" err="1" smtClean="0">
                <a:solidFill>
                  <a:srgbClr val="0070C0"/>
                </a:solidFill>
              </a:rPr>
              <a:t>kb.next</a:t>
            </a:r>
            <a:r>
              <a:rPr lang="en-IN" sz="2400" dirty="0" smtClean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SimpleDateFormat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sdf</a:t>
            </a:r>
            <a:r>
              <a:rPr lang="en-IN" dirty="0" smtClean="0">
                <a:solidFill>
                  <a:srgbClr val="0070C0"/>
                </a:solidFill>
              </a:rPr>
              <a:t>=new </a:t>
            </a:r>
            <a:r>
              <a:rPr lang="en-IN" dirty="0" err="1" smtClean="0">
                <a:solidFill>
                  <a:srgbClr val="0070C0"/>
                </a:solidFill>
              </a:rPr>
              <a:t>SimpleDateFormat</a:t>
            </a:r>
            <a:r>
              <a:rPr lang="en-IN" dirty="0" smtClean="0">
                <a:solidFill>
                  <a:srgbClr val="0070C0"/>
                </a:solidFill>
              </a:rPr>
              <a:t>("</a:t>
            </a:r>
            <a:r>
              <a:rPr lang="en-IN" dirty="0" err="1" smtClean="0">
                <a:solidFill>
                  <a:srgbClr val="0070C0"/>
                </a:solidFill>
              </a:rPr>
              <a:t>dd</a:t>
            </a:r>
            <a:r>
              <a:rPr lang="en-IN" dirty="0" smtClean="0">
                <a:solidFill>
                  <a:srgbClr val="0070C0"/>
                </a:solidFill>
              </a:rPr>
              <a:t>-MM-</a:t>
            </a:r>
            <a:r>
              <a:rPr lang="en-IN" dirty="0" err="1" smtClean="0">
                <a:solidFill>
                  <a:srgbClr val="0070C0"/>
                </a:solidFill>
              </a:rPr>
              <a:t>yyyy</a:t>
            </a:r>
            <a:r>
              <a:rPr lang="en-IN" dirty="0" smtClean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java.util.Date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dateutil</a:t>
            </a:r>
            <a:r>
              <a:rPr lang="en-IN" dirty="0" smtClean="0">
                <a:solidFill>
                  <a:srgbClr val="0070C0"/>
                </a:solidFill>
              </a:rPr>
              <a:t>=</a:t>
            </a:r>
            <a:r>
              <a:rPr lang="en-IN" dirty="0" err="1" smtClean="0">
                <a:solidFill>
                  <a:srgbClr val="0070C0"/>
                </a:solidFill>
              </a:rPr>
              <a:t>sdf.parse</a:t>
            </a:r>
            <a:r>
              <a:rPr lang="en-IN" dirty="0" smtClean="0">
                <a:solidFill>
                  <a:srgbClr val="0070C0"/>
                </a:solidFill>
              </a:rPr>
              <a:t>(dob);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long ms=</a:t>
            </a:r>
            <a:r>
              <a:rPr lang="en-IN" dirty="0" err="1" smtClean="0">
                <a:solidFill>
                  <a:srgbClr val="0070C0"/>
                </a:solidFill>
              </a:rPr>
              <a:t>dateutil.getTime</a:t>
            </a:r>
            <a:r>
              <a:rPr lang="en-IN" dirty="0" smtClean="0">
                <a:solidFill>
                  <a:srgbClr val="0070C0"/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java.sql.Date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sqldate</a:t>
            </a:r>
            <a:r>
              <a:rPr lang="en-IN" dirty="0" smtClean="0">
                <a:solidFill>
                  <a:srgbClr val="0070C0"/>
                </a:solidFill>
              </a:rPr>
              <a:t>=new </a:t>
            </a:r>
            <a:r>
              <a:rPr lang="en-IN" dirty="0" err="1" smtClean="0">
                <a:solidFill>
                  <a:srgbClr val="0070C0"/>
                </a:solidFill>
              </a:rPr>
              <a:t>java.sql.Date</a:t>
            </a:r>
            <a:r>
              <a:rPr lang="en-IN" dirty="0" smtClean="0">
                <a:solidFill>
                  <a:srgbClr val="0070C0"/>
                </a:solidFill>
              </a:rPr>
              <a:t>(ms);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ps.setString</a:t>
            </a:r>
            <a:r>
              <a:rPr lang="en-IN" dirty="0" smtClean="0">
                <a:solidFill>
                  <a:srgbClr val="0070C0"/>
                </a:solidFill>
              </a:rPr>
              <a:t>(1,name);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ps.setDate</a:t>
            </a:r>
            <a:r>
              <a:rPr lang="en-IN" dirty="0" smtClean="0">
                <a:solidFill>
                  <a:srgbClr val="0070C0"/>
                </a:solidFill>
              </a:rPr>
              <a:t>(2, </a:t>
            </a:r>
            <a:r>
              <a:rPr lang="en-IN" dirty="0" err="1" smtClean="0">
                <a:solidFill>
                  <a:srgbClr val="0070C0"/>
                </a:solidFill>
              </a:rPr>
              <a:t>sqldate</a:t>
            </a:r>
            <a:r>
              <a:rPr lang="en-IN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res=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if(res&gt;0)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("Record inserted successfully");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("Record not inserted");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INSERTING  IMAGE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To insert image in the database we need to take the following steps:</a:t>
            </a:r>
          </a:p>
          <a:p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Create a table in the database with a column having </a:t>
            </a:r>
            <a:r>
              <a:rPr lang="en-IN" b="1" dirty="0" smtClean="0">
                <a:solidFill>
                  <a:srgbClr val="FF0000"/>
                </a:solidFill>
              </a:rPr>
              <a:t>BLOB</a:t>
            </a:r>
            <a:r>
              <a:rPr lang="en-IN" dirty="0" smtClean="0"/>
              <a:t>  data type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Create a </a:t>
            </a:r>
            <a:r>
              <a:rPr lang="en-IN" dirty="0" smtClean="0">
                <a:solidFill>
                  <a:srgbClr val="00B050"/>
                </a:solidFill>
              </a:rPr>
              <a:t>File</a:t>
            </a:r>
            <a:r>
              <a:rPr lang="en-IN" dirty="0" smtClean="0"/>
              <a:t> object passing it the image to be inserted as argument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Create a </a:t>
            </a:r>
            <a:r>
              <a:rPr lang="en-IN" dirty="0" err="1" smtClean="0">
                <a:solidFill>
                  <a:srgbClr val="00B050"/>
                </a:solidFill>
              </a:rPr>
              <a:t>FileInputStream</a:t>
            </a:r>
            <a:r>
              <a:rPr lang="en-IN" dirty="0" smtClean="0"/>
              <a:t> object using the </a:t>
            </a:r>
            <a:r>
              <a:rPr lang="en-IN" dirty="0" smtClean="0">
                <a:solidFill>
                  <a:srgbClr val="00B050"/>
                </a:solidFill>
              </a:rPr>
              <a:t>File</a:t>
            </a:r>
            <a:r>
              <a:rPr lang="en-IN" dirty="0" smtClean="0"/>
              <a:t> object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Both the objects are required because while inserting the image we require an </a:t>
            </a:r>
            <a:r>
              <a:rPr lang="en-IN" dirty="0" err="1" smtClean="0">
                <a:solidFill>
                  <a:srgbClr val="00B050"/>
                </a:solidFill>
              </a:rPr>
              <a:t>InputStream</a:t>
            </a:r>
            <a:r>
              <a:rPr lang="en-IN" dirty="0" smtClean="0"/>
              <a:t> object representing the image and also size of the image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INSERTING  IMAGE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5"/>
            </a:pPr>
            <a:r>
              <a:rPr lang="en-IN" dirty="0" smtClean="0"/>
              <a:t>Call the method </a:t>
            </a:r>
            <a:r>
              <a:rPr lang="en-IN" dirty="0" err="1" smtClean="0">
                <a:solidFill>
                  <a:srgbClr val="0070C0"/>
                </a:solidFill>
              </a:rPr>
              <a:t>setBinaryStream</a:t>
            </a:r>
            <a:r>
              <a:rPr lang="en-IN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B050"/>
                </a:solidFill>
              </a:rPr>
              <a:t>PreparedStatement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object for </a:t>
            </a:r>
            <a:r>
              <a:rPr lang="en-IN" dirty="0" err="1" smtClean="0"/>
              <a:t>replcing</a:t>
            </a:r>
            <a:r>
              <a:rPr lang="en-IN" dirty="0" smtClean="0"/>
              <a:t> placeholder of image with actual image object.</a:t>
            </a:r>
          </a:p>
          <a:p>
            <a:pPr marL="514350" indent="-514350">
              <a:buAutoNum type="arabicPeriod" startAt="5"/>
            </a:pPr>
            <a:endParaRPr lang="en-IN" dirty="0" smtClean="0"/>
          </a:p>
          <a:p>
            <a:pPr marL="514350" indent="-514350">
              <a:buAutoNum type="arabicPeriod" startAt="5"/>
            </a:pPr>
            <a:r>
              <a:rPr lang="en-IN" dirty="0" smtClean="0"/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public void </a:t>
            </a:r>
            <a:r>
              <a:rPr lang="en-IN" sz="2000" dirty="0" err="1" smtClean="0">
                <a:solidFill>
                  <a:srgbClr val="FF0000"/>
                </a:solidFill>
              </a:rPr>
              <a:t>setBinaryStream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pos,InputStream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obj,int</a:t>
            </a:r>
            <a:r>
              <a:rPr lang="en-IN" sz="2000" dirty="0" smtClean="0">
                <a:solidFill>
                  <a:srgbClr val="FF0000"/>
                </a:solidFill>
              </a:rPr>
              <a:t> size) throws </a:t>
            </a:r>
            <a:r>
              <a:rPr lang="en-IN" sz="2000" smtClean="0">
                <a:solidFill>
                  <a:srgbClr val="FF0000"/>
                </a:solidFill>
              </a:rPr>
              <a:t>SQLException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7"/>
            </a:pPr>
            <a:endParaRPr lang="en-IN" dirty="0" smtClean="0"/>
          </a:p>
          <a:p>
            <a:pPr marL="514350" indent="-514350">
              <a:buAutoNum type="arabicPeriod" startAt="7"/>
            </a:pPr>
            <a:r>
              <a:rPr lang="en-IN" dirty="0" smtClean="0"/>
              <a:t>Following is the description of it’s arguments: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a. 		position of placeholder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b. 		An object of </a:t>
            </a:r>
            <a:r>
              <a:rPr lang="en-IN" dirty="0" err="1" smtClean="0">
                <a:solidFill>
                  <a:srgbClr val="00B050"/>
                </a:solidFill>
              </a:rPr>
              <a:t>FileInputStream</a:t>
            </a:r>
            <a:r>
              <a:rPr lang="en-IN" dirty="0" smtClean="0">
                <a:solidFill>
                  <a:srgbClr val="FF0000"/>
                </a:solidFill>
              </a:rPr>
              <a:t> class holding 			              the image to be inserted.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c. 		Size of the image in bytes</a:t>
            </a:r>
          </a:p>
          <a:p>
            <a:pPr marL="514350" indent="-51435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IN" dirty="0" smtClean="0">
                <a:solidFill>
                  <a:srgbClr val="FF0000"/>
                </a:solidFill>
              </a:rPr>
              <a:t>8.	</a:t>
            </a:r>
            <a:r>
              <a:rPr lang="en-IN" dirty="0" smtClean="0"/>
              <a:t>Finally call the method </a:t>
            </a:r>
            <a:r>
              <a:rPr lang="en-IN" dirty="0" err="1" smtClean="0">
                <a:solidFill>
                  <a:srgbClr val="0070C0"/>
                </a:solidFill>
              </a:rPr>
              <a:t>executeUpdate</a:t>
            </a:r>
            <a:r>
              <a:rPr lang="en-IN" dirty="0" smtClean="0">
                <a:solidFill>
                  <a:srgbClr val="0070C0"/>
                </a:solidFill>
              </a:rPr>
              <a:t>( )</a:t>
            </a:r>
            <a:r>
              <a:rPr lang="en-IN" dirty="0" smtClean="0"/>
              <a:t> to insert the image in the database.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("Insert into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mypics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values(?,?)");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Scanner kb=new Scanner(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("Enter name:");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f=new File("D:/images/mypic5.jpg");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ps.setString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(1, name);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ps.setBinaryStream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f.length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res=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("Record Inserted:"+res);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RETRIEVING  IMAGE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retrieve  image from the database we need to take the following steps:</a:t>
            </a:r>
          </a:p>
          <a:p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Create a </a:t>
            </a:r>
            <a:r>
              <a:rPr lang="en-IN" dirty="0" err="1" smtClean="0"/>
              <a:t>ResultSet</a:t>
            </a:r>
            <a:r>
              <a:rPr lang="en-IN" dirty="0" smtClean="0"/>
              <a:t> object holding the image fetched from the database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Call the method </a:t>
            </a:r>
            <a:r>
              <a:rPr lang="en-IN" dirty="0" err="1" smtClean="0">
                <a:solidFill>
                  <a:srgbClr val="0070C0"/>
                </a:solidFill>
              </a:rPr>
              <a:t>getBlob</a:t>
            </a:r>
            <a:r>
              <a:rPr lang="en-IN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dirty="0" err="1" smtClean="0"/>
              <a:t>ResultSet</a:t>
            </a:r>
            <a:r>
              <a:rPr lang="en-IN" dirty="0" smtClean="0"/>
              <a:t> object. This method has the following prototype 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public Blob </a:t>
            </a:r>
            <a:r>
              <a:rPr lang="en-IN" dirty="0" err="1" smtClean="0">
                <a:solidFill>
                  <a:srgbClr val="C00000"/>
                </a:solidFill>
              </a:rPr>
              <a:t>getBlob</a:t>
            </a:r>
            <a:r>
              <a:rPr lang="en-IN" dirty="0" smtClean="0">
                <a:solidFill>
                  <a:srgbClr val="C00000"/>
                </a:solidFill>
              </a:rPr>
              <a:t>(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) throws </a:t>
            </a:r>
            <a:r>
              <a:rPr lang="en-IN" dirty="0" err="1" smtClean="0">
                <a:solidFill>
                  <a:srgbClr val="C00000"/>
                </a:solidFill>
              </a:rPr>
              <a:t>SQLException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RETRIEVING  IMAGE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4"/>
            </a:pPr>
            <a:r>
              <a:rPr lang="en-IN" dirty="0" smtClean="0"/>
              <a:t>Once we have the </a:t>
            </a:r>
            <a:r>
              <a:rPr lang="en-IN" dirty="0" smtClean="0">
                <a:solidFill>
                  <a:srgbClr val="00B050"/>
                </a:solidFill>
              </a:rPr>
              <a:t>Blob</a:t>
            </a:r>
            <a:r>
              <a:rPr lang="en-IN" dirty="0" smtClean="0"/>
              <a:t> object , next we need to convert it into byte array and this is done by calling it’s method </a:t>
            </a:r>
            <a:r>
              <a:rPr lang="en-IN" dirty="0" err="1" smtClean="0">
                <a:solidFill>
                  <a:srgbClr val="0070C0"/>
                </a:solidFill>
              </a:rPr>
              <a:t>getBytes</a:t>
            </a:r>
            <a:r>
              <a:rPr lang="en-IN" dirty="0" smtClean="0">
                <a:solidFill>
                  <a:srgbClr val="0070C0"/>
                </a:solidFill>
              </a:rPr>
              <a:t>( ).</a:t>
            </a:r>
          </a:p>
          <a:p>
            <a:pPr marL="514350" indent="-514350">
              <a:buAutoNum type="arabicPeriod" startAt="4"/>
            </a:pPr>
            <a:endParaRPr lang="en-IN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 startAt="4"/>
            </a:pPr>
            <a:r>
              <a:rPr lang="en-IN" dirty="0" smtClean="0"/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public byte[ ] </a:t>
            </a:r>
            <a:r>
              <a:rPr lang="en-IN" sz="2000" dirty="0" err="1" smtClean="0">
                <a:solidFill>
                  <a:srgbClr val="FF0000"/>
                </a:solidFill>
              </a:rPr>
              <a:t>getBytes</a:t>
            </a:r>
            <a:r>
              <a:rPr lang="en-IN" sz="2000" dirty="0" smtClean="0">
                <a:solidFill>
                  <a:srgbClr val="FF0000"/>
                </a:solidFill>
              </a:rPr>
              <a:t>(long </a:t>
            </a:r>
            <a:r>
              <a:rPr lang="en-IN" sz="2000" dirty="0" err="1" smtClean="0">
                <a:solidFill>
                  <a:srgbClr val="FF0000"/>
                </a:solidFill>
              </a:rPr>
              <a:t>pos,int</a:t>
            </a:r>
            <a:r>
              <a:rPr lang="en-IN" sz="2000" dirty="0" smtClean="0">
                <a:solidFill>
                  <a:srgbClr val="FF0000"/>
                </a:solidFill>
              </a:rPr>
              <a:t> size) throws </a:t>
            </a:r>
            <a:r>
              <a:rPr lang="en-IN" sz="2000" dirty="0" err="1" smtClean="0">
                <a:solidFill>
                  <a:srgbClr val="FF0000"/>
                </a:solidFill>
              </a:rPr>
              <a:t>SQLException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7"/>
            </a:pPr>
            <a:endParaRPr lang="en-IN" dirty="0" smtClean="0"/>
          </a:p>
          <a:p>
            <a:pPr marL="514350" indent="-514350">
              <a:buAutoNum type="arabicPeriod" startAt="6"/>
            </a:pPr>
            <a:r>
              <a:rPr lang="en-IN" dirty="0" smtClean="0"/>
              <a:t>Following is the description of it’s arguments: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a. 		Position in Blob object from where image conversion is to be 		done. This is 1 for starting position</a:t>
            </a:r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b. 		Number of bytes to convert. For this we can call another 			method of Blob called </a:t>
            </a:r>
            <a:r>
              <a:rPr lang="en-IN" dirty="0" smtClean="0">
                <a:solidFill>
                  <a:srgbClr val="0070C0"/>
                </a:solidFill>
              </a:rPr>
              <a:t>length(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RETRIEVING  IMAGE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IN" dirty="0" smtClean="0"/>
              <a:t>Now create a </a:t>
            </a:r>
            <a:r>
              <a:rPr lang="en-IN" dirty="0" err="1" smtClean="0">
                <a:solidFill>
                  <a:srgbClr val="00B050"/>
                </a:solidFill>
              </a:rPr>
              <a:t>FileOutputStream</a:t>
            </a:r>
            <a:r>
              <a:rPr lang="en-IN" dirty="0" smtClean="0"/>
              <a:t> object and connect it with a file in which image is to be saved.</a:t>
            </a:r>
          </a:p>
          <a:p>
            <a:pPr marL="514350" indent="-514350">
              <a:buAutoNum type="arabicPeriod" startAt="7"/>
            </a:pPr>
            <a:endParaRPr lang="en-IN" dirty="0" smtClean="0"/>
          </a:p>
          <a:p>
            <a:pPr marL="514350" indent="-514350">
              <a:buAutoNum type="arabicPeriod" startAt="7"/>
            </a:pPr>
            <a:r>
              <a:rPr lang="en-IN" dirty="0" smtClean="0"/>
              <a:t>Call the method </a:t>
            </a:r>
            <a:r>
              <a:rPr lang="en-IN" dirty="0" smtClean="0">
                <a:solidFill>
                  <a:srgbClr val="0070C0"/>
                </a:solidFill>
              </a:rPr>
              <a:t>write(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B050"/>
                </a:solidFill>
              </a:rPr>
              <a:t>FileOutputStream</a:t>
            </a:r>
            <a:r>
              <a:rPr lang="en-IN" dirty="0" smtClean="0"/>
              <a:t> passing it the byte array so that image gets saved in the file.</a:t>
            </a:r>
          </a:p>
          <a:p>
            <a:pPr marL="514350" indent="-514350">
              <a:buAutoNum type="arabicPeriod" startAt="7"/>
            </a:pPr>
            <a:endParaRPr lang="en-IN" dirty="0" smtClean="0"/>
          </a:p>
          <a:p>
            <a:pPr marL="514350" indent="-514350">
              <a:buAutoNum type="arabicPeriod" startAt="7"/>
            </a:pPr>
            <a:r>
              <a:rPr lang="en-IN" dirty="0" smtClean="0"/>
              <a:t>Finally call the method </a:t>
            </a:r>
            <a:r>
              <a:rPr lang="en-IN" dirty="0" smtClean="0">
                <a:solidFill>
                  <a:srgbClr val="0070C0"/>
                </a:solidFill>
              </a:rPr>
              <a:t>close(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00B050"/>
                </a:solidFill>
              </a:rPr>
              <a:t>FileOutputStream</a:t>
            </a:r>
            <a:r>
              <a:rPr lang="en-IN" dirty="0" smtClean="0"/>
              <a:t> so that image gets saved on the hard-disk</a:t>
            </a:r>
          </a:p>
          <a:p>
            <a:pPr marL="514350" indent="-514350"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("Select * from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mypics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+".jpg";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Blob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blb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rs.getBlob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byte[ ]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blb.getBytes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(1,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blb.length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FileOutputStream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fout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FileOutputStream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("d:/mypics/"+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fout.write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fout.close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("Image Retrieved and saved!");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Introduction to HTML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Structure of an HTML page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Types </a:t>
            </a:r>
            <a:r>
              <a:rPr lang="en-US" sz="2400" smtClean="0">
                <a:solidFill>
                  <a:srgbClr val="0070C0"/>
                </a:solidFill>
              </a:rPr>
              <a:t>of tags</a:t>
            </a:r>
            <a:endParaRPr lang="en-US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RETRIEVING  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retrieve dates from the database we need to call the method </a:t>
            </a:r>
            <a:r>
              <a:rPr lang="en-IN" dirty="0" err="1" smtClean="0">
                <a:solidFill>
                  <a:srgbClr val="0070C0"/>
                </a:solidFill>
              </a:rPr>
              <a:t>getDate</a:t>
            </a:r>
            <a:r>
              <a:rPr lang="en-IN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of the </a:t>
            </a:r>
            <a:r>
              <a:rPr lang="en-IN" dirty="0" err="1" smtClean="0">
                <a:solidFill>
                  <a:srgbClr val="00B050"/>
                </a:solidFill>
              </a:rPr>
              <a:t>ResultSet</a:t>
            </a:r>
            <a:r>
              <a:rPr lang="en-IN" dirty="0" smtClean="0"/>
              <a:t> object.</a:t>
            </a:r>
          </a:p>
          <a:p>
            <a:endParaRPr lang="en-IN" dirty="0" smtClean="0"/>
          </a:p>
          <a:p>
            <a:r>
              <a:rPr lang="en-IN" dirty="0" smtClean="0"/>
              <a:t>The prototype of the method is :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public Date </a:t>
            </a:r>
            <a:r>
              <a:rPr lang="en-IN" b="1" dirty="0" err="1" smtClean="0">
                <a:solidFill>
                  <a:srgbClr val="FF0000"/>
                </a:solidFill>
              </a:rPr>
              <a:t>getDate</a:t>
            </a:r>
            <a:r>
              <a:rPr lang="en-IN" b="1" dirty="0" smtClean="0">
                <a:solidFill>
                  <a:srgbClr val="FF0000"/>
                </a:solidFill>
              </a:rPr>
              <a:t>(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) </a:t>
            </a:r>
            <a:r>
              <a:rPr lang="en-IN" b="1" dirty="0" smtClean="0">
                <a:solidFill>
                  <a:srgbClr val="FF0000"/>
                </a:solidFill>
              </a:rPr>
              <a:t>throws </a:t>
            </a:r>
            <a:r>
              <a:rPr lang="en-IN" b="1" dirty="0" err="1" smtClean="0">
                <a:solidFill>
                  <a:srgbClr val="FF0000"/>
                </a:solidFill>
              </a:rPr>
              <a:t>SQLException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The return type of the method is </a:t>
            </a:r>
            <a:r>
              <a:rPr lang="en-IN" dirty="0" smtClean="0"/>
              <a:t>an </a:t>
            </a:r>
            <a:r>
              <a:rPr lang="en-IN" dirty="0" smtClean="0"/>
              <a:t>object of </a:t>
            </a:r>
            <a:r>
              <a:rPr lang="en-IN" dirty="0" err="1" smtClean="0">
                <a:solidFill>
                  <a:srgbClr val="00B050"/>
                </a:solidFill>
              </a:rPr>
              <a:t>java.sql.Date</a:t>
            </a:r>
            <a:r>
              <a:rPr lang="en-IN" dirty="0" smtClean="0"/>
              <a:t> class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st.executeQuery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(“Select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ename,</a:t>
            </a:r>
            <a:r>
              <a:rPr lang="en-IN" sz="2400" dirty="0" err="1" smtClean="0">
                <a:solidFill>
                  <a:srgbClr val="0070C0"/>
                </a:solidFill>
              </a:rPr>
              <a:t>hiredate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rs.next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String name=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rs.geString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(1);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</a:rPr>
              <a:t>Date </a:t>
            </a:r>
            <a:r>
              <a:rPr lang="en-IN" sz="2400" dirty="0" err="1" smtClean="0">
                <a:solidFill>
                  <a:srgbClr val="0070C0"/>
                </a:solidFill>
              </a:rPr>
              <a:t>dt</a:t>
            </a:r>
            <a:r>
              <a:rPr lang="en-IN" sz="2400" dirty="0" smtClean="0">
                <a:solidFill>
                  <a:srgbClr val="0070C0"/>
                </a:solidFill>
              </a:rPr>
              <a:t>=</a:t>
            </a:r>
            <a:r>
              <a:rPr lang="en-IN" sz="2400" dirty="0" err="1" smtClean="0">
                <a:solidFill>
                  <a:srgbClr val="0070C0"/>
                </a:solidFill>
              </a:rPr>
              <a:t>rs.getDate</a:t>
            </a:r>
            <a:r>
              <a:rPr lang="en-IN" sz="2400" dirty="0" smtClean="0">
                <a:solidFill>
                  <a:srgbClr val="0070C0"/>
                </a:solidFill>
              </a:rPr>
              <a:t>(2);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(name+”\t”+</a:t>
            </a:r>
            <a:r>
              <a:rPr lang="en-IN" sz="2400" dirty="0" err="1" smtClean="0">
                <a:solidFill>
                  <a:srgbClr val="0070C0"/>
                </a:solidFill>
              </a:rPr>
              <a:t>dt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SMITH		1980-12-17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ALLEN		1981-02-20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WARD		1981-02-22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JONES		1981-04-02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MARTIN	1981-09-28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BLAKE		1981-05-01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CLARK		1981-06-09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SCOTT		1987-04-19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KING		1981-11-17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TURNER	1981-09-08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ADAMS		1987-05-23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JAMES		1981-12-03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FORD		1981-12-03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MILLER	1982-01-23</a:t>
            </a: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/>
              <a:t>RETRIEVING  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 we can observe the date we are getting from the database is being displayed in the form </a:t>
            </a:r>
            <a:r>
              <a:rPr lang="en-IN" sz="2400" b="1" u="sng" dirty="0" err="1" smtClean="0">
                <a:solidFill>
                  <a:srgbClr val="0070C0"/>
                </a:solidFill>
              </a:rPr>
              <a:t>yyyy</a:t>
            </a:r>
            <a:r>
              <a:rPr lang="en-IN" sz="2400" b="1" u="sng" dirty="0" smtClean="0">
                <a:solidFill>
                  <a:srgbClr val="0070C0"/>
                </a:solidFill>
              </a:rPr>
              <a:t>-mm-</a:t>
            </a:r>
            <a:r>
              <a:rPr lang="en-IN" sz="2400" b="1" u="sng" dirty="0" err="1" smtClean="0">
                <a:solidFill>
                  <a:srgbClr val="0070C0"/>
                </a:solidFill>
              </a:rPr>
              <a:t>dd</a:t>
            </a:r>
            <a:r>
              <a:rPr lang="en-IN" sz="2400" b="1" u="sng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which is not so readable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Thus to make it user friendly or customize the date pattern displayed we need to use the class </a:t>
            </a:r>
            <a:r>
              <a:rPr lang="en-IN" dirty="0" err="1" smtClean="0">
                <a:solidFill>
                  <a:srgbClr val="00B050"/>
                </a:solidFill>
              </a:rPr>
              <a:t>SimpleDateFormat</a:t>
            </a:r>
            <a:r>
              <a:rPr lang="en-IN" dirty="0" smtClean="0">
                <a:solidFill>
                  <a:srgbClr val="00B050"/>
                </a:solidFill>
              </a:rPr>
              <a:t>  </a:t>
            </a:r>
            <a:r>
              <a:rPr lang="en-IN" dirty="0" smtClean="0"/>
              <a:t>available in the package </a:t>
            </a:r>
            <a:r>
              <a:rPr lang="en-IN" dirty="0" err="1" smtClean="0">
                <a:solidFill>
                  <a:srgbClr val="00B050"/>
                </a:solidFill>
              </a:rPr>
              <a:t>java.text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err="1" smtClean="0">
                <a:solidFill>
                  <a:srgbClr val="FF0000"/>
                </a:solidFill>
              </a:rPr>
              <a:t>SimpleDateFormat</a:t>
            </a:r>
            <a:r>
              <a:rPr lang="en-US" sz="3600" b="1" dirty="0" smtClean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Available in the package </a:t>
            </a:r>
            <a:r>
              <a:rPr lang="en-US" b="1" dirty="0" err="1" smtClean="0">
                <a:solidFill>
                  <a:srgbClr val="FF0000"/>
                </a:solidFill>
              </a:rPr>
              <a:t>java.text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Used to</a:t>
            </a:r>
            <a:r>
              <a:rPr lang="en-IN" dirty="0" smtClean="0"/>
              <a:t> format date and time.</a:t>
            </a:r>
          </a:p>
          <a:p>
            <a:endParaRPr lang="en-IN" dirty="0" smtClean="0"/>
          </a:p>
          <a:p>
            <a:r>
              <a:rPr lang="en-IN" dirty="0" smtClean="0"/>
              <a:t>Has the following constructor: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public </a:t>
            </a:r>
            <a:r>
              <a:rPr lang="en-US" b="1" dirty="0" err="1" smtClean="0">
                <a:solidFill>
                  <a:srgbClr val="FF0000"/>
                </a:solidFill>
              </a:rPr>
              <a:t>SimpleDateFormat</a:t>
            </a:r>
            <a:r>
              <a:rPr lang="en-US" b="1" dirty="0" smtClean="0">
                <a:solidFill>
                  <a:srgbClr val="FF0000"/>
                </a:solidFill>
              </a:rPr>
              <a:t>(String pattern)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This constructor accepts a pattern of format like </a:t>
            </a:r>
          </a:p>
          <a:p>
            <a:pPr>
              <a:buNone/>
            </a:pPr>
            <a:r>
              <a:rPr lang="en-IN" dirty="0" smtClean="0"/>
              <a:t>“</a:t>
            </a:r>
            <a:r>
              <a:rPr lang="en-IN" b="1" dirty="0" err="1" smtClean="0">
                <a:solidFill>
                  <a:srgbClr val="FF0000"/>
                </a:solidFill>
              </a:rPr>
              <a:t>dd</a:t>
            </a:r>
            <a:r>
              <a:rPr lang="en-IN" b="1" dirty="0" smtClean="0">
                <a:solidFill>
                  <a:srgbClr val="FF0000"/>
                </a:solidFill>
              </a:rPr>
              <a:t>/MM/</a:t>
            </a:r>
            <a:r>
              <a:rPr lang="en-IN" b="1" dirty="0" err="1" smtClean="0">
                <a:solidFill>
                  <a:srgbClr val="FF0000"/>
                </a:solidFill>
              </a:rPr>
              <a:t>yyyy</a:t>
            </a:r>
            <a:r>
              <a:rPr lang="en-IN" dirty="0" smtClean="0"/>
              <a:t>” or “</a:t>
            </a:r>
            <a:r>
              <a:rPr lang="en-IN" b="1" dirty="0" smtClean="0">
                <a:solidFill>
                  <a:srgbClr val="FF0000"/>
                </a:solidFill>
              </a:rPr>
              <a:t>MM-</a:t>
            </a:r>
            <a:r>
              <a:rPr lang="en-IN" b="1" dirty="0" err="1" smtClean="0">
                <a:solidFill>
                  <a:srgbClr val="FF0000"/>
                </a:solidFill>
              </a:rPr>
              <a:t>dd</a:t>
            </a:r>
            <a:r>
              <a:rPr lang="en-IN" b="1" dirty="0" smtClean="0">
                <a:solidFill>
                  <a:srgbClr val="FF0000"/>
                </a:solidFill>
              </a:rPr>
              <a:t>-</a:t>
            </a:r>
            <a:r>
              <a:rPr lang="en-IN" b="1" dirty="0" err="1" smtClean="0">
                <a:solidFill>
                  <a:srgbClr val="FF0000"/>
                </a:solidFill>
              </a:rPr>
              <a:t>yyyy</a:t>
            </a:r>
            <a:r>
              <a:rPr lang="en-IN" dirty="0" smtClean="0"/>
              <a:t>” etc and converts the </a:t>
            </a:r>
          </a:p>
          <a:p>
            <a:pPr>
              <a:buNone/>
            </a:pPr>
            <a:r>
              <a:rPr lang="en-IN" dirty="0" smtClean="0"/>
              <a:t>date to the given format.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Available Patterns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yyyy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Digit </a:t>
                      </a:r>
                      <a:r>
                        <a:rPr lang="en-US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Digit</a:t>
                      </a:r>
                      <a:r>
                        <a:rPr lang="en-US" baseline="0" dirty="0" smtClean="0"/>
                        <a:t>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 Letter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Month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in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 letter day in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Weekday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acc to 12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 acc to 24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 , pm marker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format( )</a:t>
            </a:r>
            <a:r>
              <a:rPr lang="en-US" b="1" dirty="0" smtClean="0"/>
              <a:t>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format( ) </a:t>
            </a:r>
            <a:r>
              <a:rPr lang="en-US" dirty="0" smtClean="0"/>
              <a:t>method belongs to </a:t>
            </a:r>
            <a:r>
              <a:rPr lang="en-US" b="1" dirty="0" err="1" smtClean="0">
                <a:solidFill>
                  <a:srgbClr val="00B050"/>
                </a:solidFill>
              </a:rPr>
              <a:t>SimpleDateFormat</a:t>
            </a:r>
            <a:r>
              <a:rPr lang="en-US" dirty="0" smtClean="0"/>
              <a:t> class and has the following prototype: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public String format(Object)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public String format(Date)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These </a:t>
            </a:r>
            <a:r>
              <a:rPr lang="en-US" smtClean="0"/>
              <a:t>methods accept </a:t>
            </a:r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00B050"/>
                </a:solidFill>
              </a:rPr>
              <a:t>java.sql.Date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or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java.sql.Date</a:t>
            </a:r>
            <a:r>
              <a:rPr lang="en-US" dirty="0" smtClean="0"/>
              <a:t> object as argument and return us a </a:t>
            </a:r>
          </a:p>
          <a:p>
            <a:pPr>
              <a:buNone/>
            </a:pPr>
            <a:r>
              <a:rPr lang="en-US" dirty="0" smtClean="0"/>
              <a:t>String containing the date in prescribed format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2693</TotalTime>
  <Words>1126</Words>
  <Application>Microsoft Office PowerPoint</Application>
  <PresentationFormat>On-screen Show (4:3)</PresentationFormat>
  <Paragraphs>323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RETRIEVING  DATES</vt:lpstr>
      <vt:lpstr>EXAMPLE</vt:lpstr>
      <vt:lpstr>OUTPUT</vt:lpstr>
      <vt:lpstr>RETRIEVING  DATES</vt:lpstr>
      <vt:lpstr>The SimpleDateFormat class</vt:lpstr>
      <vt:lpstr>Available Patterns</vt:lpstr>
      <vt:lpstr>The format( ) Method</vt:lpstr>
      <vt:lpstr>WAP to print current date as July-XX-2016</vt:lpstr>
      <vt:lpstr>RETRIEVING  DATES</vt:lpstr>
      <vt:lpstr>IMPROVED  EXAMPLE</vt:lpstr>
      <vt:lpstr>OUTPUT</vt:lpstr>
      <vt:lpstr>EXERCISE</vt:lpstr>
      <vt:lpstr>The parse( ) Method</vt:lpstr>
      <vt:lpstr>WAP to print the day on which user was born after accepting his DOB</vt:lpstr>
      <vt:lpstr>Example 3 : WAP to print the day on which user was born</vt:lpstr>
      <vt:lpstr>INSERTING  DATES</vt:lpstr>
      <vt:lpstr>INSERTING  DATES</vt:lpstr>
      <vt:lpstr>EXAMPLE</vt:lpstr>
      <vt:lpstr>EXAMPLE</vt:lpstr>
      <vt:lpstr>INSERTING  IMAGE</vt:lpstr>
      <vt:lpstr>INSERTING  IMAGE</vt:lpstr>
      <vt:lpstr>EXAMPLE</vt:lpstr>
      <vt:lpstr>RETRIEVING  IMAGE</vt:lpstr>
      <vt:lpstr>RETRIEVING  IMAGE</vt:lpstr>
      <vt:lpstr>RETRIEVING  IMAGE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229</cp:revision>
  <dcterms:created xsi:type="dcterms:W3CDTF">2016-02-04T12:02:26Z</dcterms:created>
  <dcterms:modified xsi:type="dcterms:W3CDTF">2016-11-18T14:41:35Z</dcterms:modified>
</cp:coreProperties>
</file>