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1"/>
  </p:notesMasterIdLst>
  <p:sldIdLst>
    <p:sldId id="257" r:id="rId2"/>
    <p:sldId id="258" r:id="rId3"/>
    <p:sldId id="431" r:id="rId4"/>
    <p:sldId id="432" r:id="rId5"/>
    <p:sldId id="433" r:id="rId6"/>
    <p:sldId id="434" r:id="rId7"/>
    <p:sldId id="435" r:id="rId8"/>
    <p:sldId id="436" r:id="rId9"/>
    <p:sldId id="437" r:id="rId10"/>
    <p:sldId id="438" r:id="rId11"/>
    <p:sldId id="439" r:id="rId12"/>
    <p:sldId id="440" r:id="rId13"/>
    <p:sldId id="441" r:id="rId14"/>
    <p:sldId id="442" r:id="rId15"/>
    <p:sldId id="443" r:id="rId16"/>
    <p:sldId id="444" r:id="rId17"/>
    <p:sldId id="445" r:id="rId18"/>
    <p:sldId id="446" r:id="rId19"/>
    <p:sldId id="447" r:id="rId20"/>
    <p:sldId id="448" r:id="rId21"/>
    <p:sldId id="449" r:id="rId22"/>
    <p:sldId id="450" r:id="rId23"/>
    <p:sldId id="451" r:id="rId24"/>
    <p:sldId id="452" r:id="rId25"/>
    <p:sldId id="453" r:id="rId26"/>
    <p:sldId id="454" r:id="rId27"/>
    <p:sldId id="455" r:id="rId28"/>
    <p:sldId id="456" r:id="rId29"/>
    <p:sldId id="26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049" autoAdjust="0"/>
    <p:restoredTop sz="93768" autoAdjust="0"/>
  </p:normalViewPr>
  <p:slideViewPr>
    <p:cSldViewPr>
      <p:cViewPr varScale="1">
        <p:scale>
          <a:sx n="85" d="100"/>
          <a:sy n="85" d="100"/>
        </p:scale>
        <p:origin x="-1638" y="-96"/>
      </p:cViewPr>
      <p:guideLst>
        <p:guide orient="horz" pos="2160"/>
        <p:guide pos="2880"/>
      </p:guideLst>
    </p:cSldViewPr>
  </p:slideViewPr>
  <p:outlineViewPr>
    <p:cViewPr>
      <p:scale>
        <a:sx n="33" d="100"/>
        <a:sy n="33" d="100"/>
      </p:scale>
      <p:origin x="0" y="2322"/>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7304E4-5951-403E-8451-3392AF94EBB4}" type="datetimeFigureOut">
              <a:rPr lang="en-IN" smtClean="0"/>
              <a:pPr/>
              <a:t>22-07-2016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9F8C1E-A60C-4BEF-97FF-7BB357B6CB86}"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D21D778-B565-4D7E-94D7-64010A445B68}" type="datetimeFigureOut">
              <a:rPr lang="en-US" smtClean="0"/>
              <a:pPr/>
              <a:t>7/22/2016</a:t>
            </a:fld>
            <a:endParaRPr lang="en-US"/>
          </a:p>
        </p:txBody>
      </p:sp>
      <p:sp>
        <p:nvSpPr>
          <p:cNvPr id="17" name="Footer Placeholder 16"/>
          <p:cNvSpPr>
            <a:spLocks noGrp="1"/>
          </p:cNvSpPr>
          <p:nvPr>
            <p:ph type="ftr" sz="quarter" idx="11"/>
          </p:nvPr>
        </p:nvSpPr>
        <p:spPr/>
        <p:txBody>
          <a:bodyPr/>
          <a:lstStyle/>
          <a:p>
            <a:endParaRPr kumimoji="0"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7/22/2016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C6B1FF6-39B9-40F5-8B67-33C6354A3D4F}" type="slidenum">
              <a:rPr kumimoji="0" lang="en-US" smtClean="0"/>
              <a:pPr/>
              <a:t>‹#›</a:t>
            </a:fld>
            <a:endParaRPr kumimoji="0"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7/22/2016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7/22/2016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4361688" y="1026372"/>
            <a:ext cx="457200" cy="441325"/>
          </a:xfrm>
        </p:spPr>
        <p:txBody>
          <a:bodyPr/>
          <a:lstStyle/>
          <a:p>
            <a:fld id="{2C6B1FF6-39B9-40F5-8B67-33C6354A3D4F}" type="slidenum">
              <a:rPr kumimoji="0" lang="en-US" smtClean="0"/>
              <a:pPr/>
              <a:t>‹#›</a:t>
            </a:fld>
            <a:endParaRPr kumimoji="0"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7/22/2016</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9D21D778-B565-4D7E-94D7-64010A445B68}" type="datetimeFigureOut">
              <a:rPr lang="en-US" smtClean="0"/>
              <a:pPr/>
              <a:t>7/22/2016</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a:t>‹#›</a:t>
            </a:fld>
            <a:endParaRPr kumimoji="0"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D21D778-B565-4D7E-94D7-64010A445B68}" type="datetimeFigureOut">
              <a:rPr lang="en-US" smtClean="0"/>
              <a:pPr/>
              <a:t>7/22/2016</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kumimoji="0"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lgn="ctr" eaLnBrk="1" latinLnBrk="0" hangingPunct="1"/>
            <a:fld id="{2C6B1FF6-39B9-40F5-8B67-33C6354A3D4F}" type="slidenum">
              <a:rPr kumimoji="0" lang="en-US" smtClean="0"/>
              <a:pPr algn="ctr" eaLnBrk="1" latinLnBrk="0" hangingPunct="1"/>
              <a:t>‹#›</a:t>
            </a:fld>
            <a:endParaRPr kumimoji="0"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D21D778-B565-4D7E-94D7-64010A445B68}" type="datetimeFigureOut">
              <a:rPr lang="en-US" smtClean="0"/>
              <a:pPr/>
              <a:t>7/22/2016</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4343400" y="1036020"/>
            <a:ext cx="457200" cy="441325"/>
          </a:xfrm>
        </p:spPr>
        <p:txBody>
          <a:bodyPr/>
          <a:lstStyle/>
          <a:p>
            <a:fld id="{2C6B1FF6-39B9-40F5-8B67-33C6354A3D4F}"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9D21D778-B565-4D7E-94D7-64010A445B68}" type="datetimeFigureOut">
              <a:rPr lang="en-US" smtClean="0"/>
              <a:pPr/>
              <a:t>7/22/2016</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C6B1FF6-39B9-40F5-8B67-33C6354A3D4F}" type="slidenum">
              <a:rPr kumimoji="0" lang="en-US" smtClean="0"/>
              <a:pPr/>
              <a:t>‹#›</a:t>
            </a:fld>
            <a:endParaRPr kumimoji="0" lang="en-US"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9D21D778-B565-4D7E-94D7-64010A445B68}" type="datetimeFigureOut">
              <a:rPr lang="en-US" smtClean="0"/>
              <a:pPr/>
              <a:t>7/22/2016</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C6B1FF6-39B9-40F5-8B67-33C6354A3D4F}" type="slidenum">
              <a:rPr kumimoji="0" lang="en-US" smtClean="0"/>
              <a:pPr/>
              <a:t>‹#›</a:t>
            </a:fld>
            <a:endParaRPr kumimoji="0"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9D21D778-B565-4D7E-94D7-64010A445B68}" type="datetimeFigureOut">
              <a:rPr lang="en-US" smtClean="0"/>
              <a:pPr/>
              <a:t>7/22/2016</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fld id="{9D21D778-B565-4D7E-94D7-64010A445B68}" type="datetimeFigureOut">
              <a:rPr lang="en-US" smtClean="0"/>
              <a:pPr algn="r" eaLnBrk="1" latinLnBrk="0" hangingPunct="1"/>
              <a:t>7/22/2016</a:t>
            </a:fld>
            <a:endParaRPr lang="en-US" sz="1400" dirty="0">
              <a:solidFill>
                <a:srgbClr val="FFFFFF"/>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l" eaLnBrk="1" latinLnBrk="0" hangingPunct="1"/>
            <a:endParaRPr kumimoji="0" lang="en-US" dirty="0">
              <a:solidFill>
                <a:srgbClr val="FFFFFF"/>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gn="ctr" eaLnBrk="1" latinLnBrk="0" hangingPunct="1"/>
            <a:fld id="{2C6B1FF6-39B9-40F5-8B67-33C6354A3D4F}" type="slidenum">
              <a:rPr kumimoji="0" lang="en-US" smtClean="0"/>
              <a:pPr algn="ctr" eaLnBrk="1" latinLnBrk="0" hangingPunct="1"/>
              <a:t>‹#›</a:t>
            </a:fld>
            <a:endParaRPr kumimoji="0" lang="en-US" sz="1600" dirty="0">
              <a:solidFill>
                <a:schemeClr val="accent3">
                  <a:shade val="75000"/>
                </a:schemeClr>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mailto:scalive4u@gmail.com" TargetMode="Externa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71600" y="3044552"/>
            <a:ext cx="6400800" cy="1752600"/>
          </a:xfrm>
        </p:spPr>
        <p:txBody>
          <a:bodyPr>
            <a:normAutofit/>
          </a:bodyPr>
          <a:lstStyle/>
          <a:p>
            <a:r>
              <a:rPr lang="en-US" sz="4000" dirty="0" smtClean="0"/>
              <a:t>Java </a:t>
            </a:r>
            <a:r>
              <a:rPr lang="en-US" sz="4000" dirty="0" err="1" smtClean="0"/>
              <a:t>ee</a:t>
            </a:r>
            <a:endParaRPr lang="en-US" sz="4000" dirty="0" smtClean="0"/>
          </a:p>
          <a:p>
            <a:r>
              <a:rPr lang="en-US" sz="2800" dirty="0" smtClean="0"/>
              <a:t>(ADVANCE JAVA)</a:t>
            </a:r>
          </a:p>
          <a:p>
            <a:r>
              <a:rPr lang="en-US" sz="2800" smtClean="0">
                <a:solidFill>
                  <a:srgbClr val="FF0000"/>
                </a:solidFill>
              </a:rPr>
              <a:t>Lecture-19</a:t>
            </a:r>
            <a:endParaRPr lang="en-IN" sz="2800" dirty="0">
              <a:solidFill>
                <a:srgbClr val="FF0000"/>
              </a:solidFill>
            </a:endParaRPr>
          </a:p>
        </p:txBody>
      </p:sp>
      <p:pic>
        <p:nvPicPr>
          <p:cNvPr id="4" name="Picture 2"/>
          <p:cNvPicPr>
            <a:picLocks noChangeAspect="1" noChangeArrowheads="1"/>
          </p:cNvPicPr>
          <p:nvPr/>
        </p:nvPicPr>
        <p:blipFill>
          <a:blip r:embed="rId2" cstate="print"/>
          <a:srcRect/>
          <a:stretch>
            <a:fillRect/>
          </a:stretch>
        </p:blipFill>
        <p:spPr bwMode="auto">
          <a:xfrm>
            <a:off x="7092280" y="260648"/>
            <a:ext cx="1872208" cy="1872208"/>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1520" y="260648"/>
            <a:ext cx="1447995" cy="19442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dirty="0" smtClean="0">
                <a:solidFill>
                  <a:srgbClr val="C00000"/>
                </a:solidFill>
                <a:effectLst>
                  <a:outerShdw blurRad="38100" dist="38100" dir="2700000" algn="tl">
                    <a:srgbClr val="000000">
                      <a:alpha val="43137"/>
                    </a:srgbClr>
                  </a:outerShdw>
                </a:effectLst>
              </a:rPr>
              <a:t> </a:t>
            </a:r>
            <a:r>
              <a:rPr lang="en-US" sz="4400" b="1" dirty="0" smtClean="0">
                <a:solidFill>
                  <a:schemeClr val="tx2">
                    <a:lumMod val="75000"/>
                  </a:schemeClr>
                </a:solidFill>
                <a:effectLst>
                  <a:outerShdw blurRad="38100" dist="38100" dir="2700000" algn="tl">
                    <a:srgbClr val="000000">
                      <a:alpha val="43137"/>
                    </a:srgbClr>
                  </a:outerShdw>
                </a:effectLst>
              </a:rPr>
              <a:t>The border Attribute</a:t>
            </a:r>
            <a:endParaRPr lang="en-IN" sz="4400"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r>
              <a:rPr lang="en-IN" dirty="0" smtClean="0"/>
              <a:t>The </a:t>
            </a:r>
            <a:r>
              <a:rPr lang="en-IN" b="1" dirty="0" smtClean="0">
                <a:solidFill>
                  <a:srgbClr val="002060"/>
                </a:solidFill>
                <a:effectLst>
                  <a:outerShdw blurRad="38100" dist="38100" dir="2700000" algn="tl">
                    <a:srgbClr val="000000">
                      <a:alpha val="43137"/>
                    </a:srgbClr>
                  </a:outerShdw>
                </a:effectLst>
              </a:rPr>
              <a:t>border</a:t>
            </a:r>
            <a:r>
              <a:rPr lang="en-IN" dirty="0" smtClean="0"/>
              <a:t> attribute places a border around the image. In the following example a 1-pixel border is applied:</a:t>
            </a:r>
          </a:p>
          <a:p>
            <a:pPr marL="0" indent="0">
              <a:buNone/>
            </a:pPr>
            <a:r>
              <a:rPr lang="en-IN" b="1" dirty="0" smtClean="0">
                <a:solidFill>
                  <a:srgbClr val="002060"/>
                </a:solidFill>
                <a:effectLst>
                  <a:outerShdw blurRad="38100" dist="38100" dir="2700000" algn="tl">
                    <a:srgbClr val="000000">
                      <a:alpha val="43137"/>
                    </a:srgbClr>
                  </a:outerShdw>
                </a:effectLst>
              </a:rPr>
              <a:t>   &lt;</a:t>
            </a:r>
            <a:r>
              <a:rPr lang="en-IN" b="1" dirty="0" err="1" smtClean="0">
                <a:solidFill>
                  <a:srgbClr val="002060"/>
                </a:solidFill>
                <a:effectLst>
                  <a:outerShdw blurRad="38100" dist="38100" dir="2700000" algn="tl">
                    <a:srgbClr val="000000">
                      <a:alpha val="43137"/>
                    </a:srgbClr>
                  </a:outerShdw>
                </a:effectLst>
              </a:rPr>
              <a:t>img</a:t>
            </a:r>
            <a:r>
              <a:rPr lang="en-IN" b="1" dirty="0" smtClean="0">
                <a:solidFill>
                  <a:srgbClr val="002060"/>
                </a:solidFill>
                <a:effectLst>
                  <a:outerShdw blurRad="38100" dist="38100" dir="2700000" algn="tl">
                    <a:srgbClr val="000000">
                      <a:alpha val="43137"/>
                    </a:srgbClr>
                  </a:outerShdw>
                </a:effectLst>
              </a:rPr>
              <a:t> </a:t>
            </a:r>
            <a:r>
              <a:rPr lang="en-IN" b="1" dirty="0" err="1" smtClean="0">
                <a:solidFill>
                  <a:srgbClr val="002060"/>
                </a:solidFill>
                <a:effectLst>
                  <a:outerShdw blurRad="38100" dist="38100" dir="2700000" algn="tl">
                    <a:srgbClr val="000000">
                      <a:alpha val="43137"/>
                    </a:srgbClr>
                  </a:outerShdw>
                </a:effectLst>
              </a:rPr>
              <a:t>src</a:t>
            </a:r>
            <a:r>
              <a:rPr lang="en-IN" b="1" dirty="0" smtClean="0">
                <a:solidFill>
                  <a:srgbClr val="002060"/>
                </a:solidFill>
                <a:effectLst>
                  <a:outerShdw blurRad="38100" dist="38100" dir="2700000" algn="tl">
                    <a:srgbClr val="000000">
                      <a:alpha val="43137"/>
                    </a:srgbClr>
                  </a:outerShdw>
                </a:effectLst>
              </a:rPr>
              <a:t>="image.jpg" border="1"&gt;</a:t>
            </a:r>
          </a:p>
          <a:p>
            <a:pPr marL="0" lvl="0" indent="0">
              <a:buNone/>
            </a:pPr>
            <a:endParaRPr lang="en-US" b="1" u="sng" dirty="0" smtClean="0">
              <a:solidFill>
                <a:srgbClr val="002060"/>
              </a:solidFill>
              <a:effectLst>
                <a:outerShdw blurRad="38100" dist="38100" dir="2700000" algn="tl">
                  <a:srgbClr val="000000">
                    <a:alpha val="43137"/>
                  </a:srgbClr>
                </a:outerShdw>
              </a:effectLst>
            </a:endParaRPr>
          </a:p>
          <a:p>
            <a:pPr marL="0" lvl="0" indent="0">
              <a:buNone/>
            </a:pPr>
            <a:r>
              <a:rPr lang="en-US" b="1" u="sng" dirty="0" smtClean="0">
                <a:solidFill>
                  <a:srgbClr val="002060"/>
                </a:solidFill>
                <a:effectLst>
                  <a:outerShdw blurRad="38100" dist="38100" dir="2700000" algn="tl">
                    <a:srgbClr val="000000">
                      <a:alpha val="43137"/>
                    </a:srgbClr>
                  </a:outerShdw>
                </a:effectLst>
              </a:rPr>
              <a:t>Code </a:t>
            </a:r>
            <a:r>
              <a:rPr lang="en-US" b="1" u="sng" dirty="0">
                <a:solidFill>
                  <a:srgbClr val="002060"/>
                </a:solidFill>
                <a:effectLst>
                  <a:outerShdw blurRad="38100" dist="38100" dir="2700000" algn="tl">
                    <a:srgbClr val="000000">
                      <a:alpha val="43137"/>
                    </a:srgbClr>
                  </a:outerShdw>
                </a:effectLst>
              </a:rPr>
              <a:t>Ex: </a:t>
            </a:r>
            <a:r>
              <a:rPr lang="en-US" b="1" u="sng" dirty="0" smtClean="0">
                <a:solidFill>
                  <a:srgbClr val="002060"/>
                </a:solidFill>
                <a:effectLst>
                  <a:outerShdw blurRad="38100" dist="38100" dir="2700000" algn="tl">
                    <a:srgbClr val="000000">
                      <a:alpha val="43137"/>
                    </a:srgbClr>
                  </a:outerShdw>
                </a:effectLst>
              </a:rPr>
              <a:t>imageexample5.html</a:t>
            </a:r>
            <a:endParaRPr lang="en-US" b="1" u="sng" dirty="0">
              <a:solidFill>
                <a:srgbClr val="002060"/>
              </a:solidFill>
              <a:effectLst>
                <a:outerShdw blurRad="38100" dist="38100" dir="2700000" algn="tl">
                  <a:srgbClr val="000000">
                    <a:alpha val="43137"/>
                  </a:srgbClr>
                </a:outerShdw>
              </a:effectLst>
            </a:endParaRPr>
          </a:p>
          <a:p>
            <a:pPr marL="0" indent="0">
              <a:buNone/>
            </a:pPr>
            <a:endParaRPr lang="en-IN" b="1" dirty="0" smtClean="0">
              <a:solidFill>
                <a:srgbClr val="002060"/>
              </a:solidFill>
              <a:effectLst>
                <a:outerShdw blurRad="38100" dist="38100" dir="2700000" algn="tl">
                  <a:srgbClr val="000000">
                    <a:alpha val="43137"/>
                  </a:srgbClr>
                </a:outerShdw>
              </a:effectLst>
            </a:endParaRPr>
          </a:p>
          <a:p>
            <a:pPr marL="0" indent="0">
              <a:buNone/>
            </a:pPr>
            <a:endParaRPr lang="en-IN" dirty="0"/>
          </a:p>
        </p:txBody>
      </p:sp>
    </p:spTree>
    <p:extLst>
      <p:ext uri="{BB962C8B-B14F-4D97-AF65-F5344CB8AC3E}">
        <p14:creationId xmlns:p14="http://schemas.microsoft.com/office/powerpoint/2010/main" xmlns="" val="6246912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tx2">
                    <a:lumMod val="75000"/>
                  </a:schemeClr>
                </a:solidFill>
                <a:effectLst>
                  <a:outerShdw blurRad="38100" dist="38100" dir="2700000" algn="tl">
                    <a:srgbClr val="000000">
                      <a:alpha val="43137"/>
                    </a:srgbClr>
                  </a:outerShdw>
                </a:effectLst>
              </a:rPr>
              <a:t>The border Attribute</a:t>
            </a:r>
            <a:endParaRPr lang="en-IN" sz="4000" dirty="0">
              <a:solidFill>
                <a:schemeClr val="tx2">
                  <a:lumMod val="75000"/>
                </a:schemeClr>
              </a:solidFill>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lstStyle/>
          <a:p>
            <a:r>
              <a:rPr lang="en-IN" dirty="0" smtClean="0"/>
              <a:t>If no border attribute is specified, no border is applied.</a:t>
            </a:r>
          </a:p>
          <a:p>
            <a:r>
              <a:rPr lang="en-IN" b="1" i="1" dirty="0" smtClean="0">
                <a:effectLst>
                  <a:outerShdw blurRad="38100" dist="38100" dir="2700000" algn="tl">
                    <a:srgbClr val="000000">
                      <a:alpha val="43137"/>
                    </a:srgbClr>
                  </a:outerShdw>
                </a:effectLst>
              </a:rPr>
              <a:t>But some browsers show a border </a:t>
            </a:r>
            <a:r>
              <a:rPr lang="en-IN" b="1" dirty="0" smtClean="0">
                <a:effectLst>
                  <a:outerShdw blurRad="38100" dist="38100" dir="2700000" algn="tl">
                    <a:srgbClr val="000000">
                      <a:alpha val="43137"/>
                    </a:srgbClr>
                  </a:outerShdw>
                </a:effectLst>
              </a:rPr>
              <a:t> </a:t>
            </a:r>
            <a:r>
              <a:rPr lang="en-IN" dirty="0" smtClean="0"/>
              <a:t>when the image is used as a hyperlink. In this case a 1-pixel border is applied. If we want to make an image into a hyperlink without a border, specify a zero border like so:</a:t>
            </a:r>
          </a:p>
          <a:p>
            <a:pPr marL="0" indent="0">
              <a:buNone/>
            </a:pPr>
            <a:r>
              <a:rPr lang="en-IN" dirty="0" smtClean="0"/>
              <a:t>  </a:t>
            </a:r>
            <a:r>
              <a:rPr lang="en-IN" b="1" dirty="0" smtClean="0">
                <a:solidFill>
                  <a:srgbClr val="002060"/>
                </a:solidFill>
                <a:effectLst>
                  <a:outerShdw blurRad="38100" dist="38100" dir="2700000" algn="tl">
                    <a:srgbClr val="000000">
                      <a:alpha val="43137"/>
                    </a:srgbClr>
                  </a:outerShdw>
                </a:effectLst>
              </a:rPr>
              <a:t>&lt;</a:t>
            </a:r>
            <a:r>
              <a:rPr lang="en-IN" b="1" dirty="0" err="1" smtClean="0">
                <a:solidFill>
                  <a:srgbClr val="002060"/>
                </a:solidFill>
                <a:effectLst>
                  <a:outerShdw blurRad="38100" dist="38100" dir="2700000" algn="tl">
                    <a:srgbClr val="000000">
                      <a:alpha val="43137"/>
                    </a:srgbClr>
                  </a:outerShdw>
                </a:effectLst>
              </a:rPr>
              <a:t>img</a:t>
            </a:r>
            <a:r>
              <a:rPr lang="en-IN" b="1" dirty="0" smtClean="0">
                <a:solidFill>
                  <a:srgbClr val="002060"/>
                </a:solidFill>
                <a:effectLst>
                  <a:outerShdw blurRad="38100" dist="38100" dir="2700000" algn="tl">
                    <a:srgbClr val="000000">
                      <a:alpha val="43137"/>
                    </a:srgbClr>
                  </a:outerShdw>
                </a:effectLst>
              </a:rPr>
              <a:t> </a:t>
            </a:r>
            <a:r>
              <a:rPr lang="en-IN" b="1" dirty="0" err="1" smtClean="0">
                <a:solidFill>
                  <a:srgbClr val="002060"/>
                </a:solidFill>
                <a:effectLst>
                  <a:outerShdw blurRad="38100" dist="38100" dir="2700000" algn="tl">
                    <a:srgbClr val="000000">
                      <a:alpha val="43137"/>
                    </a:srgbClr>
                  </a:outerShdw>
                </a:effectLst>
              </a:rPr>
              <a:t>src</a:t>
            </a:r>
            <a:r>
              <a:rPr lang="en-IN" b="1" dirty="0" smtClean="0">
                <a:solidFill>
                  <a:srgbClr val="002060"/>
                </a:solidFill>
                <a:effectLst>
                  <a:outerShdw blurRad="38100" dist="38100" dir="2700000" algn="tl">
                    <a:srgbClr val="000000">
                      <a:alpha val="43137"/>
                    </a:srgbClr>
                  </a:outerShdw>
                </a:effectLst>
              </a:rPr>
              <a:t>="image.jpg" border="0"&gt;</a:t>
            </a:r>
          </a:p>
          <a:p>
            <a:endParaRPr lang="en-IN" dirty="0"/>
          </a:p>
        </p:txBody>
      </p:sp>
    </p:spTree>
    <p:extLst>
      <p:ext uri="{BB962C8B-B14F-4D97-AF65-F5344CB8AC3E}">
        <p14:creationId xmlns:p14="http://schemas.microsoft.com/office/powerpoint/2010/main" xmlns="" val="28099723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dirty="0" smtClean="0">
                <a:solidFill>
                  <a:srgbClr val="C00000"/>
                </a:solidFill>
                <a:effectLst>
                  <a:outerShdw blurRad="38100" dist="38100" dir="2700000" algn="tl">
                    <a:srgbClr val="000000">
                      <a:alpha val="43137"/>
                    </a:srgbClr>
                  </a:outerShdw>
                </a:effectLst>
              </a:rPr>
              <a:t> </a:t>
            </a:r>
            <a:r>
              <a:rPr lang="en-US" sz="4400" b="1" dirty="0" smtClean="0">
                <a:solidFill>
                  <a:schemeClr val="tx2">
                    <a:lumMod val="75000"/>
                  </a:schemeClr>
                </a:solidFill>
                <a:effectLst>
                  <a:outerShdw blurRad="38100" dist="38100" dir="2700000" algn="tl">
                    <a:srgbClr val="000000">
                      <a:alpha val="43137"/>
                    </a:srgbClr>
                  </a:outerShdw>
                </a:effectLst>
              </a:rPr>
              <a:t>Using Image As Hyperlink</a:t>
            </a:r>
            <a:endParaRPr lang="en-IN" sz="4400"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r>
              <a:rPr lang="en-IN" dirty="0" smtClean="0"/>
              <a:t>Images can also act as hyperlinks just as normal text. </a:t>
            </a:r>
          </a:p>
          <a:p>
            <a:r>
              <a:rPr lang="en-IN" dirty="0" smtClean="0"/>
              <a:t>This is done  by enclosing the </a:t>
            </a:r>
            <a:r>
              <a:rPr lang="en-IN" b="1" dirty="0" smtClean="0">
                <a:solidFill>
                  <a:srgbClr val="FFC000"/>
                </a:solidFill>
                <a:effectLst>
                  <a:outerShdw blurRad="38100" dist="38100" dir="2700000" algn="tl">
                    <a:srgbClr val="000000">
                      <a:alpha val="43137"/>
                    </a:srgbClr>
                  </a:outerShdw>
                </a:effectLst>
              </a:rPr>
              <a:t>&lt;</a:t>
            </a:r>
            <a:r>
              <a:rPr lang="en-IN" b="1" dirty="0" err="1" smtClean="0">
                <a:solidFill>
                  <a:srgbClr val="FFC000"/>
                </a:solidFill>
                <a:effectLst>
                  <a:outerShdw blurRad="38100" dist="38100" dir="2700000" algn="tl">
                    <a:srgbClr val="000000">
                      <a:alpha val="43137"/>
                    </a:srgbClr>
                  </a:outerShdw>
                </a:effectLst>
              </a:rPr>
              <a:t>img</a:t>
            </a:r>
            <a:r>
              <a:rPr lang="en-IN" b="1" dirty="0" smtClean="0">
                <a:solidFill>
                  <a:srgbClr val="FFC000"/>
                </a:solidFill>
                <a:effectLst>
                  <a:outerShdw blurRad="38100" dist="38100" dir="2700000" algn="tl">
                    <a:srgbClr val="000000">
                      <a:alpha val="43137"/>
                    </a:srgbClr>
                  </a:outerShdw>
                </a:effectLst>
              </a:rPr>
              <a:t>&gt; </a:t>
            </a:r>
            <a:r>
              <a:rPr lang="en-IN" dirty="0" smtClean="0"/>
              <a:t>tag </a:t>
            </a:r>
            <a:r>
              <a:rPr lang="en-IN" dirty="0" err="1" smtClean="0"/>
              <a:t>wtihin</a:t>
            </a:r>
            <a:r>
              <a:rPr lang="en-IN" dirty="0" smtClean="0"/>
              <a:t> the </a:t>
            </a:r>
            <a:r>
              <a:rPr lang="en-IN" b="1" dirty="0" smtClean="0">
                <a:solidFill>
                  <a:srgbClr val="FFC000"/>
                </a:solidFill>
                <a:effectLst>
                  <a:outerShdw blurRad="38100" dist="38100" dir="2700000" algn="tl">
                    <a:srgbClr val="000000">
                      <a:alpha val="43137"/>
                    </a:srgbClr>
                  </a:outerShdw>
                </a:effectLst>
              </a:rPr>
              <a:t>&lt;a&gt; ... &lt;/a&gt; </a:t>
            </a:r>
            <a:r>
              <a:rPr lang="en-IN" dirty="0" smtClean="0"/>
              <a:t>tags. </a:t>
            </a:r>
            <a:br>
              <a:rPr lang="en-IN" dirty="0" smtClean="0"/>
            </a:br>
            <a:r>
              <a:rPr lang="en-IN" b="1" dirty="0" smtClean="0"/>
              <a:t>Example:</a:t>
            </a:r>
          </a:p>
          <a:p>
            <a:pPr marL="0" indent="0">
              <a:buNone/>
            </a:pPr>
            <a:r>
              <a:rPr lang="en-IN" b="1" dirty="0" smtClean="0">
                <a:solidFill>
                  <a:srgbClr val="FFC000"/>
                </a:solidFill>
                <a:effectLst>
                  <a:outerShdw blurRad="38100" dist="38100" dir="2700000" algn="tl">
                    <a:srgbClr val="000000">
                      <a:alpha val="43137"/>
                    </a:srgbClr>
                  </a:outerShdw>
                </a:effectLst>
              </a:rPr>
              <a:t>&lt;a </a:t>
            </a:r>
            <a:r>
              <a:rPr lang="en-IN" b="1" dirty="0" err="1" smtClean="0">
                <a:solidFill>
                  <a:srgbClr val="FFC000"/>
                </a:solidFill>
                <a:effectLst>
                  <a:outerShdw blurRad="38100" dist="38100" dir="2700000" algn="tl">
                    <a:srgbClr val="000000">
                      <a:alpha val="43137"/>
                    </a:srgbClr>
                  </a:outerShdw>
                </a:effectLst>
              </a:rPr>
              <a:t>href</a:t>
            </a:r>
            <a:r>
              <a:rPr lang="en-IN" b="1" dirty="0" smtClean="0">
                <a:solidFill>
                  <a:srgbClr val="FFC000"/>
                </a:solidFill>
                <a:effectLst>
                  <a:outerShdw blurRad="38100" dist="38100" dir="2700000" algn="tl">
                    <a:srgbClr val="000000">
                      <a:alpha val="43137"/>
                    </a:srgbClr>
                  </a:outerShdw>
                </a:effectLst>
              </a:rPr>
              <a:t>="targetpg.htm"&gt;&lt;</a:t>
            </a:r>
            <a:r>
              <a:rPr lang="en-IN" b="1" dirty="0" err="1" smtClean="0">
                <a:solidFill>
                  <a:srgbClr val="FFC000"/>
                </a:solidFill>
                <a:effectLst>
                  <a:outerShdw blurRad="38100" dist="38100" dir="2700000" algn="tl">
                    <a:srgbClr val="000000">
                      <a:alpha val="43137"/>
                    </a:srgbClr>
                  </a:outerShdw>
                </a:effectLst>
              </a:rPr>
              <a:t>img</a:t>
            </a:r>
            <a:r>
              <a:rPr lang="en-IN" b="1" dirty="0" smtClean="0">
                <a:solidFill>
                  <a:srgbClr val="FFC000"/>
                </a:solidFill>
                <a:effectLst>
                  <a:outerShdw blurRad="38100" dist="38100" dir="2700000" algn="tl">
                    <a:srgbClr val="000000">
                      <a:alpha val="43137"/>
                    </a:srgbClr>
                  </a:outerShdw>
                </a:effectLst>
              </a:rPr>
              <a:t> </a:t>
            </a:r>
            <a:r>
              <a:rPr lang="en-IN" b="1" dirty="0" err="1" smtClean="0">
                <a:solidFill>
                  <a:srgbClr val="FFC000"/>
                </a:solidFill>
                <a:effectLst>
                  <a:outerShdw blurRad="38100" dist="38100" dir="2700000" algn="tl">
                    <a:srgbClr val="000000">
                      <a:alpha val="43137"/>
                    </a:srgbClr>
                  </a:outerShdw>
                </a:effectLst>
              </a:rPr>
              <a:t>src</a:t>
            </a:r>
            <a:r>
              <a:rPr lang="en-IN" b="1" dirty="0" smtClean="0">
                <a:solidFill>
                  <a:srgbClr val="FFC000"/>
                </a:solidFill>
                <a:effectLst>
                  <a:outerShdw blurRad="38100" dist="38100" dir="2700000" algn="tl">
                    <a:srgbClr val="000000">
                      <a:alpha val="43137"/>
                    </a:srgbClr>
                  </a:outerShdw>
                </a:effectLst>
              </a:rPr>
              <a:t>="target.gif"&gt;&lt;/a&gt;</a:t>
            </a:r>
          </a:p>
          <a:p>
            <a:pPr marL="0" lvl="0" indent="0">
              <a:buNone/>
            </a:pPr>
            <a:r>
              <a:rPr lang="en-US" b="1" u="sng" dirty="0">
                <a:solidFill>
                  <a:srgbClr val="002060"/>
                </a:solidFill>
                <a:effectLst>
                  <a:outerShdw blurRad="38100" dist="38100" dir="2700000" algn="tl">
                    <a:srgbClr val="000000">
                      <a:alpha val="43137"/>
                    </a:srgbClr>
                  </a:outerShdw>
                </a:effectLst>
              </a:rPr>
              <a:t>Code Ex: </a:t>
            </a:r>
            <a:r>
              <a:rPr lang="en-US" b="1" u="sng" dirty="0" smtClean="0">
                <a:solidFill>
                  <a:srgbClr val="002060"/>
                </a:solidFill>
                <a:effectLst>
                  <a:outerShdw blurRad="38100" dist="38100" dir="2700000" algn="tl">
                    <a:srgbClr val="000000">
                      <a:alpha val="43137"/>
                    </a:srgbClr>
                  </a:outerShdw>
                </a:effectLst>
              </a:rPr>
              <a:t>imageexample6.html</a:t>
            </a:r>
            <a:endParaRPr lang="en-US" b="1" u="sng" dirty="0">
              <a:solidFill>
                <a:srgbClr val="002060"/>
              </a:solidFill>
              <a:effectLst>
                <a:outerShdw blurRad="38100" dist="38100" dir="2700000" algn="tl">
                  <a:srgbClr val="000000">
                    <a:alpha val="43137"/>
                  </a:srgbClr>
                </a:outerShdw>
              </a:effectLst>
            </a:endParaRPr>
          </a:p>
          <a:p>
            <a:pPr marL="0" indent="0">
              <a:buNone/>
            </a:pPr>
            <a:endParaRPr lang="en-IN" b="1" dirty="0" smtClean="0">
              <a:solidFill>
                <a:srgbClr val="002060"/>
              </a:solidFill>
              <a:effectLst>
                <a:outerShdw blurRad="38100" dist="38100" dir="2700000" algn="tl">
                  <a:srgbClr val="000000">
                    <a:alpha val="43137"/>
                  </a:srgbClr>
                </a:outerShdw>
              </a:effectLst>
            </a:endParaRPr>
          </a:p>
          <a:p>
            <a:pPr marL="0" indent="0">
              <a:buNone/>
            </a:pPr>
            <a:endParaRPr lang="en-IN" dirty="0"/>
          </a:p>
        </p:txBody>
      </p:sp>
    </p:spTree>
    <p:extLst>
      <p:ext uri="{BB962C8B-B14F-4D97-AF65-F5344CB8AC3E}">
        <p14:creationId xmlns:p14="http://schemas.microsoft.com/office/powerpoint/2010/main" xmlns="" val="37203181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2">
                    <a:lumMod val="75000"/>
                  </a:schemeClr>
                </a:solidFill>
                <a:effectLst>
                  <a:outerShdw blurRad="38100" dist="38100" dir="2700000" algn="tl">
                    <a:srgbClr val="000000">
                      <a:alpha val="43137"/>
                    </a:srgbClr>
                  </a:outerShdw>
                </a:effectLst>
              </a:rPr>
              <a:t>What are Lists?</a:t>
            </a:r>
            <a:endParaRPr lang="en-IN" sz="4000"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r>
              <a:rPr lang="en-IN" dirty="0" smtClean="0"/>
              <a:t>Lists are used to group related pieces of information together, so they are clearly associated with each other and easy to read.</a:t>
            </a:r>
          </a:p>
          <a:p>
            <a:pPr>
              <a:buNone/>
            </a:pPr>
            <a:r>
              <a:rPr lang="en-IN" dirty="0" smtClean="0"/>
              <a:t> </a:t>
            </a:r>
          </a:p>
          <a:p>
            <a:endParaRPr lang="en-IN" dirty="0" smtClean="0"/>
          </a:p>
          <a:p>
            <a:r>
              <a:rPr lang="en-IN" dirty="0" smtClean="0"/>
              <a:t>In modern web development lists are very important  elements, frequently used for navigation as well as general content. </a:t>
            </a:r>
            <a:endParaRPr lang="en-IN" dirty="0"/>
          </a:p>
        </p:txBody>
      </p:sp>
    </p:spTree>
    <p:extLst>
      <p:ext uri="{BB962C8B-B14F-4D97-AF65-F5344CB8AC3E}">
        <p14:creationId xmlns:p14="http://schemas.microsoft.com/office/powerpoint/2010/main" xmlns="" val="2650669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2">
                    <a:lumMod val="75000"/>
                  </a:schemeClr>
                </a:solidFill>
                <a:effectLst>
                  <a:outerShdw blurRad="38100" dist="38100" dir="2700000" algn="tl">
                    <a:srgbClr val="000000">
                      <a:alpha val="43137"/>
                    </a:srgbClr>
                  </a:outerShdw>
                </a:effectLst>
              </a:rPr>
              <a:t>Types Of Lists In HTML</a:t>
            </a:r>
            <a:endParaRPr lang="en-IN" sz="4000"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marL="0" indent="0">
              <a:buNone/>
            </a:pPr>
            <a:r>
              <a:rPr lang="en-IN" dirty="0" smtClean="0"/>
              <a:t>There are three list types in HTML: </a:t>
            </a:r>
          </a:p>
          <a:p>
            <a:pPr>
              <a:buFont typeface="Arial"/>
              <a:buChar char="•"/>
            </a:pPr>
            <a:r>
              <a:rPr lang="en-IN" b="1" dirty="0" smtClean="0"/>
              <a:t>unordered list</a:t>
            </a:r>
            <a:r>
              <a:rPr lang="en-IN" dirty="0" smtClean="0"/>
              <a:t>—used to group a set of related items, in no particular order.</a:t>
            </a:r>
          </a:p>
          <a:p>
            <a:pPr>
              <a:buFont typeface="Arial"/>
              <a:buChar char="•"/>
            </a:pPr>
            <a:r>
              <a:rPr lang="en-IN" b="1" dirty="0" smtClean="0"/>
              <a:t>ordered list</a:t>
            </a:r>
            <a:r>
              <a:rPr lang="en-IN" dirty="0" smtClean="0"/>
              <a:t>—used to group a set of related items, in a specific order.</a:t>
            </a:r>
          </a:p>
          <a:p>
            <a:pPr>
              <a:buFont typeface="Arial"/>
              <a:buChar char="•"/>
            </a:pPr>
            <a:r>
              <a:rPr lang="en-IN" b="1" dirty="0" smtClean="0"/>
              <a:t>definition list</a:t>
            </a:r>
            <a:r>
              <a:rPr lang="en-IN" dirty="0" smtClean="0"/>
              <a:t>—used to display name/value pairs such as terms and their definitions, or times and events.</a:t>
            </a:r>
          </a:p>
          <a:p>
            <a:endParaRPr lang="en-IN" dirty="0"/>
          </a:p>
        </p:txBody>
      </p:sp>
    </p:spTree>
    <p:extLst>
      <p:ext uri="{BB962C8B-B14F-4D97-AF65-F5344CB8AC3E}">
        <p14:creationId xmlns:p14="http://schemas.microsoft.com/office/powerpoint/2010/main" xmlns="" val="33123118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err="1" smtClean="0">
                <a:solidFill>
                  <a:schemeClr val="tx2">
                    <a:lumMod val="75000"/>
                  </a:schemeClr>
                </a:solidFill>
                <a:effectLst>
                  <a:outerShdw blurRad="38100" dist="38100" dir="2700000" algn="tl">
                    <a:srgbClr val="000000">
                      <a:alpha val="43137"/>
                    </a:srgbClr>
                  </a:outerShdw>
                </a:effectLst>
              </a:rPr>
              <a:t>UnOrdered</a:t>
            </a:r>
            <a:r>
              <a:rPr lang="en-US" sz="4000" b="1" dirty="0" smtClean="0">
                <a:solidFill>
                  <a:schemeClr val="tx2">
                    <a:lumMod val="75000"/>
                  </a:schemeClr>
                </a:solidFill>
                <a:effectLst>
                  <a:outerShdw blurRad="38100" dist="38100" dir="2700000" algn="tl">
                    <a:srgbClr val="000000">
                      <a:alpha val="43137"/>
                    </a:srgbClr>
                  </a:outerShdw>
                </a:effectLst>
              </a:rPr>
              <a:t> Lists In HTML</a:t>
            </a:r>
            <a:endParaRPr lang="en-IN" sz="4000"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fontScale="85000" lnSpcReduction="10000"/>
          </a:bodyPr>
          <a:lstStyle/>
          <a:p>
            <a:pPr marL="0" indent="0">
              <a:buNone/>
            </a:pPr>
            <a:r>
              <a:rPr lang="en-IN" dirty="0" smtClean="0"/>
              <a:t>Unordered lists, or bulleted lists, are used when a set of items can be placed in any order. An example is a shopping list: </a:t>
            </a:r>
          </a:p>
          <a:p>
            <a:pPr>
              <a:buFont typeface="Arial"/>
              <a:buChar char="•"/>
            </a:pPr>
            <a:r>
              <a:rPr lang="en-IN" b="1" dirty="0" smtClean="0">
                <a:solidFill>
                  <a:srgbClr val="FF0000"/>
                </a:solidFill>
                <a:effectLst>
                  <a:outerShdw blurRad="38100" dist="38100" dir="2700000" algn="tl">
                    <a:srgbClr val="000000">
                      <a:alpha val="43137"/>
                    </a:srgbClr>
                  </a:outerShdw>
                </a:effectLst>
              </a:rPr>
              <a:t>milk</a:t>
            </a:r>
          </a:p>
          <a:p>
            <a:pPr>
              <a:buFont typeface="Arial"/>
              <a:buChar char="•"/>
            </a:pPr>
            <a:r>
              <a:rPr lang="en-IN" b="1" dirty="0" smtClean="0">
                <a:solidFill>
                  <a:srgbClr val="FF0000"/>
                </a:solidFill>
                <a:effectLst>
                  <a:outerShdw blurRad="38100" dist="38100" dir="2700000" algn="tl">
                    <a:srgbClr val="000000">
                      <a:alpha val="43137"/>
                    </a:srgbClr>
                  </a:outerShdw>
                </a:effectLst>
              </a:rPr>
              <a:t>bread</a:t>
            </a:r>
          </a:p>
          <a:p>
            <a:pPr>
              <a:buFont typeface="Arial"/>
              <a:buChar char="•"/>
            </a:pPr>
            <a:r>
              <a:rPr lang="en-IN" b="1" dirty="0" smtClean="0">
                <a:solidFill>
                  <a:srgbClr val="FF0000"/>
                </a:solidFill>
                <a:effectLst>
                  <a:outerShdw blurRad="38100" dist="38100" dir="2700000" algn="tl">
                    <a:srgbClr val="000000">
                      <a:alpha val="43137"/>
                    </a:srgbClr>
                  </a:outerShdw>
                </a:effectLst>
              </a:rPr>
              <a:t>butter</a:t>
            </a:r>
          </a:p>
          <a:p>
            <a:pPr>
              <a:buFont typeface="Arial"/>
              <a:buChar char="•"/>
            </a:pPr>
            <a:r>
              <a:rPr lang="en-IN" b="1" dirty="0" smtClean="0">
                <a:solidFill>
                  <a:srgbClr val="FF0000"/>
                </a:solidFill>
                <a:effectLst>
                  <a:outerShdw blurRad="38100" dist="38100" dir="2700000" algn="tl">
                    <a:srgbClr val="000000">
                      <a:alpha val="43137"/>
                    </a:srgbClr>
                  </a:outerShdw>
                </a:effectLst>
              </a:rPr>
              <a:t>coffee</a:t>
            </a:r>
          </a:p>
          <a:p>
            <a:pPr marL="0" indent="0">
              <a:buNone/>
            </a:pPr>
            <a:r>
              <a:rPr lang="en-IN" dirty="0" smtClean="0"/>
              <a:t>These items are all part of one list, however, we could put the items in any order and the list would still make sense: </a:t>
            </a:r>
          </a:p>
          <a:p>
            <a:pPr>
              <a:buFont typeface="Arial"/>
              <a:buChar char="•"/>
            </a:pPr>
            <a:r>
              <a:rPr lang="en-IN" b="1" dirty="0" smtClean="0">
                <a:solidFill>
                  <a:srgbClr val="FF0000"/>
                </a:solidFill>
                <a:effectLst>
                  <a:outerShdw blurRad="38100" dist="38100" dir="2700000" algn="tl">
                    <a:srgbClr val="000000">
                      <a:alpha val="43137"/>
                    </a:srgbClr>
                  </a:outerShdw>
                </a:effectLst>
              </a:rPr>
              <a:t>bread</a:t>
            </a:r>
          </a:p>
          <a:p>
            <a:pPr>
              <a:buFont typeface="Arial"/>
              <a:buChar char="•"/>
            </a:pPr>
            <a:r>
              <a:rPr lang="en-IN" b="1" dirty="0" smtClean="0">
                <a:solidFill>
                  <a:srgbClr val="FF0000"/>
                </a:solidFill>
                <a:effectLst>
                  <a:outerShdw blurRad="38100" dist="38100" dir="2700000" algn="tl">
                    <a:srgbClr val="000000">
                      <a:alpha val="43137"/>
                    </a:srgbClr>
                  </a:outerShdw>
                </a:effectLst>
              </a:rPr>
              <a:t>coffee </a:t>
            </a:r>
          </a:p>
          <a:p>
            <a:pPr>
              <a:buFont typeface="Arial"/>
              <a:buChar char="•"/>
            </a:pPr>
            <a:r>
              <a:rPr lang="en-IN" b="1" dirty="0" smtClean="0">
                <a:solidFill>
                  <a:srgbClr val="FF0000"/>
                </a:solidFill>
                <a:effectLst>
                  <a:outerShdw blurRad="38100" dist="38100" dir="2700000" algn="tl">
                    <a:srgbClr val="000000">
                      <a:alpha val="43137"/>
                    </a:srgbClr>
                  </a:outerShdw>
                </a:effectLst>
              </a:rPr>
              <a:t>milk</a:t>
            </a:r>
          </a:p>
          <a:p>
            <a:pPr>
              <a:buFont typeface="Arial"/>
              <a:buChar char="•"/>
            </a:pPr>
            <a:r>
              <a:rPr lang="en-IN" b="1" dirty="0" smtClean="0">
                <a:solidFill>
                  <a:srgbClr val="FF0000"/>
                </a:solidFill>
                <a:effectLst>
                  <a:outerShdw blurRad="38100" dist="38100" dir="2700000" algn="tl">
                    <a:srgbClr val="000000">
                      <a:alpha val="43137"/>
                    </a:srgbClr>
                  </a:outerShdw>
                </a:effectLst>
              </a:rPr>
              <a:t>butter</a:t>
            </a:r>
          </a:p>
          <a:p>
            <a:endParaRPr lang="en-IN" dirty="0"/>
          </a:p>
        </p:txBody>
      </p:sp>
    </p:spTree>
    <p:extLst>
      <p:ext uri="{BB962C8B-B14F-4D97-AF65-F5344CB8AC3E}">
        <p14:creationId xmlns:p14="http://schemas.microsoft.com/office/powerpoint/2010/main" xmlns="" val="19127246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2">
                    <a:lumMod val="75000"/>
                  </a:schemeClr>
                </a:solidFill>
                <a:effectLst>
                  <a:outerShdw blurRad="38100" dist="38100" dir="2700000" algn="tl">
                    <a:srgbClr val="000000">
                      <a:alpha val="43137"/>
                    </a:srgbClr>
                  </a:outerShdw>
                </a:effectLst>
              </a:rPr>
              <a:t>Syntax For Unordered List</a:t>
            </a:r>
            <a:endParaRPr lang="en-IN" sz="4000"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lnSpcReduction="10000"/>
          </a:bodyPr>
          <a:lstStyle/>
          <a:p>
            <a:r>
              <a:rPr lang="en-IN" dirty="0" smtClean="0"/>
              <a:t>We use the </a:t>
            </a:r>
            <a:r>
              <a:rPr lang="en-IN" b="1" dirty="0" smtClean="0">
                <a:solidFill>
                  <a:srgbClr val="00B0F0"/>
                </a:solidFill>
                <a:effectLst>
                  <a:outerShdw blurRad="38100" dist="38100" dir="2700000" algn="tl">
                    <a:srgbClr val="000000">
                      <a:alpha val="43137"/>
                    </a:srgbClr>
                  </a:outerShdw>
                </a:effectLst>
              </a:rPr>
              <a:t>&lt;</a:t>
            </a:r>
            <a:r>
              <a:rPr lang="en-IN" b="1" dirty="0" err="1" smtClean="0">
                <a:solidFill>
                  <a:srgbClr val="00B0F0"/>
                </a:solidFill>
                <a:effectLst>
                  <a:outerShdw blurRad="38100" dist="38100" dir="2700000" algn="tl">
                    <a:srgbClr val="000000">
                      <a:alpha val="43137"/>
                    </a:srgbClr>
                  </a:outerShdw>
                </a:effectLst>
              </a:rPr>
              <a:t>ul</a:t>
            </a:r>
            <a:r>
              <a:rPr lang="en-IN" b="1" dirty="0" smtClean="0">
                <a:solidFill>
                  <a:srgbClr val="00B0F0"/>
                </a:solidFill>
                <a:effectLst>
                  <a:outerShdw blurRad="38100" dist="38100" dir="2700000" algn="tl">
                    <a:srgbClr val="000000">
                      <a:alpha val="43137"/>
                    </a:srgbClr>
                  </a:outerShdw>
                </a:effectLst>
              </a:rPr>
              <a:t>&gt; </a:t>
            </a:r>
            <a:r>
              <a:rPr lang="en-IN" dirty="0" smtClean="0"/>
              <a:t>tag to create an unordered  list . </a:t>
            </a:r>
          </a:p>
          <a:p>
            <a:r>
              <a:rPr lang="en-US" dirty="0" smtClean="0"/>
              <a:t>Items will appear with bullets</a:t>
            </a:r>
            <a:endParaRPr lang="en-IN" dirty="0" smtClean="0"/>
          </a:p>
          <a:p>
            <a:r>
              <a:rPr lang="en-IN" dirty="0" smtClean="0"/>
              <a:t>The list items are created with the </a:t>
            </a:r>
            <a:r>
              <a:rPr lang="en-IN" b="1" dirty="0" smtClean="0">
                <a:solidFill>
                  <a:srgbClr val="00B0F0"/>
                </a:solidFill>
                <a:effectLst>
                  <a:outerShdw blurRad="38100" dist="38100" dir="2700000" algn="tl">
                    <a:srgbClr val="000000">
                      <a:alpha val="43137"/>
                    </a:srgbClr>
                  </a:outerShdw>
                </a:effectLst>
              </a:rPr>
              <a:t>&lt;li&gt; </a:t>
            </a:r>
            <a:r>
              <a:rPr lang="en-IN" dirty="0" smtClean="0"/>
              <a:t>tag. </a:t>
            </a:r>
          </a:p>
          <a:p>
            <a:pPr marL="0" indent="0">
              <a:buNone/>
            </a:pPr>
            <a:r>
              <a:rPr lang="en-IN" dirty="0" smtClean="0"/>
              <a:t>For example:</a:t>
            </a:r>
          </a:p>
          <a:p>
            <a:pPr marL="0" indent="0">
              <a:buNone/>
            </a:pPr>
            <a:r>
              <a:rPr lang="en-IN" b="1" dirty="0" smtClean="0">
                <a:solidFill>
                  <a:srgbClr val="002060"/>
                </a:solidFill>
                <a:effectLst>
                  <a:outerShdw blurRad="38100" dist="38100" dir="2700000" algn="tl">
                    <a:srgbClr val="000000">
                      <a:alpha val="43137"/>
                    </a:srgbClr>
                  </a:outerShdw>
                </a:effectLst>
              </a:rPr>
              <a:t>&lt;</a:t>
            </a:r>
            <a:r>
              <a:rPr lang="en-IN" b="1" dirty="0" err="1" smtClean="0">
                <a:solidFill>
                  <a:srgbClr val="002060"/>
                </a:solidFill>
                <a:effectLst>
                  <a:outerShdw blurRad="38100" dist="38100" dir="2700000" algn="tl">
                    <a:srgbClr val="000000">
                      <a:alpha val="43137"/>
                    </a:srgbClr>
                  </a:outerShdw>
                </a:effectLst>
              </a:rPr>
              <a:t>ul</a:t>
            </a:r>
            <a:r>
              <a:rPr lang="en-IN" b="1" dirty="0" smtClean="0">
                <a:solidFill>
                  <a:srgbClr val="002060"/>
                </a:solidFill>
                <a:effectLst>
                  <a:outerShdw blurRad="38100" dist="38100" dir="2700000" algn="tl">
                    <a:srgbClr val="000000">
                      <a:alpha val="43137"/>
                    </a:srgbClr>
                  </a:outerShdw>
                </a:effectLst>
              </a:rPr>
              <a:t>&gt;</a:t>
            </a:r>
            <a:br>
              <a:rPr lang="en-IN" b="1" dirty="0" smtClean="0">
                <a:solidFill>
                  <a:srgbClr val="002060"/>
                </a:solidFill>
                <a:effectLst>
                  <a:outerShdw blurRad="38100" dist="38100" dir="2700000" algn="tl">
                    <a:srgbClr val="000000">
                      <a:alpha val="43137"/>
                    </a:srgbClr>
                  </a:outerShdw>
                </a:effectLst>
              </a:rPr>
            </a:br>
            <a:r>
              <a:rPr lang="en-IN" b="1" dirty="0" smtClean="0">
                <a:solidFill>
                  <a:srgbClr val="002060"/>
                </a:solidFill>
                <a:effectLst>
                  <a:outerShdw blurRad="38100" dist="38100" dir="2700000" algn="tl">
                    <a:srgbClr val="000000">
                      <a:alpha val="43137"/>
                    </a:srgbClr>
                  </a:outerShdw>
                </a:effectLst>
              </a:rPr>
              <a:t>  &lt;li&gt;Entry 1&lt;/li&gt;</a:t>
            </a:r>
            <a:br>
              <a:rPr lang="en-IN" b="1" dirty="0" smtClean="0">
                <a:solidFill>
                  <a:srgbClr val="002060"/>
                </a:solidFill>
                <a:effectLst>
                  <a:outerShdw blurRad="38100" dist="38100" dir="2700000" algn="tl">
                    <a:srgbClr val="000000">
                      <a:alpha val="43137"/>
                    </a:srgbClr>
                  </a:outerShdw>
                </a:effectLst>
              </a:rPr>
            </a:br>
            <a:r>
              <a:rPr lang="en-IN" b="1" dirty="0" smtClean="0">
                <a:solidFill>
                  <a:srgbClr val="002060"/>
                </a:solidFill>
                <a:effectLst>
                  <a:outerShdw blurRad="38100" dist="38100" dir="2700000" algn="tl">
                    <a:srgbClr val="000000">
                      <a:alpha val="43137"/>
                    </a:srgbClr>
                  </a:outerShdw>
                </a:effectLst>
              </a:rPr>
              <a:t>  &lt;li&gt;Entry 2&lt;/li&gt;</a:t>
            </a:r>
            <a:br>
              <a:rPr lang="en-IN" b="1" dirty="0" smtClean="0">
                <a:solidFill>
                  <a:srgbClr val="002060"/>
                </a:solidFill>
                <a:effectLst>
                  <a:outerShdw blurRad="38100" dist="38100" dir="2700000" algn="tl">
                    <a:srgbClr val="000000">
                      <a:alpha val="43137"/>
                    </a:srgbClr>
                  </a:outerShdw>
                </a:effectLst>
              </a:rPr>
            </a:br>
            <a:r>
              <a:rPr lang="en-IN" b="1" dirty="0" smtClean="0">
                <a:solidFill>
                  <a:srgbClr val="002060"/>
                </a:solidFill>
                <a:effectLst>
                  <a:outerShdw blurRad="38100" dist="38100" dir="2700000" algn="tl">
                    <a:srgbClr val="000000">
                      <a:alpha val="43137"/>
                    </a:srgbClr>
                  </a:outerShdw>
                </a:effectLst>
              </a:rPr>
              <a:t>  &lt;li&gt;Entry 3&lt;/li&gt;</a:t>
            </a:r>
            <a:br>
              <a:rPr lang="en-IN" b="1" dirty="0" smtClean="0">
                <a:solidFill>
                  <a:srgbClr val="002060"/>
                </a:solidFill>
                <a:effectLst>
                  <a:outerShdw blurRad="38100" dist="38100" dir="2700000" algn="tl">
                    <a:srgbClr val="000000">
                      <a:alpha val="43137"/>
                    </a:srgbClr>
                  </a:outerShdw>
                </a:effectLst>
              </a:rPr>
            </a:br>
            <a:r>
              <a:rPr lang="en-IN" b="1" dirty="0" smtClean="0">
                <a:solidFill>
                  <a:srgbClr val="002060"/>
                </a:solidFill>
                <a:effectLst>
                  <a:outerShdw blurRad="38100" dist="38100" dir="2700000" algn="tl">
                    <a:srgbClr val="000000">
                      <a:alpha val="43137"/>
                    </a:srgbClr>
                  </a:outerShdw>
                </a:effectLst>
              </a:rPr>
              <a:t>&lt;/</a:t>
            </a:r>
            <a:r>
              <a:rPr lang="en-IN" b="1" dirty="0" err="1" smtClean="0">
                <a:solidFill>
                  <a:srgbClr val="002060"/>
                </a:solidFill>
                <a:effectLst>
                  <a:outerShdw blurRad="38100" dist="38100" dir="2700000" algn="tl">
                    <a:srgbClr val="000000">
                      <a:alpha val="43137"/>
                    </a:srgbClr>
                  </a:outerShdw>
                </a:effectLst>
              </a:rPr>
              <a:t>ul</a:t>
            </a:r>
            <a:r>
              <a:rPr lang="en-IN" b="1" dirty="0" smtClean="0">
                <a:solidFill>
                  <a:srgbClr val="002060"/>
                </a:solidFill>
                <a:effectLst>
                  <a:outerShdw blurRad="38100" dist="38100" dir="2700000" algn="tl">
                    <a:srgbClr val="000000">
                      <a:alpha val="43137"/>
                    </a:srgbClr>
                  </a:outerShdw>
                </a:effectLst>
              </a:rPr>
              <a:t>&gt; </a:t>
            </a:r>
          </a:p>
          <a:p>
            <a:pPr marL="0" lvl="0" indent="0">
              <a:buNone/>
            </a:pPr>
            <a:r>
              <a:rPr lang="en-US" b="1" u="sng" dirty="0">
                <a:solidFill>
                  <a:srgbClr val="00B0F0"/>
                </a:solidFill>
                <a:effectLst>
                  <a:outerShdw blurRad="38100" dist="38100" dir="2700000" algn="tl">
                    <a:srgbClr val="000000">
                      <a:alpha val="43137"/>
                    </a:srgbClr>
                  </a:outerShdw>
                </a:effectLst>
              </a:rPr>
              <a:t>Code Ex: </a:t>
            </a:r>
            <a:r>
              <a:rPr lang="en-US" b="1" u="sng" dirty="0" smtClean="0">
                <a:solidFill>
                  <a:srgbClr val="00B0F0"/>
                </a:solidFill>
                <a:effectLst>
                  <a:outerShdw blurRad="38100" dist="38100" dir="2700000" algn="tl">
                    <a:srgbClr val="000000">
                      <a:alpha val="43137"/>
                    </a:srgbClr>
                  </a:outerShdw>
                </a:effectLst>
              </a:rPr>
              <a:t>listexample1.html</a:t>
            </a:r>
            <a:endParaRPr lang="en-US" b="1" u="sng" dirty="0">
              <a:solidFill>
                <a:srgbClr val="00B0F0"/>
              </a:solidFill>
              <a:effectLst>
                <a:outerShdw blurRad="38100" dist="38100" dir="2700000" algn="tl">
                  <a:srgbClr val="000000">
                    <a:alpha val="43137"/>
                  </a:srgbClr>
                </a:outerShdw>
              </a:effectLst>
            </a:endParaRPr>
          </a:p>
          <a:p>
            <a:pPr marL="0" indent="0">
              <a:buNone/>
            </a:pPr>
            <a:endParaRPr lang="en-IN" b="1"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37156598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2">
                    <a:lumMod val="75000"/>
                  </a:schemeClr>
                </a:solidFill>
                <a:effectLst>
                  <a:outerShdw blurRad="38100" dist="38100" dir="2700000" algn="tl">
                    <a:srgbClr val="000000">
                      <a:alpha val="43137"/>
                    </a:srgbClr>
                  </a:outerShdw>
                </a:effectLst>
              </a:rPr>
              <a:t>Changing “bullets”</a:t>
            </a:r>
            <a:endParaRPr lang="en-IN" sz="4000"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fontScale="92500" lnSpcReduction="20000"/>
          </a:bodyPr>
          <a:lstStyle/>
          <a:p>
            <a:r>
              <a:rPr lang="en-IN" dirty="0" smtClean="0"/>
              <a:t>By default Unordered lists appear with bullets.</a:t>
            </a:r>
          </a:p>
          <a:p>
            <a:r>
              <a:rPr lang="en-IN" dirty="0" smtClean="0"/>
              <a:t>But if required then we can change this symbol to </a:t>
            </a:r>
            <a:r>
              <a:rPr lang="en-IN" b="1" dirty="0" smtClean="0">
                <a:solidFill>
                  <a:srgbClr val="00B0F0"/>
                </a:solidFill>
                <a:effectLst>
                  <a:outerShdw blurRad="38100" dist="38100" dir="2700000" algn="tl">
                    <a:srgbClr val="000000">
                      <a:alpha val="43137"/>
                    </a:srgbClr>
                  </a:outerShdw>
                </a:effectLst>
              </a:rPr>
              <a:t>“square” </a:t>
            </a:r>
            <a:r>
              <a:rPr lang="en-IN" dirty="0" smtClean="0"/>
              <a:t>or </a:t>
            </a:r>
            <a:r>
              <a:rPr lang="en-IN" b="1" dirty="0" smtClean="0">
                <a:solidFill>
                  <a:srgbClr val="00B0F0"/>
                </a:solidFill>
                <a:effectLst>
                  <a:outerShdw blurRad="38100" dist="38100" dir="2700000" algn="tl">
                    <a:srgbClr val="000000">
                      <a:alpha val="43137"/>
                    </a:srgbClr>
                  </a:outerShdw>
                </a:effectLst>
              </a:rPr>
              <a:t>“circle”.</a:t>
            </a:r>
          </a:p>
          <a:p>
            <a:r>
              <a:rPr lang="en-IN" dirty="0" smtClean="0"/>
              <a:t>To do this we need to handle </a:t>
            </a:r>
            <a:r>
              <a:rPr lang="en-IN" b="1" dirty="0" smtClean="0">
                <a:solidFill>
                  <a:srgbClr val="00B0F0"/>
                </a:solidFill>
                <a:effectLst>
                  <a:outerShdw blurRad="38100" dist="38100" dir="2700000" algn="tl">
                    <a:srgbClr val="000000">
                      <a:alpha val="43137"/>
                    </a:srgbClr>
                  </a:outerShdw>
                </a:effectLst>
              </a:rPr>
              <a:t>“type”</a:t>
            </a:r>
            <a:r>
              <a:rPr lang="en-IN" dirty="0" smtClean="0">
                <a:solidFill>
                  <a:srgbClr val="00B0F0"/>
                </a:solidFill>
              </a:rPr>
              <a:t> </a:t>
            </a:r>
            <a:r>
              <a:rPr lang="en-IN" dirty="0" smtClean="0"/>
              <a:t>attribute of </a:t>
            </a:r>
            <a:r>
              <a:rPr lang="en-IN" b="1" dirty="0" smtClean="0">
                <a:solidFill>
                  <a:srgbClr val="00B0F0"/>
                </a:solidFill>
                <a:effectLst>
                  <a:outerShdw blurRad="38100" dist="38100" dir="2700000" algn="tl">
                    <a:srgbClr val="000000">
                      <a:alpha val="43137"/>
                    </a:srgbClr>
                  </a:outerShdw>
                </a:effectLst>
              </a:rPr>
              <a:t>&lt;</a:t>
            </a:r>
            <a:r>
              <a:rPr lang="en-IN" b="1" dirty="0" err="1" smtClean="0">
                <a:solidFill>
                  <a:srgbClr val="00B0F0"/>
                </a:solidFill>
                <a:effectLst>
                  <a:outerShdw blurRad="38100" dist="38100" dir="2700000" algn="tl">
                    <a:srgbClr val="000000">
                      <a:alpha val="43137"/>
                    </a:srgbClr>
                  </a:outerShdw>
                </a:effectLst>
              </a:rPr>
              <a:t>ul</a:t>
            </a:r>
            <a:r>
              <a:rPr lang="en-IN" b="1" dirty="0" smtClean="0">
                <a:solidFill>
                  <a:srgbClr val="00B0F0"/>
                </a:solidFill>
                <a:effectLst>
                  <a:outerShdw blurRad="38100" dist="38100" dir="2700000" algn="tl">
                    <a:srgbClr val="000000">
                      <a:alpha val="43137"/>
                    </a:srgbClr>
                  </a:outerShdw>
                </a:effectLst>
              </a:rPr>
              <a:t>&gt; </a:t>
            </a:r>
            <a:r>
              <a:rPr lang="en-IN" dirty="0" smtClean="0"/>
              <a:t>tag. </a:t>
            </a:r>
          </a:p>
          <a:p>
            <a:pPr marL="0" indent="0">
              <a:buNone/>
            </a:pPr>
            <a:r>
              <a:rPr lang="en-IN" dirty="0" smtClean="0"/>
              <a:t>For example:</a:t>
            </a:r>
          </a:p>
          <a:p>
            <a:pPr marL="0" indent="0">
              <a:buNone/>
            </a:pPr>
            <a:r>
              <a:rPr lang="en-IN" b="1" dirty="0" smtClean="0">
                <a:solidFill>
                  <a:srgbClr val="002060"/>
                </a:solidFill>
                <a:effectLst>
                  <a:outerShdw blurRad="38100" dist="38100" dir="2700000" algn="tl">
                    <a:srgbClr val="000000">
                      <a:alpha val="43137"/>
                    </a:srgbClr>
                  </a:outerShdw>
                </a:effectLst>
              </a:rPr>
              <a:t>&lt;</a:t>
            </a:r>
            <a:r>
              <a:rPr lang="en-IN" b="1" dirty="0" err="1" smtClean="0">
                <a:solidFill>
                  <a:srgbClr val="002060"/>
                </a:solidFill>
                <a:effectLst>
                  <a:outerShdw blurRad="38100" dist="38100" dir="2700000" algn="tl">
                    <a:srgbClr val="000000">
                      <a:alpha val="43137"/>
                    </a:srgbClr>
                  </a:outerShdw>
                </a:effectLst>
              </a:rPr>
              <a:t>ul</a:t>
            </a:r>
            <a:r>
              <a:rPr lang="en-IN" b="1" dirty="0" smtClean="0">
                <a:solidFill>
                  <a:srgbClr val="002060"/>
                </a:solidFill>
                <a:effectLst>
                  <a:outerShdw blurRad="38100" dist="38100" dir="2700000" algn="tl">
                    <a:srgbClr val="000000">
                      <a:alpha val="43137"/>
                    </a:srgbClr>
                  </a:outerShdw>
                </a:effectLst>
              </a:rPr>
              <a:t> type=“square”&gt;</a:t>
            </a:r>
            <a:br>
              <a:rPr lang="en-IN" b="1" dirty="0" smtClean="0">
                <a:solidFill>
                  <a:srgbClr val="002060"/>
                </a:solidFill>
                <a:effectLst>
                  <a:outerShdw blurRad="38100" dist="38100" dir="2700000" algn="tl">
                    <a:srgbClr val="000000">
                      <a:alpha val="43137"/>
                    </a:srgbClr>
                  </a:outerShdw>
                </a:effectLst>
              </a:rPr>
            </a:br>
            <a:r>
              <a:rPr lang="en-IN" b="1" dirty="0" smtClean="0">
                <a:solidFill>
                  <a:srgbClr val="002060"/>
                </a:solidFill>
                <a:effectLst>
                  <a:outerShdw blurRad="38100" dist="38100" dir="2700000" algn="tl">
                    <a:srgbClr val="000000">
                      <a:alpha val="43137"/>
                    </a:srgbClr>
                  </a:outerShdw>
                </a:effectLst>
              </a:rPr>
              <a:t>  &lt;li&gt;Entry 1&lt;/li&gt;</a:t>
            </a:r>
            <a:br>
              <a:rPr lang="en-IN" b="1" dirty="0" smtClean="0">
                <a:solidFill>
                  <a:srgbClr val="002060"/>
                </a:solidFill>
                <a:effectLst>
                  <a:outerShdw blurRad="38100" dist="38100" dir="2700000" algn="tl">
                    <a:srgbClr val="000000">
                      <a:alpha val="43137"/>
                    </a:srgbClr>
                  </a:outerShdw>
                </a:effectLst>
              </a:rPr>
            </a:br>
            <a:r>
              <a:rPr lang="en-IN" b="1" dirty="0" smtClean="0">
                <a:solidFill>
                  <a:srgbClr val="002060"/>
                </a:solidFill>
                <a:effectLst>
                  <a:outerShdw blurRad="38100" dist="38100" dir="2700000" algn="tl">
                    <a:srgbClr val="000000">
                      <a:alpha val="43137"/>
                    </a:srgbClr>
                  </a:outerShdw>
                </a:effectLst>
              </a:rPr>
              <a:t>  &lt;li&gt;Entry 2&lt;/li&gt;</a:t>
            </a:r>
            <a:br>
              <a:rPr lang="en-IN" b="1" dirty="0" smtClean="0">
                <a:solidFill>
                  <a:srgbClr val="002060"/>
                </a:solidFill>
                <a:effectLst>
                  <a:outerShdw blurRad="38100" dist="38100" dir="2700000" algn="tl">
                    <a:srgbClr val="000000">
                      <a:alpha val="43137"/>
                    </a:srgbClr>
                  </a:outerShdw>
                </a:effectLst>
              </a:rPr>
            </a:br>
            <a:r>
              <a:rPr lang="en-IN" b="1" dirty="0" smtClean="0">
                <a:solidFill>
                  <a:srgbClr val="002060"/>
                </a:solidFill>
                <a:effectLst>
                  <a:outerShdw blurRad="38100" dist="38100" dir="2700000" algn="tl">
                    <a:srgbClr val="000000">
                      <a:alpha val="43137"/>
                    </a:srgbClr>
                  </a:outerShdw>
                </a:effectLst>
              </a:rPr>
              <a:t>  &lt;li&gt;Entry 3&lt;/li&gt;</a:t>
            </a:r>
            <a:br>
              <a:rPr lang="en-IN" b="1" dirty="0" smtClean="0">
                <a:solidFill>
                  <a:srgbClr val="002060"/>
                </a:solidFill>
                <a:effectLst>
                  <a:outerShdw blurRad="38100" dist="38100" dir="2700000" algn="tl">
                    <a:srgbClr val="000000">
                      <a:alpha val="43137"/>
                    </a:srgbClr>
                  </a:outerShdw>
                </a:effectLst>
              </a:rPr>
            </a:br>
            <a:r>
              <a:rPr lang="en-IN" b="1" dirty="0" smtClean="0">
                <a:solidFill>
                  <a:srgbClr val="002060"/>
                </a:solidFill>
                <a:effectLst>
                  <a:outerShdw blurRad="38100" dist="38100" dir="2700000" algn="tl">
                    <a:srgbClr val="000000">
                      <a:alpha val="43137"/>
                    </a:srgbClr>
                  </a:outerShdw>
                </a:effectLst>
              </a:rPr>
              <a:t>&lt;/</a:t>
            </a:r>
            <a:r>
              <a:rPr lang="en-IN" b="1" dirty="0" err="1" smtClean="0">
                <a:solidFill>
                  <a:srgbClr val="002060"/>
                </a:solidFill>
                <a:effectLst>
                  <a:outerShdw blurRad="38100" dist="38100" dir="2700000" algn="tl">
                    <a:srgbClr val="000000">
                      <a:alpha val="43137"/>
                    </a:srgbClr>
                  </a:outerShdw>
                </a:effectLst>
              </a:rPr>
              <a:t>ul</a:t>
            </a:r>
            <a:r>
              <a:rPr lang="en-IN" b="1" dirty="0" smtClean="0">
                <a:solidFill>
                  <a:srgbClr val="002060"/>
                </a:solidFill>
                <a:effectLst>
                  <a:outerShdw blurRad="38100" dist="38100" dir="2700000" algn="tl">
                    <a:srgbClr val="000000">
                      <a:alpha val="43137"/>
                    </a:srgbClr>
                  </a:outerShdw>
                </a:effectLst>
              </a:rPr>
              <a:t>&gt; </a:t>
            </a:r>
          </a:p>
          <a:p>
            <a:pPr marL="0" lvl="0" indent="0">
              <a:buNone/>
            </a:pPr>
            <a:r>
              <a:rPr lang="en-US" b="1" u="sng" dirty="0">
                <a:solidFill>
                  <a:srgbClr val="00B0F0"/>
                </a:solidFill>
                <a:effectLst>
                  <a:outerShdw blurRad="38100" dist="38100" dir="2700000" algn="tl">
                    <a:srgbClr val="000000">
                      <a:alpha val="43137"/>
                    </a:srgbClr>
                  </a:outerShdw>
                </a:effectLst>
              </a:rPr>
              <a:t>Code Ex: </a:t>
            </a:r>
            <a:r>
              <a:rPr lang="en-US" b="1" u="sng" dirty="0" smtClean="0">
                <a:solidFill>
                  <a:srgbClr val="00B0F0"/>
                </a:solidFill>
                <a:effectLst>
                  <a:outerShdw blurRad="38100" dist="38100" dir="2700000" algn="tl">
                    <a:srgbClr val="000000">
                      <a:alpha val="43137"/>
                    </a:srgbClr>
                  </a:outerShdw>
                </a:effectLst>
              </a:rPr>
              <a:t>listexample2.html</a:t>
            </a:r>
            <a:endParaRPr lang="en-US" b="1" u="sng" dirty="0">
              <a:solidFill>
                <a:srgbClr val="00B0F0"/>
              </a:solidFill>
              <a:effectLst>
                <a:outerShdw blurRad="38100" dist="38100" dir="2700000" algn="tl">
                  <a:srgbClr val="000000">
                    <a:alpha val="43137"/>
                  </a:srgbClr>
                </a:outerShdw>
              </a:effectLst>
            </a:endParaRPr>
          </a:p>
          <a:p>
            <a:pPr marL="0" indent="0">
              <a:buNone/>
            </a:pPr>
            <a:endParaRPr lang="en-IN" b="1"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35878652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2">
                    <a:lumMod val="75000"/>
                  </a:schemeClr>
                </a:solidFill>
                <a:effectLst>
                  <a:outerShdw blurRad="38100" dist="38100" dir="2700000" algn="tl">
                    <a:srgbClr val="000000">
                      <a:alpha val="43137"/>
                    </a:srgbClr>
                  </a:outerShdw>
                </a:effectLst>
              </a:rPr>
              <a:t>Ordered Lists In HTML</a:t>
            </a:r>
            <a:endParaRPr lang="en-IN" sz="4000"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r>
              <a:rPr lang="en-IN" dirty="0" smtClean="0"/>
              <a:t>Ordered lists, or numbered lists, are used to display a list of items that need to be placed in a specific order. </a:t>
            </a:r>
          </a:p>
          <a:p>
            <a:endParaRPr lang="en-IN" dirty="0" smtClean="0"/>
          </a:p>
          <a:p>
            <a:endParaRPr lang="en-IN" dirty="0" smtClean="0"/>
          </a:p>
          <a:p>
            <a:r>
              <a:rPr lang="en-IN" dirty="0" smtClean="0"/>
              <a:t>An example would be cooking instructions, which must be completed in order for the recipe to work</a:t>
            </a:r>
            <a:endParaRPr lang="en-IN" dirty="0"/>
          </a:p>
        </p:txBody>
      </p:sp>
    </p:spTree>
    <p:extLst>
      <p:ext uri="{BB962C8B-B14F-4D97-AF65-F5344CB8AC3E}">
        <p14:creationId xmlns:p14="http://schemas.microsoft.com/office/powerpoint/2010/main" xmlns="" val="27499509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2">
                    <a:lumMod val="75000"/>
                  </a:schemeClr>
                </a:solidFill>
                <a:effectLst>
                  <a:outerShdw blurRad="38100" dist="38100" dir="2700000" algn="tl">
                    <a:srgbClr val="000000">
                      <a:alpha val="43137"/>
                    </a:srgbClr>
                  </a:outerShdw>
                </a:effectLst>
              </a:rPr>
              <a:t>Syntax For Ordered List</a:t>
            </a:r>
            <a:endParaRPr lang="en-IN" sz="4000"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lnSpcReduction="10000"/>
          </a:bodyPr>
          <a:lstStyle/>
          <a:p>
            <a:r>
              <a:rPr lang="en-IN" dirty="0" smtClean="0"/>
              <a:t>We use the </a:t>
            </a:r>
            <a:r>
              <a:rPr lang="en-IN" b="1" dirty="0" smtClean="0">
                <a:solidFill>
                  <a:srgbClr val="00B0F0"/>
                </a:solidFill>
                <a:effectLst>
                  <a:outerShdw blurRad="38100" dist="38100" dir="2700000" algn="tl">
                    <a:srgbClr val="000000">
                      <a:alpha val="43137"/>
                    </a:srgbClr>
                  </a:outerShdw>
                </a:effectLst>
              </a:rPr>
              <a:t>&lt;</a:t>
            </a:r>
            <a:r>
              <a:rPr lang="en-IN" b="1" dirty="0" err="1" smtClean="0">
                <a:solidFill>
                  <a:srgbClr val="00B0F0"/>
                </a:solidFill>
                <a:effectLst>
                  <a:outerShdw blurRad="38100" dist="38100" dir="2700000" algn="tl">
                    <a:srgbClr val="000000">
                      <a:alpha val="43137"/>
                    </a:srgbClr>
                  </a:outerShdw>
                </a:effectLst>
              </a:rPr>
              <a:t>ol</a:t>
            </a:r>
            <a:r>
              <a:rPr lang="en-IN" b="1" dirty="0" smtClean="0">
                <a:solidFill>
                  <a:srgbClr val="00B0F0"/>
                </a:solidFill>
                <a:effectLst>
                  <a:outerShdw blurRad="38100" dist="38100" dir="2700000" algn="tl">
                    <a:srgbClr val="000000">
                      <a:alpha val="43137"/>
                    </a:srgbClr>
                  </a:outerShdw>
                </a:effectLst>
              </a:rPr>
              <a:t>&gt; </a:t>
            </a:r>
            <a:r>
              <a:rPr lang="en-IN" dirty="0" smtClean="0"/>
              <a:t>tag to create an unordered  list . </a:t>
            </a:r>
          </a:p>
          <a:p>
            <a:r>
              <a:rPr lang="en-US" dirty="0" smtClean="0"/>
              <a:t>Items will appear with numbers</a:t>
            </a:r>
            <a:endParaRPr lang="en-IN" dirty="0" smtClean="0"/>
          </a:p>
          <a:p>
            <a:r>
              <a:rPr lang="en-IN" dirty="0" smtClean="0"/>
              <a:t>The list items are created with the </a:t>
            </a:r>
            <a:r>
              <a:rPr lang="en-IN" b="1" dirty="0" smtClean="0">
                <a:solidFill>
                  <a:srgbClr val="00B0F0"/>
                </a:solidFill>
                <a:effectLst>
                  <a:outerShdw blurRad="38100" dist="38100" dir="2700000" algn="tl">
                    <a:srgbClr val="000000">
                      <a:alpha val="43137"/>
                    </a:srgbClr>
                  </a:outerShdw>
                </a:effectLst>
              </a:rPr>
              <a:t>&lt;li&gt; </a:t>
            </a:r>
            <a:r>
              <a:rPr lang="en-IN" dirty="0" smtClean="0"/>
              <a:t>tag. </a:t>
            </a:r>
          </a:p>
          <a:p>
            <a:pPr marL="0" indent="0">
              <a:buNone/>
            </a:pPr>
            <a:r>
              <a:rPr lang="en-IN" dirty="0" smtClean="0"/>
              <a:t>For example:</a:t>
            </a:r>
          </a:p>
          <a:p>
            <a:pPr marL="0" indent="0">
              <a:buNone/>
            </a:pPr>
            <a:r>
              <a:rPr lang="en-IN" b="1" dirty="0" smtClean="0">
                <a:solidFill>
                  <a:srgbClr val="002060"/>
                </a:solidFill>
                <a:effectLst>
                  <a:outerShdw blurRad="38100" dist="38100" dir="2700000" algn="tl">
                    <a:srgbClr val="000000">
                      <a:alpha val="43137"/>
                    </a:srgbClr>
                  </a:outerShdw>
                </a:effectLst>
              </a:rPr>
              <a:t>&lt;</a:t>
            </a:r>
            <a:r>
              <a:rPr lang="en-IN" b="1" dirty="0" err="1">
                <a:solidFill>
                  <a:srgbClr val="002060"/>
                </a:solidFill>
                <a:effectLst>
                  <a:outerShdw blurRad="38100" dist="38100" dir="2700000" algn="tl">
                    <a:srgbClr val="000000">
                      <a:alpha val="43137"/>
                    </a:srgbClr>
                  </a:outerShdw>
                </a:effectLst>
              </a:rPr>
              <a:t>o</a:t>
            </a:r>
            <a:r>
              <a:rPr lang="en-IN" b="1" dirty="0" err="1" smtClean="0">
                <a:solidFill>
                  <a:srgbClr val="002060"/>
                </a:solidFill>
                <a:effectLst>
                  <a:outerShdw blurRad="38100" dist="38100" dir="2700000" algn="tl">
                    <a:srgbClr val="000000">
                      <a:alpha val="43137"/>
                    </a:srgbClr>
                  </a:outerShdw>
                </a:effectLst>
              </a:rPr>
              <a:t>l</a:t>
            </a:r>
            <a:r>
              <a:rPr lang="en-IN" b="1" dirty="0" smtClean="0">
                <a:solidFill>
                  <a:srgbClr val="002060"/>
                </a:solidFill>
                <a:effectLst>
                  <a:outerShdw blurRad="38100" dist="38100" dir="2700000" algn="tl">
                    <a:srgbClr val="000000">
                      <a:alpha val="43137"/>
                    </a:srgbClr>
                  </a:outerShdw>
                </a:effectLst>
              </a:rPr>
              <a:t>&gt;</a:t>
            </a:r>
            <a:br>
              <a:rPr lang="en-IN" b="1" dirty="0" smtClean="0">
                <a:solidFill>
                  <a:srgbClr val="002060"/>
                </a:solidFill>
                <a:effectLst>
                  <a:outerShdw blurRad="38100" dist="38100" dir="2700000" algn="tl">
                    <a:srgbClr val="000000">
                      <a:alpha val="43137"/>
                    </a:srgbClr>
                  </a:outerShdw>
                </a:effectLst>
              </a:rPr>
            </a:br>
            <a:r>
              <a:rPr lang="en-IN" b="1" dirty="0" smtClean="0">
                <a:solidFill>
                  <a:srgbClr val="002060"/>
                </a:solidFill>
                <a:effectLst>
                  <a:outerShdw blurRad="38100" dist="38100" dir="2700000" algn="tl">
                    <a:srgbClr val="000000">
                      <a:alpha val="43137"/>
                    </a:srgbClr>
                  </a:outerShdw>
                </a:effectLst>
              </a:rPr>
              <a:t>  &lt;li&gt;Entry 1&lt;/li&gt;</a:t>
            </a:r>
            <a:br>
              <a:rPr lang="en-IN" b="1" dirty="0" smtClean="0">
                <a:solidFill>
                  <a:srgbClr val="002060"/>
                </a:solidFill>
                <a:effectLst>
                  <a:outerShdw blurRad="38100" dist="38100" dir="2700000" algn="tl">
                    <a:srgbClr val="000000">
                      <a:alpha val="43137"/>
                    </a:srgbClr>
                  </a:outerShdw>
                </a:effectLst>
              </a:rPr>
            </a:br>
            <a:r>
              <a:rPr lang="en-IN" b="1" dirty="0" smtClean="0">
                <a:solidFill>
                  <a:srgbClr val="002060"/>
                </a:solidFill>
                <a:effectLst>
                  <a:outerShdw blurRad="38100" dist="38100" dir="2700000" algn="tl">
                    <a:srgbClr val="000000">
                      <a:alpha val="43137"/>
                    </a:srgbClr>
                  </a:outerShdw>
                </a:effectLst>
              </a:rPr>
              <a:t>  &lt;li&gt;Entry 2&lt;/li&gt;</a:t>
            </a:r>
            <a:br>
              <a:rPr lang="en-IN" b="1" dirty="0" smtClean="0">
                <a:solidFill>
                  <a:srgbClr val="002060"/>
                </a:solidFill>
                <a:effectLst>
                  <a:outerShdw blurRad="38100" dist="38100" dir="2700000" algn="tl">
                    <a:srgbClr val="000000">
                      <a:alpha val="43137"/>
                    </a:srgbClr>
                  </a:outerShdw>
                </a:effectLst>
              </a:rPr>
            </a:br>
            <a:r>
              <a:rPr lang="en-IN" b="1" dirty="0" smtClean="0">
                <a:solidFill>
                  <a:srgbClr val="002060"/>
                </a:solidFill>
                <a:effectLst>
                  <a:outerShdw blurRad="38100" dist="38100" dir="2700000" algn="tl">
                    <a:srgbClr val="000000">
                      <a:alpha val="43137"/>
                    </a:srgbClr>
                  </a:outerShdw>
                </a:effectLst>
              </a:rPr>
              <a:t>  &lt;li&gt;Entry 3&lt;/li&gt;</a:t>
            </a:r>
            <a:br>
              <a:rPr lang="en-IN" b="1" dirty="0" smtClean="0">
                <a:solidFill>
                  <a:srgbClr val="002060"/>
                </a:solidFill>
                <a:effectLst>
                  <a:outerShdw blurRad="38100" dist="38100" dir="2700000" algn="tl">
                    <a:srgbClr val="000000">
                      <a:alpha val="43137"/>
                    </a:srgbClr>
                  </a:outerShdw>
                </a:effectLst>
              </a:rPr>
            </a:br>
            <a:r>
              <a:rPr lang="en-IN" b="1" dirty="0" smtClean="0">
                <a:solidFill>
                  <a:srgbClr val="002060"/>
                </a:solidFill>
                <a:effectLst>
                  <a:outerShdw blurRad="38100" dist="38100" dir="2700000" algn="tl">
                    <a:srgbClr val="000000">
                      <a:alpha val="43137"/>
                    </a:srgbClr>
                  </a:outerShdw>
                </a:effectLst>
              </a:rPr>
              <a:t>&lt;/</a:t>
            </a:r>
            <a:r>
              <a:rPr lang="en-IN" b="1" dirty="0" err="1" smtClean="0">
                <a:solidFill>
                  <a:srgbClr val="002060"/>
                </a:solidFill>
                <a:effectLst>
                  <a:outerShdw blurRad="38100" dist="38100" dir="2700000" algn="tl">
                    <a:srgbClr val="000000">
                      <a:alpha val="43137"/>
                    </a:srgbClr>
                  </a:outerShdw>
                </a:effectLst>
              </a:rPr>
              <a:t>ol</a:t>
            </a:r>
            <a:r>
              <a:rPr lang="en-IN" b="1" dirty="0" smtClean="0">
                <a:solidFill>
                  <a:srgbClr val="002060"/>
                </a:solidFill>
                <a:effectLst>
                  <a:outerShdw blurRad="38100" dist="38100" dir="2700000" algn="tl">
                    <a:srgbClr val="000000">
                      <a:alpha val="43137"/>
                    </a:srgbClr>
                  </a:outerShdw>
                </a:effectLst>
              </a:rPr>
              <a:t>&gt; </a:t>
            </a:r>
          </a:p>
          <a:p>
            <a:pPr marL="0" lvl="0" indent="0">
              <a:buNone/>
            </a:pPr>
            <a:r>
              <a:rPr lang="en-US" b="1" u="sng" dirty="0">
                <a:solidFill>
                  <a:srgbClr val="00B0F0"/>
                </a:solidFill>
                <a:effectLst>
                  <a:outerShdw blurRad="38100" dist="38100" dir="2700000" algn="tl">
                    <a:srgbClr val="000000">
                      <a:alpha val="43137"/>
                    </a:srgbClr>
                  </a:outerShdw>
                </a:effectLst>
              </a:rPr>
              <a:t>Code Ex: </a:t>
            </a:r>
            <a:r>
              <a:rPr lang="en-US" b="1" u="sng" dirty="0" smtClean="0">
                <a:solidFill>
                  <a:srgbClr val="00B0F0"/>
                </a:solidFill>
                <a:effectLst>
                  <a:outerShdw blurRad="38100" dist="38100" dir="2700000" algn="tl">
                    <a:srgbClr val="000000">
                      <a:alpha val="43137"/>
                    </a:srgbClr>
                  </a:outerShdw>
                </a:effectLst>
              </a:rPr>
              <a:t>listexample3.html</a:t>
            </a:r>
            <a:endParaRPr lang="en-US" b="1" u="sng" dirty="0">
              <a:solidFill>
                <a:srgbClr val="00B0F0"/>
              </a:solidFill>
              <a:effectLst>
                <a:outerShdw blurRad="38100" dist="38100" dir="2700000" algn="tl">
                  <a:srgbClr val="000000">
                    <a:alpha val="43137"/>
                  </a:srgbClr>
                </a:outerShdw>
              </a:effectLst>
            </a:endParaRPr>
          </a:p>
          <a:p>
            <a:pPr marL="0" indent="0">
              <a:buNone/>
            </a:pPr>
            <a:endParaRPr lang="en-IN" b="1"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9099101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Today’s Agenda</a:t>
            </a:r>
            <a:endParaRPr lang="en-IN" sz="3600" b="1" dirty="0"/>
          </a:p>
        </p:txBody>
      </p:sp>
      <p:sp>
        <p:nvSpPr>
          <p:cNvPr id="3" name="Content Placeholder 2"/>
          <p:cNvSpPr>
            <a:spLocks noGrp="1"/>
          </p:cNvSpPr>
          <p:nvPr>
            <p:ph sz="quarter" idx="1"/>
          </p:nvPr>
        </p:nvSpPr>
        <p:spPr>
          <a:xfrm>
            <a:off x="251520" y="1484784"/>
            <a:ext cx="8712968" cy="5373216"/>
          </a:xfrm>
        </p:spPr>
        <p:txBody>
          <a:bodyPr>
            <a:normAutofit/>
          </a:bodyPr>
          <a:lstStyle/>
          <a:p>
            <a:pPr>
              <a:buSzPct val="100000"/>
            </a:pPr>
            <a:endParaRPr lang="en-US" sz="2400" dirty="0" smtClean="0"/>
          </a:p>
          <a:p>
            <a:pPr>
              <a:buSzPct val="100000"/>
              <a:buNone/>
            </a:pPr>
            <a:endParaRPr lang="en-US" sz="2400" dirty="0" smtClean="0"/>
          </a:p>
          <a:p>
            <a:pPr>
              <a:buSzPct val="100000"/>
            </a:pPr>
            <a:r>
              <a:rPr lang="en-US" sz="2400" dirty="0" smtClean="0"/>
              <a:t>How to display images</a:t>
            </a:r>
          </a:p>
          <a:p>
            <a:pPr>
              <a:buSzPct val="100000"/>
            </a:pPr>
            <a:endParaRPr lang="en-US" sz="2400" dirty="0" smtClean="0"/>
          </a:p>
          <a:p>
            <a:pPr>
              <a:buSzPct val="100000"/>
            </a:pPr>
            <a:r>
              <a:rPr lang="en-US" sz="2400" dirty="0" smtClean="0"/>
              <a:t>Creating List</a:t>
            </a:r>
          </a:p>
          <a:p>
            <a:pPr>
              <a:buSzPct val="100000"/>
            </a:pPr>
            <a:endParaRPr lang="en-US" sz="2400" dirty="0" smtClean="0"/>
          </a:p>
          <a:p>
            <a:pPr>
              <a:buSzPct val="100000"/>
            </a:pPr>
            <a:r>
              <a:rPr lang="en-US" sz="2400" dirty="0" smtClean="0"/>
              <a:t>Ordered List</a:t>
            </a:r>
          </a:p>
          <a:p>
            <a:pPr>
              <a:buSzPct val="100000"/>
            </a:pPr>
            <a:endParaRPr lang="en-US" sz="2400" dirty="0" smtClean="0"/>
          </a:p>
          <a:p>
            <a:pPr>
              <a:buSzPct val="100000"/>
            </a:pPr>
            <a:r>
              <a:rPr lang="en-US" sz="2400" dirty="0" smtClean="0"/>
              <a:t>Unordered List</a:t>
            </a:r>
          </a:p>
          <a:p>
            <a:pPr>
              <a:buSzPct val="100000"/>
            </a:pPr>
            <a:endParaRPr lang="en-US" sz="2400" dirty="0" smtClean="0"/>
          </a:p>
          <a:p>
            <a:pPr>
              <a:buSzPct val="100000"/>
            </a:pPr>
            <a:r>
              <a:rPr lang="en-US" sz="2400" dirty="0" smtClean="0"/>
              <a:t>Definition List</a:t>
            </a:r>
          </a:p>
          <a:p>
            <a:pPr>
              <a:buSzPct val="100000"/>
            </a:pPr>
            <a:endParaRPr lang="en-US" sz="2400" dirty="0" smtClean="0"/>
          </a:p>
          <a:p>
            <a:pPr>
              <a:buSzPct val="100000"/>
            </a:pPr>
            <a:endParaRPr lang="en-US" sz="2400" dirty="0" smtClean="0"/>
          </a:p>
          <a:p>
            <a:pPr>
              <a:buSzPct val="100000"/>
              <a:buNone/>
            </a:pPr>
            <a:endParaRPr lang="en-US" sz="2400" dirty="0" smtClean="0"/>
          </a:p>
          <a:p>
            <a:pPr>
              <a:buSzPct val="100000"/>
              <a:buNone/>
            </a:pPr>
            <a:endParaRPr lang="en-US" sz="2400" dirty="0" smtClean="0"/>
          </a:p>
          <a:p>
            <a:pPr>
              <a:buSzPct val="100000"/>
            </a:pPr>
            <a:endParaRPr lang="en-US" sz="2400" dirty="0" smtClean="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5" descr="HTML-logo.jpg"/>
          <p:cNvPicPr>
            <a:picLocks noChangeAspect="1"/>
          </p:cNvPicPr>
          <p:nvPr/>
        </p:nvPicPr>
        <p:blipFill>
          <a:blip r:embed="rId4"/>
          <a:stretch>
            <a:fillRect/>
          </a:stretch>
        </p:blipFill>
        <p:spPr>
          <a:xfrm>
            <a:off x="5214942" y="2143116"/>
            <a:ext cx="2857500" cy="28575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2">
                    <a:lumMod val="75000"/>
                  </a:schemeClr>
                </a:solidFill>
                <a:effectLst>
                  <a:outerShdw blurRad="38100" dist="38100" dir="2700000" algn="tl">
                    <a:srgbClr val="000000">
                      <a:alpha val="43137"/>
                    </a:srgbClr>
                  </a:outerShdw>
                </a:effectLst>
              </a:rPr>
              <a:t>Changing “numbers”</a:t>
            </a:r>
            <a:endParaRPr lang="en-IN" sz="4000"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fontScale="85000" lnSpcReduction="10000"/>
          </a:bodyPr>
          <a:lstStyle/>
          <a:p>
            <a:r>
              <a:rPr lang="en-IN" dirty="0" smtClean="0"/>
              <a:t>By default Ordered lists appear with numbers.</a:t>
            </a:r>
          </a:p>
          <a:p>
            <a:r>
              <a:rPr lang="en-IN" dirty="0" smtClean="0"/>
              <a:t>But if required then we can change numbers to letters or roman numerals</a:t>
            </a:r>
          </a:p>
          <a:p>
            <a:r>
              <a:rPr lang="en-IN" dirty="0" smtClean="0"/>
              <a:t>To do this we need to handle </a:t>
            </a:r>
            <a:r>
              <a:rPr lang="en-IN" b="1" dirty="0" smtClean="0">
                <a:solidFill>
                  <a:srgbClr val="00B0F0"/>
                </a:solidFill>
                <a:effectLst>
                  <a:outerShdw blurRad="38100" dist="38100" dir="2700000" algn="tl">
                    <a:srgbClr val="000000">
                      <a:alpha val="43137"/>
                    </a:srgbClr>
                  </a:outerShdw>
                </a:effectLst>
              </a:rPr>
              <a:t>“type”</a:t>
            </a:r>
            <a:r>
              <a:rPr lang="en-IN" dirty="0" smtClean="0">
                <a:solidFill>
                  <a:srgbClr val="00B0F0"/>
                </a:solidFill>
              </a:rPr>
              <a:t> </a:t>
            </a:r>
            <a:r>
              <a:rPr lang="en-IN" dirty="0" smtClean="0"/>
              <a:t>attribute of </a:t>
            </a:r>
            <a:r>
              <a:rPr lang="en-IN" b="1" dirty="0" smtClean="0">
                <a:solidFill>
                  <a:srgbClr val="00B0F0"/>
                </a:solidFill>
                <a:effectLst>
                  <a:outerShdw blurRad="38100" dist="38100" dir="2700000" algn="tl">
                    <a:srgbClr val="000000">
                      <a:alpha val="43137"/>
                    </a:srgbClr>
                  </a:outerShdw>
                </a:effectLst>
              </a:rPr>
              <a:t>&lt;</a:t>
            </a:r>
            <a:r>
              <a:rPr lang="en-IN" b="1" dirty="0" err="1" smtClean="0">
                <a:solidFill>
                  <a:srgbClr val="00B0F0"/>
                </a:solidFill>
                <a:effectLst>
                  <a:outerShdw blurRad="38100" dist="38100" dir="2700000" algn="tl">
                    <a:srgbClr val="000000">
                      <a:alpha val="43137"/>
                    </a:srgbClr>
                  </a:outerShdw>
                </a:effectLst>
              </a:rPr>
              <a:t>ol</a:t>
            </a:r>
            <a:r>
              <a:rPr lang="en-IN" b="1" dirty="0" smtClean="0">
                <a:solidFill>
                  <a:srgbClr val="00B0F0"/>
                </a:solidFill>
                <a:effectLst>
                  <a:outerShdw blurRad="38100" dist="38100" dir="2700000" algn="tl">
                    <a:srgbClr val="000000">
                      <a:alpha val="43137"/>
                    </a:srgbClr>
                  </a:outerShdw>
                </a:effectLst>
              </a:rPr>
              <a:t>&gt; </a:t>
            </a:r>
            <a:r>
              <a:rPr lang="en-IN" dirty="0" smtClean="0"/>
              <a:t>tag.</a:t>
            </a:r>
          </a:p>
          <a:p>
            <a:r>
              <a:rPr lang="en-US" dirty="0" smtClean="0"/>
              <a:t>Possible values are </a:t>
            </a:r>
            <a:r>
              <a:rPr lang="en-US" b="1" dirty="0" smtClean="0">
                <a:solidFill>
                  <a:schemeClr val="bg1"/>
                </a:solidFill>
                <a:effectLst>
                  <a:outerShdw blurRad="38100" dist="38100" dir="2700000" algn="tl">
                    <a:srgbClr val="000000">
                      <a:alpha val="43137"/>
                    </a:srgbClr>
                  </a:outerShdw>
                </a:effectLst>
              </a:rPr>
              <a:t>“</a:t>
            </a:r>
            <a:r>
              <a:rPr lang="en-US" b="1" dirty="0" err="1" smtClean="0">
                <a:solidFill>
                  <a:schemeClr val="bg1"/>
                </a:solidFill>
                <a:effectLst>
                  <a:outerShdw blurRad="38100" dist="38100" dir="2700000" algn="tl">
                    <a:srgbClr val="000000">
                      <a:alpha val="43137"/>
                    </a:srgbClr>
                  </a:outerShdw>
                </a:effectLst>
              </a:rPr>
              <a:t>A”,”a”,”I”,”i</a:t>
            </a:r>
            <a:r>
              <a:rPr lang="en-US" b="1" dirty="0" smtClean="0">
                <a:solidFill>
                  <a:schemeClr val="bg1"/>
                </a:solidFill>
                <a:effectLst>
                  <a:outerShdw blurRad="38100" dist="38100" dir="2700000" algn="tl">
                    <a:srgbClr val="000000">
                      <a:alpha val="43137"/>
                    </a:srgbClr>
                  </a:outerShdw>
                </a:effectLst>
              </a:rPr>
              <a:t>”</a:t>
            </a:r>
            <a:endParaRPr lang="en-IN" b="1" dirty="0" smtClean="0">
              <a:solidFill>
                <a:schemeClr val="bg1"/>
              </a:solidFill>
              <a:effectLst>
                <a:outerShdw blurRad="38100" dist="38100" dir="2700000" algn="tl">
                  <a:srgbClr val="000000">
                    <a:alpha val="43137"/>
                  </a:srgbClr>
                </a:outerShdw>
              </a:effectLst>
            </a:endParaRPr>
          </a:p>
          <a:p>
            <a:pPr marL="0" indent="0">
              <a:buNone/>
            </a:pPr>
            <a:r>
              <a:rPr lang="en-IN" dirty="0" smtClean="0"/>
              <a:t> For example:</a:t>
            </a:r>
          </a:p>
          <a:p>
            <a:pPr marL="0" indent="0">
              <a:buNone/>
            </a:pPr>
            <a:r>
              <a:rPr lang="en-IN" b="1" dirty="0" smtClean="0">
                <a:solidFill>
                  <a:schemeClr val="bg2">
                    <a:lumMod val="25000"/>
                  </a:schemeClr>
                </a:solidFill>
                <a:effectLst>
                  <a:outerShdw blurRad="38100" dist="38100" dir="2700000" algn="tl">
                    <a:srgbClr val="000000">
                      <a:alpha val="43137"/>
                    </a:srgbClr>
                  </a:outerShdw>
                </a:effectLst>
              </a:rPr>
              <a:t>&lt;</a:t>
            </a:r>
            <a:r>
              <a:rPr lang="en-IN" b="1" dirty="0" err="1">
                <a:solidFill>
                  <a:schemeClr val="bg2">
                    <a:lumMod val="25000"/>
                  </a:schemeClr>
                </a:solidFill>
                <a:effectLst>
                  <a:outerShdw blurRad="38100" dist="38100" dir="2700000" algn="tl">
                    <a:srgbClr val="000000">
                      <a:alpha val="43137"/>
                    </a:srgbClr>
                  </a:outerShdw>
                </a:effectLst>
              </a:rPr>
              <a:t>o</a:t>
            </a:r>
            <a:r>
              <a:rPr lang="en-IN" b="1" dirty="0" err="1" smtClean="0">
                <a:solidFill>
                  <a:schemeClr val="bg2">
                    <a:lumMod val="25000"/>
                  </a:schemeClr>
                </a:solidFill>
                <a:effectLst>
                  <a:outerShdw blurRad="38100" dist="38100" dir="2700000" algn="tl">
                    <a:srgbClr val="000000">
                      <a:alpha val="43137"/>
                    </a:srgbClr>
                  </a:outerShdw>
                </a:effectLst>
              </a:rPr>
              <a:t>l</a:t>
            </a:r>
            <a:r>
              <a:rPr lang="en-IN" b="1" dirty="0" smtClean="0">
                <a:solidFill>
                  <a:schemeClr val="bg2">
                    <a:lumMod val="25000"/>
                  </a:schemeClr>
                </a:solidFill>
                <a:effectLst>
                  <a:outerShdw blurRad="38100" dist="38100" dir="2700000" algn="tl">
                    <a:srgbClr val="000000">
                      <a:alpha val="43137"/>
                    </a:srgbClr>
                  </a:outerShdw>
                </a:effectLst>
              </a:rPr>
              <a:t> type=“A”&gt;</a:t>
            </a:r>
            <a:br>
              <a:rPr lang="en-IN" b="1" dirty="0" smtClean="0">
                <a:solidFill>
                  <a:schemeClr val="bg2">
                    <a:lumMod val="25000"/>
                  </a:schemeClr>
                </a:solidFill>
                <a:effectLst>
                  <a:outerShdw blurRad="38100" dist="38100" dir="2700000" algn="tl">
                    <a:srgbClr val="000000">
                      <a:alpha val="43137"/>
                    </a:srgbClr>
                  </a:outerShdw>
                </a:effectLst>
              </a:rPr>
            </a:br>
            <a:r>
              <a:rPr lang="en-IN" b="1" dirty="0" smtClean="0">
                <a:solidFill>
                  <a:schemeClr val="bg2">
                    <a:lumMod val="25000"/>
                  </a:schemeClr>
                </a:solidFill>
                <a:effectLst>
                  <a:outerShdw blurRad="38100" dist="38100" dir="2700000" algn="tl">
                    <a:srgbClr val="000000">
                      <a:alpha val="43137"/>
                    </a:srgbClr>
                  </a:outerShdw>
                </a:effectLst>
              </a:rPr>
              <a:t>  &lt;li&gt;Entry 1&lt;/li&gt;</a:t>
            </a:r>
            <a:br>
              <a:rPr lang="en-IN" b="1" dirty="0" smtClean="0">
                <a:solidFill>
                  <a:schemeClr val="bg2">
                    <a:lumMod val="25000"/>
                  </a:schemeClr>
                </a:solidFill>
                <a:effectLst>
                  <a:outerShdw blurRad="38100" dist="38100" dir="2700000" algn="tl">
                    <a:srgbClr val="000000">
                      <a:alpha val="43137"/>
                    </a:srgbClr>
                  </a:outerShdw>
                </a:effectLst>
              </a:rPr>
            </a:br>
            <a:r>
              <a:rPr lang="en-IN" b="1" dirty="0" smtClean="0">
                <a:solidFill>
                  <a:schemeClr val="bg2">
                    <a:lumMod val="25000"/>
                  </a:schemeClr>
                </a:solidFill>
                <a:effectLst>
                  <a:outerShdw blurRad="38100" dist="38100" dir="2700000" algn="tl">
                    <a:srgbClr val="000000">
                      <a:alpha val="43137"/>
                    </a:srgbClr>
                  </a:outerShdw>
                </a:effectLst>
              </a:rPr>
              <a:t>  &lt;li&gt;Entry 2&lt;/li&gt;</a:t>
            </a:r>
            <a:br>
              <a:rPr lang="en-IN" b="1" dirty="0" smtClean="0">
                <a:solidFill>
                  <a:schemeClr val="bg2">
                    <a:lumMod val="25000"/>
                  </a:schemeClr>
                </a:solidFill>
                <a:effectLst>
                  <a:outerShdw blurRad="38100" dist="38100" dir="2700000" algn="tl">
                    <a:srgbClr val="000000">
                      <a:alpha val="43137"/>
                    </a:srgbClr>
                  </a:outerShdw>
                </a:effectLst>
              </a:rPr>
            </a:br>
            <a:r>
              <a:rPr lang="en-IN" b="1" dirty="0" smtClean="0">
                <a:solidFill>
                  <a:schemeClr val="bg2">
                    <a:lumMod val="25000"/>
                  </a:schemeClr>
                </a:solidFill>
                <a:effectLst>
                  <a:outerShdw blurRad="38100" dist="38100" dir="2700000" algn="tl">
                    <a:srgbClr val="000000">
                      <a:alpha val="43137"/>
                    </a:srgbClr>
                  </a:outerShdw>
                </a:effectLst>
              </a:rPr>
              <a:t>  &lt;li&gt;Entry 3&lt;/li&gt;</a:t>
            </a:r>
            <a:br>
              <a:rPr lang="en-IN" b="1" dirty="0" smtClean="0">
                <a:solidFill>
                  <a:schemeClr val="bg2">
                    <a:lumMod val="25000"/>
                  </a:schemeClr>
                </a:solidFill>
                <a:effectLst>
                  <a:outerShdw blurRad="38100" dist="38100" dir="2700000" algn="tl">
                    <a:srgbClr val="000000">
                      <a:alpha val="43137"/>
                    </a:srgbClr>
                  </a:outerShdw>
                </a:effectLst>
              </a:rPr>
            </a:br>
            <a:r>
              <a:rPr lang="en-IN" b="1" dirty="0" smtClean="0">
                <a:solidFill>
                  <a:schemeClr val="bg2">
                    <a:lumMod val="25000"/>
                  </a:schemeClr>
                </a:solidFill>
                <a:effectLst>
                  <a:outerShdw blurRad="38100" dist="38100" dir="2700000" algn="tl">
                    <a:srgbClr val="000000">
                      <a:alpha val="43137"/>
                    </a:srgbClr>
                  </a:outerShdw>
                </a:effectLst>
              </a:rPr>
              <a:t>&lt;/</a:t>
            </a:r>
            <a:r>
              <a:rPr lang="en-IN" b="1" dirty="0" err="1">
                <a:solidFill>
                  <a:schemeClr val="bg2">
                    <a:lumMod val="25000"/>
                  </a:schemeClr>
                </a:solidFill>
                <a:effectLst>
                  <a:outerShdw blurRad="38100" dist="38100" dir="2700000" algn="tl">
                    <a:srgbClr val="000000">
                      <a:alpha val="43137"/>
                    </a:srgbClr>
                  </a:outerShdw>
                </a:effectLst>
              </a:rPr>
              <a:t>o</a:t>
            </a:r>
            <a:r>
              <a:rPr lang="en-IN" b="1" dirty="0" err="1" smtClean="0">
                <a:solidFill>
                  <a:schemeClr val="bg2">
                    <a:lumMod val="25000"/>
                  </a:schemeClr>
                </a:solidFill>
                <a:effectLst>
                  <a:outerShdw blurRad="38100" dist="38100" dir="2700000" algn="tl">
                    <a:srgbClr val="000000">
                      <a:alpha val="43137"/>
                    </a:srgbClr>
                  </a:outerShdw>
                </a:effectLst>
              </a:rPr>
              <a:t>l</a:t>
            </a:r>
            <a:r>
              <a:rPr lang="en-IN" b="1" dirty="0" smtClean="0">
                <a:solidFill>
                  <a:schemeClr val="bg2">
                    <a:lumMod val="25000"/>
                  </a:schemeClr>
                </a:solidFill>
                <a:effectLst>
                  <a:outerShdw blurRad="38100" dist="38100" dir="2700000" algn="tl">
                    <a:srgbClr val="000000">
                      <a:alpha val="43137"/>
                    </a:srgbClr>
                  </a:outerShdw>
                </a:effectLst>
              </a:rPr>
              <a:t>&gt; </a:t>
            </a:r>
          </a:p>
          <a:p>
            <a:pPr marL="0" lvl="0" indent="0">
              <a:buNone/>
            </a:pPr>
            <a:r>
              <a:rPr lang="en-US" sz="3500" b="1" u="sng" dirty="0">
                <a:solidFill>
                  <a:srgbClr val="00B0F0"/>
                </a:solidFill>
                <a:effectLst>
                  <a:outerShdw blurRad="38100" dist="38100" dir="2700000" algn="tl">
                    <a:srgbClr val="000000">
                      <a:alpha val="43137"/>
                    </a:srgbClr>
                  </a:outerShdw>
                </a:effectLst>
              </a:rPr>
              <a:t>Code Ex: </a:t>
            </a:r>
            <a:r>
              <a:rPr lang="en-US" sz="3500" b="1" u="sng" dirty="0" smtClean="0">
                <a:solidFill>
                  <a:srgbClr val="00B0F0"/>
                </a:solidFill>
                <a:effectLst>
                  <a:outerShdw blurRad="38100" dist="38100" dir="2700000" algn="tl">
                    <a:srgbClr val="000000">
                      <a:alpha val="43137"/>
                    </a:srgbClr>
                  </a:outerShdw>
                </a:effectLst>
              </a:rPr>
              <a:t>listexample4.html</a:t>
            </a:r>
            <a:endParaRPr lang="en-US" sz="3500" b="1" u="sng" dirty="0">
              <a:solidFill>
                <a:srgbClr val="00B0F0"/>
              </a:solidFill>
              <a:effectLst>
                <a:outerShdw blurRad="38100" dist="38100" dir="2700000" algn="tl">
                  <a:srgbClr val="000000">
                    <a:alpha val="43137"/>
                  </a:srgbClr>
                </a:outerShdw>
              </a:effectLst>
            </a:endParaRPr>
          </a:p>
          <a:p>
            <a:pPr marL="0" indent="0">
              <a:buNone/>
            </a:pPr>
            <a:endParaRPr lang="en-IN" b="1"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4691818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357166"/>
            <a:ext cx="8534400" cy="758952"/>
          </a:xfrm>
        </p:spPr>
        <p:txBody>
          <a:bodyPr>
            <a:noAutofit/>
          </a:bodyPr>
          <a:lstStyle/>
          <a:p>
            <a:r>
              <a:rPr lang="en-IN" sz="3200" b="1" dirty="0" smtClean="0">
                <a:solidFill>
                  <a:schemeClr val="tx2">
                    <a:lumMod val="75000"/>
                  </a:schemeClr>
                </a:solidFill>
                <a:effectLst>
                  <a:outerShdw blurRad="38100" dist="38100" dir="2700000" algn="tl">
                    <a:srgbClr val="000000">
                      <a:alpha val="43137"/>
                    </a:srgbClr>
                  </a:outerShdw>
                </a:effectLst>
              </a:rPr>
              <a:t>Beginning ordered lists with numbers other than 1</a:t>
            </a:r>
            <a:endParaRPr lang="en-IN" sz="3200"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r>
              <a:rPr lang="en-IN" dirty="0" smtClean="0"/>
              <a:t>It is possible to get an ordered list to start with a number other than 1 (or i, or I, etc.). </a:t>
            </a:r>
          </a:p>
          <a:p>
            <a:endParaRPr lang="en-IN" dirty="0" smtClean="0"/>
          </a:p>
          <a:p>
            <a:r>
              <a:rPr lang="en-IN" dirty="0" smtClean="0"/>
              <a:t>This is done using the </a:t>
            </a:r>
            <a:r>
              <a:rPr lang="en-IN" b="1" dirty="0" smtClean="0">
                <a:solidFill>
                  <a:schemeClr val="bg2">
                    <a:lumMod val="25000"/>
                  </a:schemeClr>
                </a:solidFill>
                <a:effectLst>
                  <a:outerShdw blurRad="38100" dist="38100" dir="2700000" algn="tl">
                    <a:srgbClr val="000000">
                      <a:alpha val="43137"/>
                    </a:srgbClr>
                  </a:outerShdw>
                </a:effectLst>
              </a:rPr>
              <a:t>“start” </a:t>
            </a:r>
            <a:r>
              <a:rPr lang="en-IN" dirty="0" smtClean="0"/>
              <a:t>attribute, which takes a numeric value, even if we’re using the list counters to be alphabetic or roman using the </a:t>
            </a:r>
            <a:r>
              <a:rPr lang="en-IN" b="1" dirty="0" smtClean="0">
                <a:solidFill>
                  <a:schemeClr val="bg2">
                    <a:lumMod val="25000"/>
                  </a:schemeClr>
                </a:solidFill>
                <a:effectLst>
                  <a:outerShdw blurRad="38100" dist="38100" dir="2700000" algn="tl">
                    <a:srgbClr val="000000">
                      <a:alpha val="43137"/>
                    </a:srgbClr>
                  </a:outerShdw>
                </a:effectLst>
              </a:rPr>
              <a:t>“type” </a:t>
            </a:r>
            <a:r>
              <a:rPr lang="en-IN" dirty="0" smtClean="0"/>
              <a:t>property</a:t>
            </a:r>
          </a:p>
          <a:p>
            <a:pPr marL="0" indent="0">
              <a:buNone/>
            </a:pPr>
            <a:endParaRPr lang="en-IN" dirty="0" smtClean="0"/>
          </a:p>
          <a:p>
            <a:pPr marL="0" lvl="0" indent="0">
              <a:buNone/>
            </a:pPr>
            <a:r>
              <a:rPr lang="en-US" sz="3000" b="1" u="sng" dirty="0">
                <a:solidFill>
                  <a:srgbClr val="00B0F0"/>
                </a:solidFill>
                <a:effectLst>
                  <a:outerShdw blurRad="38100" dist="38100" dir="2700000" algn="tl">
                    <a:srgbClr val="000000">
                      <a:alpha val="43137"/>
                    </a:srgbClr>
                  </a:outerShdw>
                </a:effectLst>
              </a:rPr>
              <a:t>Code Ex: </a:t>
            </a:r>
            <a:r>
              <a:rPr lang="en-US" sz="3000" b="1" u="sng" dirty="0" smtClean="0">
                <a:solidFill>
                  <a:srgbClr val="00B0F0"/>
                </a:solidFill>
                <a:effectLst>
                  <a:outerShdw blurRad="38100" dist="38100" dir="2700000" algn="tl">
                    <a:srgbClr val="000000">
                      <a:alpha val="43137"/>
                    </a:srgbClr>
                  </a:outerShdw>
                </a:effectLst>
              </a:rPr>
              <a:t>listexample5.html</a:t>
            </a:r>
            <a:endParaRPr lang="en-US" sz="3000" b="1" u="sng" dirty="0">
              <a:solidFill>
                <a:srgbClr val="00B0F0"/>
              </a:solidFill>
              <a:effectLst>
                <a:outerShdw blurRad="38100" dist="38100" dir="2700000" algn="tl">
                  <a:srgbClr val="000000">
                    <a:alpha val="43137"/>
                  </a:srgbClr>
                </a:outerShdw>
              </a:effectLst>
            </a:endParaRPr>
          </a:p>
          <a:p>
            <a:pPr marL="0" indent="0">
              <a:buNone/>
            </a:pPr>
            <a:endParaRPr lang="en-IN" dirty="0" smtClean="0"/>
          </a:p>
        </p:txBody>
      </p:sp>
    </p:spTree>
    <p:extLst>
      <p:ext uri="{BB962C8B-B14F-4D97-AF65-F5344CB8AC3E}">
        <p14:creationId xmlns:p14="http://schemas.microsoft.com/office/powerpoint/2010/main" xmlns="" val="27240857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214282" y="1357298"/>
            <a:ext cx="8786874" cy="5240054"/>
          </a:xfrm>
        </p:spPr>
        <p:style>
          <a:lnRef idx="1">
            <a:schemeClr val="accent3"/>
          </a:lnRef>
          <a:fillRef idx="2">
            <a:schemeClr val="accent3"/>
          </a:fillRef>
          <a:effectRef idx="1">
            <a:schemeClr val="accent3"/>
          </a:effectRef>
          <a:fontRef idx="minor">
            <a:schemeClr val="dk1"/>
          </a:fontRef>
        </p:style>
        <p:txBody>
          <a:bodyPr>
            <a:normAutofit lnSpcReduction="10000"/>
          </a:bodyPr>
          <a:lstStyle/>
          <a:p>
            <a:pPr marL="0" lvl="0" indent="0">
              <a:buNone/>
            </a:pPr>
            <a:r>
              <a:rPr lang="en-IN" sz="2300" b="1" dirty="0">
                <a:solidFill>
                  <a:prstClr val="white"/>
                </a:solidFill>
                <a:effectLst>
                  <a:outerShdw blurRad="38100" dist="38100" dir="2700000" algn="tl">
                    <a:srgbClr val="000000">
                      <a:alpha val="43137"/>
                    </a:srgbClr>
                  </a:outerShdw>
                </a:effectLst>
              </a:rPr>
              <a:t>For example:</a:t>
            </a:r>
          </a:p>
          <a:p>
            <a:pPr marL="0" lvl="0" indent="0">
              <a:buNone/>
            </a:pPr>
            <a:r>
              <a:rPr lang="en-IN" sz="2300" b="1" dirty="0">
                <a:solidFill>
                  <a:schemeClr val="bg2">
                    <a:lumMod val="25000"/>
                  </a:schemeClr>
                </a:solidFill>
                <a:effectLst>
                  <a:outerShdw blurRad="38100" dist="38100" dir="2700000" algn="tl">
                    <a:srgbClr val="000000">
                      <a:alpha val="43137"/>
                    </a:srgbClr>
                  </a:outerShdw>
                </a:effectLst>
              </a:rPr>
              <a:t>&lt;</a:t>
            </a:r>
            <a:r>
              <a:rPr lang="en-IN" sz="2300" b="1" dirty="0" err="1">
                <a:solidFill>
                  <a:schemeClr val="bg2">
                    <a:lumMod val="25000"/>
                  </a:schemeClr>
                </a:solidFill>
                <a:effectLst>
                  <a:outerShdw blurRad="38100" dist="38100" dir="2700000" algn="tl">
                    <a:srgbClr val="000000">
                      <a:alpha val="43137"/>
                    </a:srgbClr>
                  </a:outerShdw>
                </a:effectLst>
              </a:rPr>
              <a:t>ol</a:t>
            </a:r>
            <a:r>
              <a:rPr lang="en-IN" sz="2300" b="1" dirty="0">
                <a:solidFill>
                  <a:schemeClr val="bg2">
                    <a:lumMod val="25000"/>
                  </a:schemeClr>
                </a:solidFill>
                <a:effectLst>
                  <a:outerShdw blurRad="38100" dist="38100" dir="2700000" algn="tl">
                    <a:srgbClr val="000000">
                      <a:alpha val="43137"/>
                    </a:srgbClr>
                  </a:outerShdw>
                </a:effectLst>
              </a:rPr>
              <a:t> start=“4”&gt;</a:t>
            </a:r>
            <a:br>
              <a:rPr lang="en-IN" sz="2300" b="1" dirty="0">
                <a:solidFill>
                  <a:schemeClr val="bg2">
                    <a:lumMod val="25000"/>
                  </a:schemeClr>
                </a:solidFill>
                <a:effectLst>
                  <a:outerShdw blurRad="38100" dist="38100" dir="2700000" algn="tl">
                    <a:srgbClr val="000000">
                      <a:alpha val="43137"/>
                    </a:srgbClr>
                  </a:outerShdw>
                </a:effectLst>
              </a:rPr>
            </a:br>
            <a:r>
              <a:rPr lang="en-IN" sz="2300" b="1" dirty="0">
                <a:solidFill>
                  <a:schemeClr val="bg2">
                    <a:lumMod val="25000"/>
                  </a:schemeClr>
                </a:solidFill>
                <a:effectLst>
                  <a:outerShdw blurRad="38100" dist="38100" dir="2700000" algn="tl">
                    <a:srgbClr val="000000">
                      <a:alpha val="43137"/>
                    </a:srgbClr>
                  </a:outerShdw>
                </a:effectLst>
              </a:rPr>
              <a:t>  &lt;li&gt;Entry 1&lt;/li&gt;</a:t>
            </a:r>
            <a:br>
              <a:rPr lang="en-IN" sz="2300" b="1" dirty="0">
                <a:solidFill>
                  <a:schemeClr val="bg2">
                    <a:lumMod val="25000"/>
                  </a:schemeClr>
                </a:solidFill>
                <a:effectLst>
                  <a:outerShdw blurRad="38100" dist="38100" dir="2700000" algn="tl">
                    <a:srgbClr val="000000">
                      <a:alpha val="43137"/>
                    </a:srgbClr>
                  </a:outerShdw>
                </a:effectLst>
              </a:rPr>
            </a:br>
            <a:r>
              <a:rPr lang="en-IN" sz="2300" b="1" dirty="0">
                <a:solidFill>
                  <a:schemeClr val="bg2">
                    <a:lumMod val="25000"/>
                  </a:schemeClr>
                </a:solidFill>
                <a:effectLst>
                  <a:outerShdw blurRad="38100" dist="38100" dir="2700000" algn="tl">
                    <a:srgbClr val="000000">
                      <a:alpha val="43137"/>
                    </a:srgbClr>
                  </a:outerShdw>
                </a:effectLst>
              </a:rPr>
              <a:t>  &lt;li&gt;Entry 2&lt;/li&gt;</a:t>
            </a:r>
            <a:br>
              <a:rPr lang="en-IN" sz="2300" b="1" dirty="0">
                <a:solidFill>
                  <a:schemeClr val="bg2">
                    <a:lumMod val="25000"/>
                  </a:schemeClr>
                </a:solidFill>
                <a:effectLst>
                  <a:outerShdw blurRad="38100" dist="38100" dir="2700000" algn="tl">
                    <a:srgbClr val="000000">
                      <a:alpha val="43137"/>
                    </a:srgbClr>
                  </a:outerShdw>
                </a:effectLst>
              </a:rPr>
            </a:br>
            <a:r>
              <a:rPr lang="en-IN" sz="2300" b="1" dirty="0">
                <a:solidFill>
                  <a:schemeClr val="bg2">
                    <a:lumMod val="25000"/>
                  </a:schemeClr>
                </a:solidFill>
                <a:effectLst>
                  <a:outerShdw blurRad="38100" dist="38100" dir="2700000" algn="tl">
                    <a:srgbClr val="000000">
                      <a:alpha val="43137"/>
                    </a:srgbClr>
                  </a:outerShdw>
                </a:effectLst>
              </a:rPr>
              <a:t>  &lt;li&gt;Entry 3&lt;/li&gt;</a:t>
            </a:r>
            <a:br>
              <a:rPr lang="en-IN" sz="2300" b="1" dirty="0">
                <a:solidFill>
                  <a:schemeClr val="bg2">
                    <a:lumMod val="25000"/>
                  </a:schemeClr>
                </a:solidFill>
                <a:effectLst>
                  <a:outerShdw blurRad="38100" dist="38100" dir="2700000" algn="tl">
                    <a:srgbClr val="000000">
                      <a:alpha val="43137"/>
                    </a:srgbClr>
                  </a:outerShdw>
                </a:effectLst>
              </a:rPr>
            </a:br>
            <a:r>
              <a:rPr lang="en-IN" sz="2300" b="1" dirty="0">
                <a:solidFill>
                  <a:schemeClr val="bg2">
                    <a:lumMod val="25000"/>
                  </a:schemeClr>
                </a:solidFill>
                <a:effectLst>
                  <a:outerShdw blurRad="38100" dist="38100" dir="2700000" algn="tl">
                    <a:srgbClr val="000000">
                      <a:alpha val="43137"/>
                    </a:srgbClr>
                  </a:outerShdw>
                </a:effectLst>
              </a:rPr>
              <a:t>&lt;/</a:t>
            </a:r>
            <a:r>
              <a:rPr lang="en-IN" sz="2300" b="1" dirty="0" err="1">
                <a:solidFill>
                  <a:schemeClr val="bg2">
                    <a:lumMod val="25000"/>
                  </a:schemeClr>
                </a:solidFill>
                <a:effectLst>
                  <a:outerShdw blurRad="38100" dist="38100" dir="2700000" algn="tl">
                    <a:srgbClr val="000000">
                      <a:alpha val="43137"/>
                    </a:srgbClr>
                  </a:outerShdw>
                </a:effectLst>
              </a:rPr>
              <a:t>ol</a:t>
            </a:r>
            <a:r>
              <a:rPr lang="en-IN" sz="2300" b="1" dirty="0">
                <a:solidFill>
                  <a:schemeClr val="bg2">
                    <a:lumMod val="25000"/>
                  </a:schemeClr>
                </a:solidFill>
                <a:effectLst>
                  <a:outerShdw blurRad="38100" dist="38100" dir="2700000" algn="tl">
                    <a:srgbClr val="000000">
                      <a:alpha val="43137"/>
                    </a:srgbClr>
                  </a:outerShdw>
                </a:effectLst>
              </a:rPr>
              <a:t>&gt; </a:t>
            </a:r>
            <a:endParaRPr lang="en-IN" sz="2300" b="1" dirty="0" smtClean="0">
              <a:solidFill>
                <a:schemeClr val="bg2">
                  <a:lumMod val="25000"/>
                </a:schemeClr>
              </a:solidFill>
              <a:effectLst>
                <a:outerShdw blurRad="38100" dist="38100" dir="2700000" algn="tl">
                  <a:srgbClr val="000000">
                    <a:alpha val="43137"/>
                  </a:srgbClr>
                </a:outerShdw>
              </a:effectLst>
            </a:endParaRPr>
          </a:p>
          <a:p>
            <a:pPr marL="0" lvl="0" indent="0">
              <a:buNone/>
            </a:pPr>
            <a:r>
              <a:rPr lang="en-US" sz="2300" b="1" dirty="0" smtClean="0">
                <a:solidFill>
                  <a:schemeClr val="bg1">
                    <a:lumMod val="95000"/>
                  </a:schemeClr>
                </a:solidFill>
                <a:effectLst>
                  <a:outerShdw blurRad="38100" dist="38100" dir="2700000" algn="tl">
                    <a:srgbClr val="000000">
                      <a:alpha val="43137"/>
                    </a:srgbClr>
                  </a:outerShdw>
                </a:effectLst>
              </a:rPr>
              <a:t>For Alphabetic lists:</a:t>
            </a:r>
          </a:p>
          <a:p>
            <a:pPr marL="0" indent="0">
              <a:buNone/>
            </a:pPr>
            <a:r>
              <a:rPr lang="en-IN" sz="2300" b="1" dirty="0" smtClean="0">
                <a:solidFill>
                  <a:schemeClr val="bg2">
                    <a:lumMod val="25000"/>
                  </a:schemeClr>
                </a:solidFill>
                <a:effectLst>
                  <a:outerShdw blurRad="38100" dist="38100" dir="2700000" algn="tl">
                    <a:srgbClr val="000000">
                      <a:alpha val="43137"/>
                    </a:srgbClr>
                  </a:outerShdw>
                </a:effectLst>
              </a:rPr>
              <a:t>&lt;</a:t>
            </a:r>
            <a:r>
              <a:rPr lang="en-IN" sz="2300" b="1" dirty="0" err="1" smtClean="0">
                <a:solidFill>
                  <a:schemeClr val="bg2">
                    <a:lumMod val="25000"/>
                  </a:schemeClr>
                </a:solidFill>
                <a:effectLst>
                  <a:outerShdw blurRad="38100" dist="38100" dir="2700000" algn="tl">
                    <a:srgbClr val="000000">
                      <a:alpha val="43137"/>
                    </a:srgbClr>
                  </a:outerShdw>
                </a:effectLst>
              </a:rPr>
              <a:t>ol</a:t>
            </a:r>
            <a:r>
              <a:rPr lang="en-IN" sz="2300" b="1" dirty="0" smtClean="0">
                <a:solidFill>
                  <a:schemeClr val="bg2">
                    <a:lumMod val="25000"/>
                  </a:schemeClr>
                </a:solidFill>
                <a:effectLst>
                  <a:outerShdw blurRad="38100" dist="38100" dir="2700000" algn="tl">
                    <a:srgbClr val="000000">
                      <a:alpha val="43137"/>
                    </a:srgbClr>
                  </a:outerShdw>
                </a:effectLst>
              </a:rPr>
              <a:t> type=“A” start=“4”&gt;</a:t>
            </a:r>
            <a:br>
              <a:rPr lang="en-IN" sz="2300" b="1" dirty="0" smtClean="0">
                <a:solidFill>
                  <a:schemeClr val="bg2">
                    <a:lumMod val="25000"/>
                  </a:schemeClr>
                </a:solidFill>
                <a:effectLst>
                  <a:outerShdw blurRad="38100" dist="38100" dir="2700000" algn="tl">
                    <a:srgbClr val="000000">
                      <a:alpha val="43137"/>
                    </a:srgbClr>
                  </a:outerShdw>
                </a:effectLst>
              </a:rPr>
            </a:br>
            <a:r>
              <a:rPr lang="en-IN" sz="2300" b="1" dirty="0" smtClean="0">
                <a:solidFill>
                  <a:schemeClr val="bg2">
                    <a:lumMod val="25000"/>
                  </a:schemeClr>
                </a:solidFill>
                <a:effectLst>
                  <a:outerShdw blurRad="38100" dist="38100" dir="2700000" algn="tl">
                    <a:srgbClr val="000000">
                      <a:alpha val="43137"/>
                    </a:srgbClr>
                  </a:outerShdw>
                </a:effectLst>
              </a:rPr>
              <a:t>  &lt;li&gt;Entry 1&lt;/li&gt;</a:t>
            </a:r>
            <a:br>
              <a:rPr lang="en-IN" sz="2300" b="1" dirty="0" smtClean="0">
                <a:solidFill>
                  <a:schemeClr val="bg2">
                    <a:lumMod val="25000"/>
                  </a:schemeClr>
                </a:solidFill>
                <a:effectLst>
                  <a:outerShdw blurRad="38100" dist="38100" dir="2700000" algn="tl">
                    <a:srgbClr val="000000">
                      <a:alpha val="43137"/>
                    </a:srgbClr>
                  </a:outerShdw>
                </a:effectLst>
              </a:rPr>
            </a:br>
            <a:r>
              <a:rPr lang="en-IN" sz="2300" b="1" dirty="0" smtClean="0">
                <a:solidFill>
                  <a:schemeClr val="bg2">
                    <a:lumMod val="25000"/>
                  </a:schemeClr>
                </a:solidFill>
                <a:effectLst>
                  <a:outerShdw blurRad="38100" dist="38100" dir="2700000" algn="tl">
                    <a:srgbClr val="000000">
                      <a:alpha val="43137"/>
                    </a:srgbClr>
                  </a:outerShdw>
                </a:effectLst>
              </a:rPr>
              <a:t>  &lt;li&gt;Entry 2&lt;/li&gt;</a:t>
            </a:r>
            <a:br>
              <a:rPr lang="en-IN" sz="2300" b="1" dirty="0" smtClean="0">
                <a:solidFill>
                  <a:schemeClr val="bg2">
                    <a:lumMod val="25000"/>
                  </a:schemeClr>
                </a:solidFill>
                <a:effectLst>
                  <a:outerShdw blurRad="38100" dist="38100" dir="2700000" algn="tl">
                    <a:srgbClr val="000000">
                      <a:alpha val="43137"/>
                    </a:srgbClr>
                  </a:outerShdw>
                </a:effectLst>
              </a:rPr>
            </a:br>
            <a:r>
              <a:rPr lang="en-IN" sz="2300" b="1" dirty="0" smtClean="0">
                <a:solidFill>
                  <a:schemeClr val="bg2">
                    <a:lumMod val="25000"/>
                  </a:schemeClr>
                </a:solidFill>
                <a:effectLst>
                  <a:outerShdw blurRad="38100" dist="38100" dir="2700000" algn="tl">
                    <a:srgbClr val="000000">
                      <a:alpha val="43137"/>
                    </a:srgbClr>
                  </a:outerShdw>
                </a:effectLst>
              </a:rPr>
              <a:t>  &lt;li&gt;Entry 3&lt;/li&gt;</a:t>
            </a:r>
            <a:br>
              <a:rPr lang="en-IN" sz="2300" b="1" dirty="0" smtClean="0">
                <a:solidFill>
                  <a:schemeClr val="bg2">
                    <a:lumMod val="25000"/>
                  </a:schemeClr>
                </a:solidFill>
                <a:effectLst>
                  <a:outerShdw blurRad="38100" dist="38100" dir="2700000" algn="tl">
                    <a:srgbClr val="000000">
                      <a:alpha val="43137"/>
                    </a:srgbClr>
                  </a:outerShdw>
                </a:effectLst>
              </a:rPr>
            </a:br>
            <a:r>
              <a:rPr lang="en-IN" sz="2300" b="1" dirty="0" smtClean="0">
                <a:solidFill>
                  <a:schemeClr val="bg2">
                    <a:lumMod val="25000"/>
                  </a:schemeClr>
                </a:solidFill>
                <a:effectLst>
                  <a:outerShdw blurRad="38100" dist="38100" dir="2700000" algn="tl">
                    <a:srgbClr val="000000">
                      <a:alpha val="43137"/>
                    </a:srgbClr>
                  </a:outerShdw>
                </a:effectLst>
              </a:rPr>
              <a:t>&lt;/</a:t>
            </a:r>
            <a:r>
              <a:rPr lang="en-IN" sz="2300" b="1" dirty="0" err="1" smtClean="0">
                <a:solidFill>
                  <a:schemeClr val="bg2">
                    <a:lumMod val="25000"/>
                  </a:schemeClr>
                </a:solidFill>
                <a:effectLst>
                  <a:outerShdw blurRad="38100" dist="38100" dir="2700000" algn="tl">
                    <a:srgbClr val="000000">
                      <a:alpha val="43137"/>
                    </a:srgbClr>
                  </a:outerShdw>
                </a:effectLst>
              </a:rPr>
              <a:t>ol</a:t>
            </a:r>
            <a:r>
              <a:rPr lang="en-IN" sz="2300" b="1" dirty="0" smtClean="0">
                <a:solidFill>
                  <a:schemeClr val="bg2">
                    <a:lumMod val="25000"/>
                  </a:schemeClr>
                </a:solidFill>
                <a:effectLst>
                  <a:outerShdw blurRad="38100" dist="38100" dir="2700000" algn="tl">
                    <a:srgbClr val="000000">
                      <a:alpha val="43137"/>
                    </a:srgbClr>
                  </a:outerShdw>
                </a:effectLst>
              </a:rPr>
              <a:t>&gt; </a:t>
            </a:r>
          </a:p>
          <a:p>
            <a:pPr marL="0" lvl="0" indent="0">
              <a:buNone/>
            </a:pPr>
            <a:endParaRPr lang="en-IN" sz="2300" b="1" dirty="0">
              <a:solidFill>
                <a:srgbClr val="00B0F0"/>
              </a:solidFill>
              <a:effectLst>
                <a:outerShdw blurRad="38100" dist="38100" dir="2700000" algn="tl">
                  <a:srgbClr val="000000">
                    <a:alpha val="43137"/>
                  </a:srgbClr>
                </a:outerShdw>
              </a:effectLst>
            </a:endParaRPr>
          </a:p>
          <a:p>
            <a:pPr marL="0" lvl="0" indent="0">
              <a:buNone/>
            </a:pPr>
            <a:r>
              <a:rPr lang="en-US" sz="3000" b="1" u="sng" dirty="0">
                <a:solidFill>
                  <a:srgbClr val="00B0F0"/>
                </a:solidFill>
                <a:effectLst>
                  <a:outerShdw blurRad="38100" dist="38100" dir="2700000" algn="tl">
                    <a:srgbClr val="000000">
                      <a:alpha val="43137"/>
                    </a:srgbClr>
                  </a:outerShdw>
                </a:effectLst>
              </a:rPr>
              <a:t>Code Ex: </a:t>
            </a:r>
            <a:r>
              <a:rPr lang="en-US" sz="3000" b="1" u="sng" dirty="0" smtClean="0">
                <a:solidFill>
                  <a:srgbClr val="00B0F0"/>
                </a:solidFill>
                <a:effectLst>
                  <a:outerShdw blurRad="38100" dist="38100" dir="2700000" algn="tl">
                    <a:srgbClr val="000000">
                      <a:alpha val="43137"/>
                    </a:srgbClr>
                  </a:outerShdw>
                </a:effectLst>
              </a:rPr>
              <a:t>listexample6.html</a:t>
            </a:r>
            <a:endParaRPr lang="en-US" sz="3000" b="1" u="sng" dirty="0">
              <a:solidFill>
                <a:srgbClr val="00B0F0"/>
              </a:solidFill>
              <a:effectLst>
                <a:outerShdw blurRad="38100" dist="38100" dir="2700000" algn="tl">
                  <a:srgbClr val="000000">
                    <a:alpha val="43137"/>
                  </a:srgbClr>
                </a:outerShdw>
              </a:effectLst>
            </a:endParaRPr>
          </a:p>
          <a:p>
            <a:pPr marL="0" lvl="0" indent="0">
              <a:buNone/>
            </a:pPr>
            <a:endParaRPr lang="en-IN" sz="3000" b="1" dirty="0">
              <a:solidFill>
                <a:srgbClr val="002060"/>
              </a:solidFill>
              <a:effectLst>
                <a:outerShdw blurRad="38100" dist="38100" dir="2700000" algn="tl">
                  <a:srgbClr val="000000">
                    <a:alpha val="43137"/>
                  </a:srgbClr>
                </a:outerShdw>
              </a:effectLst>
            </a:endParaRPr>
          </a:p>
          <a:p>
            <a:pPr marL="0" indent="0">
              <a:buNone/>
            </a:pPr>
            <a:endParaRPr lang="en-IN" dirty="0"/>
          </a:p>
        </p:txBody>
      </p:sp>
    </p:spTree>
    <p:extLst>
      <p:ext uri="{BB962C8B-B14F-4D97-AF65-F5344CB8AC3E}">
        <p14:creationId xmlns:p14="http://schemas.microsoft.com/office/powerpoint/2010/main" xmlns="" val="26131057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2">
                    <a:lumMod val="75000"/>
                  </a:schemeClr>
                </a:solidFill>
                <a:effectLst>
                  <a:outerShdw blurRad="38100" dist="38100" dir="2700000" algn="tl">
                    <a:srgbClr val="000000">
                      <a:alpha val="43137"/>
                    </a:srgbClr>
                  </a:outerShdw>
                </a:effectLst>
              </a:rPr>
              <a:t>Nested Lists</a:t>
            </a:r>
            <a:endParaRPr lang="en-IN" sz="4000"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r>
              <a:rPr lang="en-IN" dirty="0" smtClean="0"/>
              <a:t>A list item can contain another entire list — this is known as "nesting" a list. It is useful for things like tables of contents</a:t>
            </a:r>
          </a:p>
          <a:p>
            <a:pPr marL="0" indent="0">
              <a:buNone/>
            </a:pPr>
            <a:r>
              <a:rPr lang="en-IN" b="1" dirty="0" smtClean="0">
                <a:solidFill>
                  <a:schemeClr val="bg2">
                    <a:lumMod val="25000"/>
                  </a:schemeClr>
                </a:solidFill>
                <a:effectLst>
                  <a:outerShdw blurRad="38100" dist="38100" dir="2700000" algn="tl">
                    <a:srgbClr val="000000">
                      <a:alpha val="43137"/>
                    </a:srgbClr>
                  </a:outerShdw>
                </a:effectLst>
              </a:rPr>
              <a:t>1.Chapter One </a:t>
            </a:r>
          </a:p>
          <a:p>
            <a:pPr lvl="1">
              <a:buFont typeface="+mj-lt"/>
              <a:buAutoNum type="arabicPeriod"/>
            </a:pPr>
            <a:r>
              <a:rPr lang="en-IN" b="1" dirty="0" smtClean="0">
                <a:solidFill>
                  <a:schemeClr val="bg2">
                    <a:lumMod val="25000"/>
                  </a:schemeClr>
                </a:solidFill>
                <a:effectLst>
                  <a:outerShdw blurRad="38100" dist="38100" dir="2700000" algn="tl">
                    <a:srgbClr val="000000">
                      <a:alpha val="43137"/>
                    </a:srgbClr>
                  </a:outerShdw>
                </a:effectLst>
              </a:rPr>
              <a:t>Section One </a:t>
            </a:r>
          </a:p>
          <a:p>
            <a:pPr lvl="1">
              <a:buFont typeface="+mj-lt"/>
              <a:buAutoNum type="arabicPeriod"/>
            </a:pPr>
            <a:r>
              <a:rPr lang="en-IN" b="1" dirty="0" smtClean="0">
                <a:solidFill>
                  <a:schemeClr val="bg2">
                    <a:lumMod val="25000"/>
                  </a:schemeClr>
                </a:solidFill>
                <a:effectLst>
                  <a:outerShdw blurRad="38100" dist="38100" dir="2700000" algn="tl">
                    <a:srgbClr val="000000">
                      <a:alpha val="43137"/>
                    </a:srgbClr>
                  </a:outerShdw>
                </a:effectLst>
              </a:rPr>
              <a:t>Section Two </a:t>
            </a:r>
          </a:p>
          <a:p>
            <a:pPr lvl="1">
              <a:buFont typeface="+mj-lt"/>
              <a:buAutoNum type="arabicPeriod"/>
            </a:pPr>
            <a:r>
              <a:rPr lang="en-IN" b="1" dirty="0" smtClean="0">
                <a:solidFill>
                  <a:schemeClr val="bg2">
                    <a:lumMod val="25000"/>
                  </a:schemeClr>
                </a:solidFill>
                <a:effectLst>
                  <a:outerShdw blurRad="38100" dist="38100" dir="2700000" algn="tl">
                    <a:srgbClr val="000000">
                      <a:alpha val="43137"/>
                    </a:srgbClr>
                  </a:outerShdw>
                </a:effectLst>
              </a:rPr>
              <a:t>Section Three </a:t>
            </a:r>
          </a:p>
          <a:p>
            <a:pPr marL="0" indent="0">
              <a:buNone/>
            </a:pPr>
            <a:r>
              <a:rPr lang="en-IN" b="1" dirty="0" smtClean="0">
                <a:solidFill>
                  <a:schemeClr val="bg2">
                    <a:lumMod val="25000"/>
                  </a:schemeClr>
                </a:solidFill>
                <a:effectLst>
                  <a:outerShdw blurRad="38100" dist="38100" dir="2700000" algn="tl">
                    <a:srgbClr val="000000">
                      <a:alpha val="43137"/>
                    </a:srgbClr>
                  </a:outerShdw>
                </a:effectLst>
              </a:rPr>
              <a:t>2.Chapter Two </a:t>
            </a:r>
          </a:p>
          <a:p>
            <a:pPr marL="0" indent="0">
              <a:buNone/>
            </a:pPr>
            <a:r>
              <a:rPr lang="en-IN" b="1" dirty="0" smtClean="0">
                <a:solidFill>
                  <a:schemeClr val="bg2">
                    <a:lumMod val="25000"/>
                  </a:schemeClr>
                </a:solidFill>
                <a:effectLst>
                  <a:outerShdw blurRad="38100" dist="38100" dir="2700000" algn="tl">
                    <a:srgbClr val="000000">
                      <a:alpha val="43137"/>
                    </a:srgbClr>
                  </a:outerShdw>
                </a:effectLst>
              </a:rPr>
              <a:t>3.Chapter Three </a:t>
            </a:r>
          </a:p>
          <a:p>
            <a:pPr marL="0" indent="0">
              <a:buNone/>
            </a:pPr>
            <a:endParaRPr lang="en-IN" b="1" dirty="0" smtClean="0">
              <a:solidFill>
                <a:srgbClr val="002060"/>
              </a:solidFill>
              <a:effectLst>
                <a:outerShdw blurRad="38100" dist="38100" dir="2700000" algn="tl">
                  <a:srgbClr val="000000">
                    <a:alpha val="43137"/>
                  </a:srgbClr>
                </a:outerShdw>
              </a:effectLst>
            </a:endParaRPr>
          </a:p>
          <a:p>
            <a:pPr marL="0" indent="0">
              <a:buNone/>
            </a:pPr>
            <a:endParaRPr lang="en-IN" b="1" dirty="0" smtClean="0">
              <a:solidFill>
                <a:srgbClr val="002060"/>
              </a:solidFill>
              <a:effectLst>
                <a:outerShdw blurRad="38100" dist="38100" dir="2700000" algn="tl">
                  <a:srgbClr val="000000">
                    <a:alpha val="43137"/>
                  </a:srgbClr>
                </a:outerShdw>
              </a:effectLst>
            </a:endParaRPr>
          </a:p>
          <a:p>
            <a:pPr marL="0" indent="0">
              <a:buNone/>
            </a:pPr>
            <a:endParaRPr lang="en-IN" b="1" dirty="0" smtClean="0">
              <a:solidFill>
                <a:srgbClr val="002060"/>
              </a:solidFill>
              <a:effectLst>
                <a:outerShdw blurRad="38100" dist="38100" dir="2700000" algn="tl">
                  <a:srgbClr val="000000">
                    <a:alpha val="43137"/>
                  </a:srgbClr>
                </a:outerShdw>
              </a:effectLst>
            </a:endParaRPr>
          </a:p>
          <a:p>
            <a:endParaRPr lang="en-IN" dirty="0"/>
          </a:p>
        </p:txBody>
      </p:sp>
    </p:spTree>
    <p:extLst>
      <p:ext uri="{BB962C8B-B14F-4D97-AF65-F5344CB8AC3E}">
        <p14:creationId xmlns:p14="http://schemas.microsoft.com/office/powerpoint/2010/main" xmlns="" val="33967990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solidFill>
                  <a:schemeClr val="tx2">
                    <a:lumMod val="75000"/>
                  </a:schemeClr>
                </a:solidFill>
                <a:effectLst>
                  <a:outerShdw blurRad="38100" dist="38100" dir="2700000" algn="tl">
                    <a:srgbClr val="000000">
                      <a:alpha val="43137"/>
                    </a:srgbClr>
                  </a:outerShdw>
                </a:effectLst>
              </a:rPr>
              <a:t>Code</a:t>
            </a:r>
            <a:endParaRPr lang="en-IN" sz="4000"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42844" y="1340768"/>
            <a:ext cx="8858312" cy="5400600"/>
          </a:xfrm>
        </p:spPr>
        <p:style>
          <a:lnRef idx="1">
            <a:schemeClr val="accent3"/>
          </a:lnRef>
          <a:fillRef idx="2">
            <a:schemeClr val="accent3"/>
          </a:fillRef>
          <a:effectRef idx="1">
            <a:schemeClr val="accent3"/>
          </a:effectRef>
          <a:fontRef idx="minor">
            <a:schemeClr val="dk1"/>
          </a:fontRef>
        </p:style>
        <p:txBody>
          <a:bodyPr>
            <a:normAutofit fontScale="92500" lnSpcReduction="10000"/>
          </a:bodyPr>
          <a:lstStyle/>
          <a:p>
            <a:pPr marL="0" indent="0">
              <a:buNone/>
            </a:pPr>
            <a:r>
              <a:rPr lang="it-IT" b="1" dirty="0" smtClean="0">
                <a:solidFill>
                  <a:schemeClr val="bg2">
                    <a:lumMod val="25000"/>
                  </a:schemeClr>
                </a:solidFill>
                <a:effectLst>
                  <a:outerShdw blurRad="38100" dist="38100" dir="2700000" algn="tl">
                    <a:srgbClr val="000000">
                      <a:alpha val="43137"/>
                    </a:srgbClr>
                  </a:outerShdw>
                </a:effectLst>
              </a:rPr>
              <a:t>&lt;ol&gt;</a:t>
            </a:r>
          </a:p>
          <a:p>
            <a:pPr marL="0" indent="0">
              <a:buNone/>
            </a:pPr>
            <a:r>
              <a:rPr lang="it-IT" b="1" dirty="0" smtClean="0">
                <a:solidFill>
                  <a:schemeClr val="bg2">
                    <a:lumMod val="25000"/>
                  </a:schemeClr>
                </a:solidFill>
                <a:effectLst>
                  <a:outerShdw blurRad="38100" dist="38100" dir="2700000" algn="tl">
                    <a:srgbClr val="000000">
                      <a:alpha val="43137"/>
                    </a:srgbClr>
                  </a:outerShdw>
                </a:effectLst>
              </a:rPr>
              <a:t>  &lt;li&gt;Chapter One</a:t>
            </a:r>
          </a:p>
          <a:p>
            <a:pPr marL="0" indent="0">
              <a:buNone/>
            </a:pPr>
            <a:r>
              <a:rPr lang="it-IT" b="1" dirty="0" smtClean="0">
                <a:solidFill>
                  <a:schemeClr val="bg2">
                    <a:lumMod val="25000"/>
                  </a:schemeClr>
                </a:solidFill>
                <a:effectLst>
                  <a:outerShdw blurRad="38100" dist="38100" dir="2700000" algn="tl">
                    <a:srgbClr val="000000">
                      <a:alpha val="43137"/>
                    </a:srgbClr>
                  </a:outerShdw>
                </a:effectLst>
              </a:rPr>
              <a:t>    &lt;ol&gt;</a:t>
            </a:r>
          </a:p>
          <a:p>
            <a:pPr marL="0" indent="0">
              <a:buNone/>
            </a:pPr>
            <a:r>
              <a:rPr lang="it-IT" b="1" dirty="0" smtClean="0">
                <a:solidFill>
                  <a:schemeClr val="bg2">
                    <a:lumMod val="25000"/>
                  </a:schemeClr>
                </a:solidFill>
                <a:effectLst>
                  <a:outerShdw blurRad="38100" dist="38100" dir="2700000" algn="tl">
                    <a:srgbClr val="000000">
                      <a:alpha val="43137"/>
                    </a:srgbClr>
                  </a:outerShdw>
                </a:effectLst>
              </a:rPr>
              <a:t>      &lt;li&gt;Section One&lt;/li&gt;</a:t>
            </a:r>
          </a:p>
          <a:p>
            <a:pPr marL="0" indent="0">
              <a:buNone/>
            </a:pPr>
            <a:r>
              <a:rPr lang="it-IT" b="1" dirty="0" smtClean="0">
                <a:solidFill>
                  <a:schemeClr val="bg2">
                    <a:lumMod val="25000"/>
                  </a:schemeClr>
                </a:solidFill>
                <a:effectLst>
                  <a:outerShdw blurRad="38100" dist="38100" dir="2700000" algn="tl">
                    <a:srgbClr val="000000">
                      <a:alpha val="43137"/>
                    </a:srgbClr>
                  </a:outerShdw>
                </a:effectLst>
              </a:rPr>
              <a:t>      &lt;li&gt;Section Two &lt;/li&gt;</a:t>
            </a:r>
          </a:p>
          <a:p>
            <a:pPr marL="0" indent="0">
              <a:buNone/>
            </a:pPr>
            <a:r>
              <a:rPr lang="it-IT" b="1" dirty="0" smtClean="0">
                <a:solidFill>
                  <a:schemeClr val="bg2">
                    <a:lumMod val="25000"/>
                  </a:schemeClr>
                </a:solidFill>
                <a:effectLst>
                  <a:outerShdw blurRad="38100" dist="38100" dir="2700000" algn="tl">
                    <a:srgbClr val="000000">
                      <a:alpha val="43137"/>
                    </a:srgbClr>
                  </a:outerShdw>
                </a:effectLst>
              </a:rPr>
              <a:t>      &lt;li&gt;Section Three &lt;/li&gt;</a:t>
            </a:r>
          </a:p>
          <a:p>
            <a:pPr marL="0" indent="0">
              <a:buNone/>
            </a:pPr>
            <a:r>
              <a:rPr lang="it-IT" b="1" dirty="0" smtClean="0">
                <a:solidFill>
                  <a:schemeClr val="bg2">
                    <a:lumMod val="25000"/>
                  </a:schemeClr>
                </a:solidFill>
                <a:effectLst>
                  <a:outerShdw blurRad="38100" dist="38100" dir="2700000" algn="tl">
                    <a:srgbClr val="000000">
                      <a:alpha val="43137"/>
                    </a:srgbClr>
                  </a:outerShdw>
                </a:effectLst>
              </a:rPr>
              <a:t>    &lt;/ol&gt;</a:t>
            </a:r>
          </a:p>
          <a:p>
            <a:pPr marL="0" indent="0">
              <a:buNone/>
            </a:pPr>
            <a:r>
              <a:rPr lang="it-IT" b="1" dirty="0" smtClean="0">
                <a:solidFill>
                  <a:schemeClr val="bg2">
                    <a:lumMod val="25000"/>
                  </a:schemeClr>
                </a:solidFill>
                <a:effectLst>
                  <a:outerShdw blurRad="38100" dist="38100" dir="2700000" algn="tl">
                    <a:srgbClr val="000000">
                      <a:alpha val="43137"/>
                    </a:srgbClr>
                  </a:outerShdw>
                </a:effectLst>
              </a:rPr>
              <a:t>  &lt;/li&gt;</a:t>
            </a:r>
          </a:p>
          <a:p>
            <a:pPr marL="0" indent="0">
              <a:buNone/>
            </a:pPr>
            <a:r>
              <a:rPr lang="it-IT" b="1" dirty="0" smtClean="0">
                <a:solidFill>
                  <a:schemeClr val="bg2">
                    <a:lumMod val="25000"/>
                  </a:schemeClr>
                </a:solidFill>
                <a:effectLst>
                  <a:outerShdw blurRad="38100" dist="38100" dir="2700000" algn="tl">
                    <a:srgbClr val="000000">
                      <a:alpha val="43137"/>
                    </a:srgbClr>
                  </a:outerShdw>
                </a:effectLst>
              </a:rPr>
              <a:t>  &lt;li&gt;Chapter Two&lt;/li&gt;</a:t>
            </a:r>
          </a:p>
          <a:p>
            <a:pPr marL="0" indent="0">
              <a:buNone/>
            </a:pPr>
            <a:r>
              <a:rPr lang="it-IT" b="1" dirty="0" smtClean="0">
                <a:solidFill>
                  <a:schemeClr val="bg2">
                    <a:lumMod val="25000"/>
                  </a:schemeClr>
                </a:solidFill>
                <a:effectLst>
                  <a:outerShdw blurRad="38100" dist="38100" dir="2700000" algn="tl">
                    <a:srgbClr val="000000">
                      <a:alpha val="43137"/>
                    </a:srgbClr>
                  </a:outerShdw>
                </a:effectLst>
              </a:rPr>
              <a:t>  &lt;li&gt;Chapter Three  &lt;/li&gt;</a:t>
            </a:r>
          </a:p>
          <a:p>
            <a:pPr marL="0" indent="0">
              <a:buNone/>
            </a:pPr>
            <a:r>
              <a:rPr lang="it-IT" b="1" dirty="0" smtClean="0">
                <a:solidFill>
                  <a:schemeClr val="bg2">
                    <a:lumMod val="25000"/>
                  </a:schemeClr>
                </a:solidFill>
                <a:effectLst>
                  <a:outerShdw blurRad="38100" dist="38100" dir="2700000" algn="tl">
                    <a:srgbClr val="000000">
                      <a:alpha val="43137"/>
                    </a:srgbClr>
                  </a:outerShdw>
                </a:effectLst>
              </a:rPr>
              <a:t>&lt;/ol&gt;</a:t>
            </a:r>
          </a:p>
          <a:p>
            <a:pPr marL="0" lvl="0" indent="0">
              <a:buNone/>
            </a:pPr>
            <a:r>
              <a:rPr lang="en-US" sz="2800" b="1" u="sng" dirty="0">
                <a:solidFill>
                  <a:srgbClr val="00B0F0"/>
                </a:solidFill>
                <a:effectLst>
                  <a:outerShdw blurRad="38100" dist="38100" dir="2700000" algn="tl">
                    <a:srgbClr val="000000">
                      <a:alpha val="43137"/>
                    </a:srgbClr>
                  </a:outerShdw>
                </a:effectLst>
              </a:rPr>
              <a:t>Code Ex: listexample7.html</a:t>
            </a:r>
          </a:p>
          <a:p>
            <a:pPr marL="0" indent="0">
              <a:buNone/>
            </a:pPr>
            <a:endParaRPr lang="en-IN" b="1"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34584117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2">
                    <a:lumMod val="75000"/>
                  </a:schemeClr>
                </a:solidFill>
                <a:effectLst>
                  <a:outerShdw blurRad="38100" dist="38100" dir="2700000" algn="tl">
                    <a:srgbClr val="000000">
                      <a:alpha val="43137"/>
                    </a:srgbClr>
                  </a:outerShdw>
                </a:effectLst>
              </a:rPr>
              <a:t>Definition Lists</a:t>
            </a:r>
            <a:endParaRPr lang="en-IN" sz="4000"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r>
              <a:rPr lang="en-IN" dirty="0"/>
              <a:t>Definition lists create a list with two parts to each entry: the name or term to be defined and the definition. This creates lists similar to a dictionary or glossary. There are three tags associated with the definition list:</a:t>
            </a:r>
          </a:p>
          <a:p>
            <a:pPr marL="0" indent="0">
              <a:buNone/>
            </a:pPr>
            <a:r>
              <a:rPr lang="en-IN" b="1" u="sng" dirty="0" smtClean="0">
                <a:solidFill>
                  <a:schemeClr val="bg2">
                    <a:lumMod val="25000"/>
                  </a:schemeClr>
                </a:solidFill>
                <a:effectLst>
                  <a:outerShdw blurRad="38100" dist="38100" dir="2700000" algn="tl">
                    <a:srgbClr val="000000">
                      <a:alpha val="43137"/>
                    </a:srgbClr>
                  </a:outerShdw>
                </a:effectLst>
              </a:rPr>
              <a:t>&lt;dl&gt;</a:t>
            </a:r>
            <a:r>
              <a:rPr lang="en-IN" dirty="0" smtClean="0">
                <a:solidFill>
                  <a:schemeClr val="bg2">
                    <a:lumMod val="25000"/>
                  </a:schemeClr>
                </a:solidFill>
              </a:rPr>
              <a:t>  </a:t>
            </a:r>
            <a:r>
              <a:rPr lang="en-IN" dirty="0" smtClean="0"/>
              <a:t>to </a:t>
            </a:r>
            <a:r>
              <a:rPr lang="en-IN" dirty="0"/>
              <a:t>define the list</a:t>
            </a:r>
          </a:p>
          <a:p>
            <a:pPr marL="0" indent="0">
              <a:buNone/>
            </a:pPr>
            <a:r>
              <a:rPr lang="en-IN" b="1" u="sng" dirty="0" smtClean="0">
                <a:solidFill>
                  <a:schemeClr val="bg2">
                    <a:lumMod val="25000"/>
                  </a:schemeClr>
                </a:solidFill>
                <a:effectLst>
                  <a:outerShdw blurRad="38100" dist="38100" dir="2700000" algn="tl">
                    <a:srgbClr val="000000">
                      <a:alpha val="43137"/>
                    </a:srgbClr>
                  </a:outerShdw>
                </a:effectLst>
              </a:rPr>
              <a:t>&lt;</a:t>
            </a:r>
            <a:r>
              <a:rPr lang="en-IN" b="1" u="sng" dirty="0" err="1" smtClean="0">
                <a:solidFill>
                  <a:schemeClr val="bg2">
                    <a:lumMod val="25000"/>
                  </a:schemeClr>
                </a:solidFill>
                <a:effectLst>
                  <a:outerShdw blurRad="38100" dist="38100" dir="2700000" algn="tl">
                    <a:srgbClr val="000000">
                      <a:alpha val="43137"/>
                    </a:srgbClr>
                  </a:outerShdw>
                </a:effectLst>
              </a:rPr>
              <a:t>dt</a:t>
            </a:r>
            <a:r>
              <a:rPr lang="en-IN" b="1" u="sng" dirty="0" smtClean="0">
                <a:solidFill>
                  <a:schemeClr val="bg2">
                    <a:lumMod val="25000"/>
                  </a:schemeClr>
                </a:solidFill>
                <a:effectLst>
                  <a:outerShdw blurRad="38100" dist="38100" dir="2700000" algn="tl">
                    <a:srgbClr val="000000">
                      <a:alpha val="43137"/>
                    </a:srgbClr>
                  </a:outerShdw>
                </a:effectLst>
              </a:rPr>
              <a:t>&gt; </a:t>
            </a:r>
            <a:r>
              <a:rPr lang="en-IN" b="1" dirty="0">
                <a:solidFill>
                  <a:srgbClr val="7030A0"/>
                </a:solidFill>
                <a:effectLst>
                  <a:outerShdw blurRad="38100" dist="38100" dir="2700000" algn="tl">
                    <a:srgbClr val="000000">
                      <a:alpha val="43137"/>
                    </a:srgbClr>
                  </a:outerShdw>
                </a:effectLst>
              </a:rPr>
              <a:t> </a:t>
            </a:r>
            <a:r>
              <a:rPr lang="en-IN" dirty="0"/>
              <a:t>to define the </a:t>
            </a:r>
            <a:r>
              <a:rPr lang="en-IN" dirty="0" smtClean="0"/>
              <a:t>title </a:t>
            </a:r>
            <a:r>
              <a:rPr lang="en-IN" dirty="0"/>
              <a:t>term</a:t>
            </a:r>
          </a:p>
          <a:p>
            <a:pPr marL="0" indent="0">
              <a:buNone/>
            </a:pPr>
            <a:r>
              <a:rPr lang="en-IN" b="1" u="sng" dirty="0" smtClean="0">
                <a:solidFill>
                  <a:schemeClr val="bg2">
                    <a:lumMod val="25000"/>
                  </a:schemeClr>
                </a:solidFill>
                <a:effectLst>
                  <a:outerShdw blurRad="38100" dist="38100" dir="2700000" algn="tl">
                    <a:srgbClr val="000000">
                      <a:alpha val="43137"/>
                    </a:srgbClr>
                  </a:outerShdw>
                </a:effectLst>
              </a:rPr>
              <a:t>&lt;</a:t>
            </a:r>
            <a:r>
              <a:rPr lang="en-IN" b="1" u="sng" dirty="0" err="1" smtClean="0">
                <a:solidFill>
                  <a:schemeClr val="bg2">
                    <a:lumMod val="25000"/>
                  </a:schemeClr>
                </a:solidFill>
                <a:effectLst>
                  <a:outerShdw blurRad="38100" dist="38100" dir="2700000" algn="tl">
                    <a:srgbClr val="000000">
                      <a:alpha val="43137"/>
                    </a:srgbClr>
                  </a:outerShdw>
                </a:effectLst>
              </a:rPr>
              <a:t>dd</a:t>
            </a:r>
            <a:r>
              <a:rPr lang="en-IN" b="1" u="sng" dirty="0" smtClean="0">
                <a:solidFill>
                  <a:schemeClr val="bg2">
                    <a:lumMod val="25000"/>
                  </a:schemeClr>
                </a:solidFill>
                <a:effectLst>
                  <a:outerShdw blurRad="38100" dist="38100" dir="2700000" algn="tl">
                    <a:srgbClr val="000000">
                      <a:alpha val="43137"/>
                    </a:srgbClr>
                  </a:outerShdw>
                </a:effectLst>
              </a:rPr>
              <a:t>&gt;</a:t>
            </a:r>
            <a:r>
              <a:rPr lang="en-IN" dirty="0"/>
              <a:t> to define the definition of the term</a:t>
            </a:r>
          </a:p>
          <a:p>
            <a:endParaRPr lang="en-IN" dirty="0"/>
          </a:p>
        </p:txBody>
      </p:sp>
    </p:spTree>
    <p:extLst>
      <p:ext uri="{BB962C8B-B14F-4D97-AF65-F5344CB8AC3E}">
        <p14:creationId xmlns:p14="http://schemas.microsoft.com/office/powerpoint/2010/main" xmlns="" val="9294767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2">
                    <a:lumMod val="75000"/>
                  </a:schemeClr>
                </a:solidFill>
                <a:effectLst>
                  <a:outerShdw blurRad="38100" dist="38100" dir="2700000" algn="tl">
                    <a:srgbClr val="000000">
                      <a:alpha val="43137"/>
                    </a:srgbClr>
                  </a:outerShdw>
                </a:effectLst>
              </a:rPr>
              <a:t>Syntax</a:t>
            </a:r>
            <a:endParaRPr lang="en-IN" sz="4000"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marL="0" indent="0">
              <a:buNone/>
            </a:pPr>
            <a:r>
              <a:rPr lang="en-US" b="1" dirty="0" smtClean="0">
                <a:solidFill>
                  <a:schemeClr val="bg2">
                    <a:lumMod val="25000"/>
                  </a:schemeClr>
                </a:solidFill>
                <a:effectLst>
                  <a:outerShdw blurRad="38100" dist="38100" dir="2700000" algn="tl">
                    <a:srgbClr val="000000">
                      <a:alpha val="43137"/>
                    </a:srgbClr>
                  </a:outerShdw>
                </a:effectLst>
              </a:rPr>
              <a:t>&lt;dl&gt;</a:t>
            </a:r>
          </a:p>
          <a:p>
            <a:pPr marL="0" indent="0">
              <a:buNone/>
            </a:pPr>
            <a:r>
              <a:rPr lang="en-US" b="1" dirty="0" smtClean="0">
                <a:solidFill>
                  <a:schemeClr val="bg2">
                    <a:lumMod val="25000"/>
                  </a:schemeClr>
                </a:solidFill>
                <a:effectLst>
                  <a:outerShdw blurRad="38100" dist="38100" dir="2700000" algn="tl">
                    <a:srgbClr val="000000">
                      <a:alpha val="43137"/>
                    </a:srgbClr>
                  </a:outerShdw>
                </a:effectLst>
              </a:rPr>
              <a:t>&lt;</a:t>
            </a:r>
            <a:r>
              <a:rPr lang="en-US" b="1" dirty="0" err="1" smtClean="0">
                <a:solidFill>
                  <a:schemeClr val="bg2">
                    <a:lumMod val="25000"/>
                  </a:schemeClr>
                </a:solidFill>
                <a:effectLst>
                  <a:outerShdw blurRad="38100" dist="38100" dir="2700000" algn="tl">
                    <a:srgbClr val="000000">
                      <a:alpha val="43137"/>
                    </a:srgbClr>
                  </a:outerShdw>
                </a:effectLst>
              </a:rPr>
              <a:t>dt</a:t>
            </a:r>
            <a:r>
              <a:rPr lang="en-US" b="1" dirty="0" smtClean="0">
                <a:solidFill>
                  <a:schemeClr val="bg2">
                    <a:lumMod val="25000"/>
                  </a:schemeClr>
                </a:solidFill>
                <a:effectLst>
                  <a:outerShdw blurRad="38100" dist="38100" dir="2700000" algn="tl">
                    <a:srgbClr val="000000">
                      <a:alpha val="43137"/>
                    </a:srgbClr>
                  </a:outerShdw>
                </a:effectLst>
              </a:rPr>
              <a:t>&gt; some text &lt;/</a:t>
            </a:r>
            <a:r>
              <a:rPr lang="en-US" b="1" dirty="0" err="1" smtClean="0">
                <a:solidFill>
                  <a:schemeClr val="bg2">
                    <a:lumMod val="25000"/>
                  </a:schemeClr>
                </a:solidFill>
                <a:effectLst>
                  <a:outerShdw blurRad="38100" dist="38100" dir="2700000" algn="tl">
                    <a:srgbClr val="000000">
                      <a:alpha val="43137"/>
                    </a:srgbClr>
                  </a:outerShdw>
                </a:effectLst>
              </a:rPr>
              <a:t>dt</a:t>
            </a:r>
            <a:r>
              <a:rPr lang="en-US" b="1" dirty="0" smtClean="0">
                <a:solidFill>
                  <a:schemeClr val="bg2">
                    <a:lumMod val="25000"/>
                  </a:schemeClr>
                </a:solidFill>
                <a:effectLst>
                  <a:outerShdw blurRad="38100" dist="38100" dir="2700000" algn="tl">
                    <a:srgbClr val="000000">
                      <a:alpha val="43137"/>
                    </a:srgbClr>
                  </a:outerShdw>
                </a:effectLst>
              </a:rPr>
              <a:t>&gt;</a:t>
            </a:r>
          </a:p>
          <a:p>
            <a:pPr marL="0" indent="0">
              <a:buNone/>
            </a:pPr>
            <a:r>
              <a:rPr lang="en-US" b="1" dirty="0" smtClean="0">
                <a:solidFill>
                  <a:schemeClr val="bg2">
                    <a:lumMod val="25000"/>
                  </a:schemeClr>
                </a:solidFill>
                <a:effectLst>
                  <a:outerShdw blurRad="38100" dist="38100" dir="2700000" algn="tl">
                    <a:srgbClr val="000000">
                      <a:alpha val="43137"/>
                    </a:srgbClr>
                  </a:outerShdw>
                </a:effectLst>
              </a:rPr>
              <a:t>&lt;</a:t>
            </a:r>
            <a:r>
              <a:rPr lang="en-US" b="1" dirty="0" err="1" smtClean="0">
                <a:solidFill>
                  <a:schemeClr val="bg2">
                    <a:lumMod val="25000"/>
                  </a:schemeClr>
                </a:solidFill>
                <a:effectLst>
                  <a:outerShdw blurRad="38100" dist="38100" dir="2700000" algn="tl">
                    <a:srgbClr val="000000">
                      <a:alpha val="43137"/>
                    </a:srgbClr>
                  </a:outerShdw>
                </a:effectLst>
              </a:rPr>
              <a:t>dd</a:t>
            </a:r>
            <a:r>
              <a:rPr lang="en-US" b="1" dirty="0" smtClean="0">
                <a:solidFill>
                  <a:schemeClr val="bg2">
                    <a:lumMod val="25000"/>
                  </a:schemeClr>
                </a:solidFill>
                <a:effectLst>
                  <a:outerShdw blurRad="38100" dist="38100" dir="2700000" algn="tl">
                    <a:srgbClr val="000000">
                      <a:alpha val="43137"/>
                    </a:srgbClr>
                  </a:outerShdw>
                </a:effectLst>
              </a:rPr>
              <a:t>&gt; some description&lt;/</a:t>
            </a:r>
            <a:r>
              <a:rPr lang="en-US" b="1" dirty="0" err="1" smtClean="0">
                <a:solidFill>
                  <a:schemeClr val="bg2">
                    <a:lumMod val="25000"/>
                  </a:schemeClr>
                </a:solidFill>
                <a:effectLst>
                  <a:outerShdw blurRad="38100" dist="38100" dir="2700000" algn="tl">
                    <a:srgbClr val="000000">
                      <a:alpha val="43137"/>
                    </a:srgbClr>
                  </a:outerShdw>
                </a:effectLst>
              </a:rPr>
              <a:t>dd</a:t>
            </a:r>
            <a:r>
              <a:rPr lang="en-US" b="1" dirty="0" smtClean="0">
                <a:solidFill>
                  <a:schemeClr val="bg2">
                    <a:lumMod val="25000"/>
                  </a:schemeClr>
                </a:solidFill>
                <a:effectLst>
                  <a:outerShdw blurRad="38100" dist="38100" dir="2700000" algn="tl">
                    <a:srgbClr val="000000">
                      <a:alpha val="43137"/>
                    </a:srgbClr>
                  </a:outerShdw>
                </a:effectLst>
              </a:rPr>
              <a:t>&gt;</a:t>
            </a:r>
          </a:p>
          <a:p>
            <a:pPr marL="0" indent="0">
              <a:buNone/>
            </a:pPr>
            <a:r>
              <a:rPr lang="en-US" b="1" dirty="0" smtClean="0">
                <a:solidFill>
                  <a:schemeClr val="bg2">
                    <a:lumMod val="25000"/>
                  </a:schemeClr>
                </a:solidFill>
                <a:effectLst>
                  <a:outerShdw blurRad="38100" dist="38100" dir="2700000" algn="tl">
                    <a:srgbClr val="000000">
                      <a:alpha val="43137"/>
                    </a:srgbClr>
                  </a:outerShdw>
                </a:effectLst>
              </a:rPr>
              <a:t>&lt;</a:t>
            </a:r>
            <a:r>
              <a:rPr lang="en-US" b="1" dirty="0" err="1" smtClean="0">
                <a:solidFill>
                  <a:schemeClr val="bg2">
                    <a:lumMod val="25000"/>
                  </a:schemeClr>
                </a:solidFill>
                <a:effectLst>
                  <a:outerShdw blurRad="38100" dist="38100" dir="2700000" algn="tl">
                    <a:srgbClr val="000000">
                      <a:alpha val="43137"/>
                    </a:srgbClr>
                  </a:outerShdw>
                </a:effectLst>
              </a:rPr>
              <a:t>dt</a:t>
            </a:r>
            <a:r>
              <a:rPr lang="en-US" b="1" dirty="0" smtClean="0">
                <a:solidFill>
                  <a:schemeClr val="bg2">
                    <a:lumMod val="25000"/>
                  </a:schemeClr>
                </a:solidFill>
                <a:effectLst>
                  <a:outerShdw blurRad="38100" dist="38100" dir="2700000" algn="tl">
                    <a:srgbClr val="000000">
                      <a:alpha val="43137"/>
                    </a:srgbClr>
                  </a:outerShdw>
                </a:effectLst>
              </a:rPr>
              <a:t>&gt;some text&lt;/</a:t>
            </a:r>
            <a:r>
              <a:rPr lang="en-US" b="1" dirty="0" err="1" smtClean="0">
                <a:solidFill>
                  <a:schemeClr val="bg2">
                    <a:lumMod val="25000"/>
                  </a:schemeClr>
                </a:solidFill>
                <a:effectLst>
                  <a:outerShdw blurRad="38100" dist="38100" dir="2700000" algn="tl">
                    <a:srgbClr val="000000">
                      <a:alpha val="43137"/>
                    </a:srgbClr>
                  </a:outerShdw>
                </a:effectLst>
              </a:rPr>
              <a:t>dt</a:t>
            </a:r>
            <a:r>
              <a:rPr lang="en-US" b="1" dirty="0" smtClean="0">
                <a:solidFill>
                  <a:schemeClr val="bg2">
                    <a:lumMod val="25000"/>
                  </a:schemeClr>
                </a:solidFill>
                <a:effectLst>
                  <a:outerShdw blurRad="38100" dist="38100" dir="2700000" algn="tl">
                    <a:srgbClr val="000000">
                      <a:alpha val="43137"/>
                    </a:srgbClr>
                  </a:outerShdw>
                </a:effectLst>
              </a:rPr>
              <a:t>&gt;</a:t>
            </a:r>
          </a:p>
          <a:p>
            <a:pPr marL="0" indent="0">
              <a:buNone/>
            </a:pPr>
            <a:r>
              <a:rPr lang="en-US" b="1" dirty="0" smtClean="0">
                <a:solidFill>
                  <a:schemeClr val="bg2">
                    <a:lumMod val="25000"/>
                  </a:schemeClr>
                </a:solidFill>
                <a:effectLst>
                  <a:outerShdw blurRad="38100" dist="38100" dir="2700000" algn="tl">
                    <a:srgbClr val="000000">
                      <a:alpha val="43137"/>
                    </a:srgbClr>
                  </a:outerShdw>
                </a:effectLst>
              </a:rPr>
              <a:t>&lt;</a:t>
            </a:r>
            <a:r>
              <a:rPr lang="en-US" b="1" dirty="0" err="1" smtClean="0">
                <a:solidFill>
                  <a:schemeClr val="bg2">
                    <a:lumMod val="25000"/>
                  </a:schemeClr>
                </a:solidFill>
                <a:effectLst>
                  <a:outerShdw blurRad="38100" dist="38100" dir="2700000" algn="tl">
                    <a:srgbClr val="000000">
                      <a:alpha val="43137"/>
                    </a:srgbClr>
                  </a:outerShdw>
                </a:effectLst>
              </a:rPr>
              <a:t>dd</a:t>
            </a:r>
            <a:r>
              <a:rPr lang="en-US" b="1" dirty="0" smtClean="0">
                <a:solidFill>
                  <a:schemeClr val="bg2">
                    <a:lumMod val="25000"/>
                  </a:schemeClr>
                </a:solidFill>
                <a:effectLst>
                  <a:outerShdw blurRad="38100" dist="38100" dir="2700000" algn="tl">
                    <a:srgbClr val="000000">
                      <a:alpha val="43137"/>
                    </a:srgbClr>
                  </a:outerShdw>
                </a:effectLst>
              </a:rPr>
              <a:t>&gt;some description&lt;/</a:t>
            </a:r>
            <a:r>
              <a:rPr lang="en-US" b="1" dirty="0" err="1" smtClean="0">
                <a:solidFill>
                  <a:schemeClr val="bg2">
                    <a:lumMod val="25000"/>
                  </a:schemeClr>
                </a:solidFill>
                <a:effectLst>
                  <a:outerShdw blurRad="38100" dist="38100" dir="2700000" algn="tl">
                    <a:srgbClr val="000000">
                      <a:alpha val="43137"/>
                    </a:srgbClr>
                  </a:outerShdw>
                </a:effectLst>
              </a:rPr>
              <a:t>dd</a:t>
            </a:r>
            <a:r>
              <a:rPr lang="en-US" b="1" dirty="0" smtClean="0">
                <a:solidFill>
                  <a:schemeClr val="bg2">
                    <a:lumMod val="25000"/>
                  </a:schemeClr>
                </a:solidFill>
                <a:effectLst>
                  <a:outerShdw blurRad="38100" dist="38100" dir="2700000" algn="tl">
                    <a:srgbClr val="000000">
                      <a:alpha val="43137"/>
                    </a:srgbClr>
                  </a:outerShdw>
                </a:effectLst>
              </a:rPr>
              <a:t>&gt;</a:t>
            </a:r>
          </a:p>
          <a:p>
            <a:pPr marL="0" indent="0">
              <a:buNone/>
            </a:pPr>
            <a:r>
              <a:rPr lang="en-US" b="1" dirty="0" smtClean="0">
                <a:solidFill>
                  <a:schemeClr val="bg2">
                    <a:lumMod val="25000"/>
                  </a:schemeClr>
                </a:solidFill>
                <a:effectLst>
                  <a:outerShdw blurRad="38100" dist="38100" dir="2700000" algn="tl">
                    <a:srgbClr val="000000">
                      <a:alpha val="43137"/>
                    </a:srgbClr>
                  </a:outerShdw>
                </a:effectLst>
              </a:rPr>
              <a:t>&lt;/dl&gt;</a:t>
            </a:r>
            <a:endParaRPr lang="en-IN" b="1" dirty="0">
              <a:solidFill>
                <a:schemeClr val="bg2">
                  <a:lumMod val="2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41207851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2">
                    <a:lumMod val="75000"/>
                  </a:schemeClr>
                </a:solidFill>
                <a:effectLst>
                  <a:outerShdw blurRad="38100" dist="38100" dir="2700000" algn="tl">
                    <a:srgbClr val="000000">
                      <a:alpha val="43137"/>
                    </a:srgbClr>
                  </a:outerShdw>
                </a:effectLst>
              </a:rPr>
              <a:t>Example</a:t>
            </a:r>
            <a:endParaRPr lang="en-IN" sz="4000"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fontScale="92500" lnSpcReduction="20000"/>
          </a:bodyPr>
          <a:lstStyle/>
          <a:p>
            <a:pPr marL="0" indent="0">
              <a:buNone/>
            </a:pPr>
            <a:r>
              <a:rPr lang="en-IN" b="1" dirty="0">
                <a:solidFill>
                  <a:schemeClr val="bg2">
                    <a:lumMod val="25000"/>
                  </a:schemeClr>
                </a:solidFill>
                <a:effectLst>
                  <a:outerShdw blurRad="38100" dist="38100" dir="2700000" algn="tl">
                    <a:srgbClr val="000000">
                      <a:alpha val="43137"/>
                    </a:srgbClr>
                  </a:outerShdw>
                </a:effectLst>
              </a:rPr>
              <a:t>&lt;dl&gt;</a:t>
            </a:r>
          </a:p>
          <a:p>
            <a:pPr marL="0" indent="0">
              <a:buNone/>
            </a:pPr>
            <a:r>
              <a:rPr lang="en-IN" b="1" dirty="0">
                <a:solidFill>
                  <a:schemeClr val="bg2">
                    <a:lumMod val="25000"/>
                  </a:schemeClr>
                </a:solidFill>
                <a:effectLst>
                  <a:outerShdw blurRad="38100" dist="38100" dir="2700000" algn="tl">
                    <a:srgbClr val="000000">
                      <a:alpha val="43137"/>
                    </a:srgbClr>
                  </a:outerShdw>
                </a:effectLst>
              </a:rPr>
              <a:t>  &lt;</a:t>
            </a:r>
            <a:r>
              <a:rPr lang="en-IN" b="1" dirty="0" err="1">
                <a:solidFill>
                  <a:schemeClr val="bg2">
                    <a:lumMod val="25000"/>
                  </a:schemeClr>
                </a:solidFill>
                <a:effectLst>
                  <a:outerShdw blurRad="38100" dist="38100" dir="2700000" algn="tl">
                    <a:srgbClr val="000000">
                      <a:alpha val="43137"/>
                    </a:srgbClr>
                  </a:outerShdw>
                </a:effectLst>
              </a:rPr>
              <a:t>dt</a:t>
            </a:r>
            <a:r>
              <a:rPr lang="en-IN" b="1" dirty="0">
                <a:solidFill>
                  <a:schemeClr val="bg2">
                    <a:lumMod val="25000"/>
                  </a:schemeClr>
                </a:solidFill>
                <a:effectLst>
                  <a:outerShdw blurRad="38100" dist="38100" dir="2700000" algn="tl">
                    <a:srgbClr val="000000">
                      <a:alpha val="43137"/>
                    </a:srgbClr>
                  </a:outerShdw>
                </a:effectLst>
              </a:rPr>
              <a:t>&gt;HTML&lt;/</a:t>
            </a:r>
            <a:r>
              <a:rPr lang="en-IN" b="1" dirty="0" err="1">
                <a:solidFill>
                  <a:schemeClr val="bg2">
                    <a:lumMod val="25000"/>
                  </a:schemeClr>
                </a:solidFill>
                <a:effectLst>
                  <a:outerShdw blurRad="38100" dist="38100" dir="2700000" algn="tl">
                    <a:srgbClr val="000000">
                      <a:alpha val="43137"/>
                    </a:srgbClr>
                  </a:outerShdw>
                </a:effectLst>
              </a:rPr>
              <a:t>dt</a:t>
            </a:r>
            <a:r>
              <a:rPr lang="en-IN" b="1" dirty="0">
                <a:solidFill>
                  <a:schemeClr val="bg2">
                    <a:lumMod val="25000"/>
                  </a:schemeClr>
                </a:solidFill>
                <a:effectLst>
                  <a:outerShdw blurRad="38100" dist="38100" dir="2700000" algn="tl">
                    <a:srgbClr val="000000">
                      <a:alpha val="43137"/>
                    </a:srgbClr>
                  </a:outerShdw>
                </a:effectLst>
              </a:rPr>
              <a:t>&gt;</a:t>
            </a:r>
          </a:p>
          <a:p>
            <a:pPr marL="0" indent="0">
              <a:buNone/>
            </a:pPr>
            <a:r>
              <a:rPr lang="en-IN" b="1" dirty="0">
                <a:solidFill>
                  <a:schemeClr val="bg2">
                    <a:lumMod val="25000"/>
                  </a:schemeClr>
                </a:solidFill>
                <a:effectLst>
                  <a:outerShdw blurRad="38100" dist="38100" dir="2700000" algn="tl">
                    <a:srgbClr val="000000">
                      <a:alpha val="43137"/>
                    </a:srgbClr>
                  </a:outerShdw>
                </a:effectLst>
              </a:rPr>
              <a:t>  &lt;</a:t>
            </a:r>
            <a:r>
              <a:rPr lang="en-IN" b="1" dirty="0" err="1" smtClean="0">
                <a:solidFill>
                  <a:schemeClr val="bg2">
                    <a:lumMod val="25000"/>
                  </a:schemeClr>
                </a:solidFill>
                <a:effectLst>
                  <a:outerShdw blurRad="38100" dist="38100" dir="2700000" algn="tl">
                    <a:srgbClr val="000000">
                      <a:alpha val="43137"/>
                    </a:srgbClr>
                  </a:outerShdw>
                </a:effectLst>
              </a:rPr>
              <a:t>dd</a:t>
            </a:r>
            <a:r>
              <a:rPr lang="en-IN" b="1" dirty="0" smtClean="0">
                <a:solidFill>
                  <a:schemeClr val="bg2">
                    <a:lumMod val="25000"/>
                  </a:schemeClr>
                </a:solidFill>
                <a:effectLst>
                  <a:outerShdw blurRad="38100" dist="38100" dir="2700000" algn="tl">
                    <a:srgbClr val="000000">
                      <a:alpha val="43137"/>
                    </a:srgbClr>
                  </a:outerShdw>
                </a:effectLst>
              </a:rPr>
              <a:t>&gt;</a:t>
            </a:r>
          </a:p>
          <a:p>
            <a:pPr marL="0" indent="0">
              <a:buNone/>
            </a:pPr>
            <a:r>
              <a:rPr lang="en-IN" b="1" dirty="0" smtClean="0">
                <a:solidFill>
                  <a:schemeClr val="bg2">
                    <a:lumMod val="25000"/>
                  </a:schemeClr>
                </a:solidFill>
                <a:effectLst>
                  <a:outerShdw blurRad="38100" dist="38100" dir="2700000" algn="tl">
                    <a:srgbClr val="000000">
                      <a:alpha val="43137"/>
                    </a:srgbClr>
                  </a:outerShdw>
                </a:effectLst>
              </a:rPr>
              <a:t>The </a:t>
            </a:r>
            <a:r>
              <a:rPr lang="en-IN" b="1" dirty="0">
                <a:solidFill>
                  <a:schemeClr val="bg2">
                    <a:lumMod val="25000"/>
                  </a:schemeClr>
                </a:solidFill>
                <a:effectLst>
                  <a:outerShdw blurRad="38100" dist="38100" dir="2700000" algn="tl">
                    <a:srgbClr val="000000">
                      <a:alpha val="43137"/>
                    </a:srgbClr>
                  </a:outerShdw>
                </a:effectLst>
              </a:rPr>
              <a:t>language used to write Web pages. </a:t>
            </a:r>
            <a:endParaRPr lang="en-IN" b="1" dirty="0" smtClean="0">
              <a:solidFill>
                <a:schemeClr val="bg2">
                  <a:lumMod val="25000"/>
                </a:schemeClr>
              </a:solidFill>
              <a:effectLst>
                <a:outerShdw blurRad="38100" dist="38100" dir="2700000" algn="tl">
                  <a:srgbClr val="000000">
                    <a:alpha val="43137"/>
                  </a:srgbClr>
                </a:outerShdw>
              </a:effectLst>
            </a:endParaRPr>
          </a:p>
          <a:p>
            <a:pPr marL="0" indent="0">
              <a:buNone/>
            </a:pPr>
            <a:r>
              <a:rPr lang="en-US" b="1" dirty="0" smtClean="0">
                <a:solidFill>
                  <a:schemeClr val="bg2">
                    <a:lumMod val="25000"/>
                  </a:schemeClr>
                </a:solidFill>
                <a:effectLst>
                  <a:outerShdw blurRad="38100" dist="38100" dir="2700000" algn="tl">
                    <a:srgbClr val="000000">
                      <a:alpha val="43137"/>
                    </a:srgbClr>
                  </a:outerShdw>
                </a:effectLst>
              </a:rPr>
              <a:t>&lt;/</a:t>
            </a:r>
            <a:r>
              <a:rPr lang="en-US" b="1" dirty="0" err="1" smtClean="0">
                <a:solidFill>
                  <a:schemeClr val="bg2">
                    <a:lumMod val="25000"/>
                  </a:schemeClr>
                </a:solidFill>
                <a:effectLst>
                  <a:outerShdw blurRad="38100" dist="38100" dir="2700000" algn="tl">
                    <a:srgbClr val="000000">
                      <a:alpha val="43137"/>
                    </a:srgbClr>
                  </a:outerShdw>
                </a:effectLst>
              </a:rPr>
              <a:t>dd</a:t>
            </a:r>
            <a:r>
              <a:rPr lang="en-US" b="1" dirty="0" smtClean="0">
                <a:solidFill>
                  <a:schemeClr val="bg2">
                    <a:lumMod val="25000"/>
                  </a:schemeClr>
                </a:solidFill>
                <a:effectLst>
                  <a:outerShdw blurRad="38100" dist="38100" dir="2700000" algn="tl">
                    <a:srgbClr val="000000">
                      <a:alpha val="43137"/>
                    </a:srgbClr>
                  </a:outerShdw>
                </a:effectLst>
              </a:rPr>
              <a:t>&gt;</a:t>
            </a:r>
          </a:p>
          <a:p>
            <a:pPr marL="0" indent="0">
              <a:buNone/>
            </a:pPr>
            <a:r>
              <a:rPr lang="en-IN" b="1" dirty="0">
                <a:solidFill>
                  <a:schemeClr val="bg2">
                    <a:lumMod val="25000"/>
                  </a:schemeClr>
                </a:solidFill>
                <a:effectLst>
                  <a:outerShdw blurRad="38100" dist="38100" dir="2700000" algn="tl">
                    <a:srgbClr val="000000">
                      <a:alpha val="43137"/>
                    </a:srgbClr>
                  </a:outerShdw>
                </a:effectLst>
              </a:rPr>
              <a:t>&lt;</a:t>
            </a:r>
            <a:r>
              <a:rPr lang="en-IN" b="1" dirty="0" err="1" smtClean="0">
                <a:solidFill>
                  <a:schemeClr val="bg2">
                    <a:lumMod val="25000"/>
                  </a:schemeClr>
                </a:solidFill>
                <a:effectLst>
                  <a:outerShdw blurRad="38100" dist="38100" dir="2700000" algn="tl">
                    <a:srgbClr val="000000">
                      <a:alpha val="43137"/>
                    </a:srgbClr>
                  </a:outerShdw>
                </a:effectLst>
              </a:rPr>
              <a:t>dt</a:t>
            </a:r>
            <a:r>
              <a:rPr lang="en-IN" b="1" dirty="0" smtClean="0">
                <a:solidFill>
                  <a:schemeClr val="bg2">
                    <a:lumMod val="25000"/>
                  </a:schemeClr>
                </a:solidFill>
                <a:effectLst>
                  <a:outerShdw blurRad="38100" dist="38100" dir="2700000" algn="tl">
                    <a:srgbClr val="000000">
                      <a:alpha val="43137"/>
                    </a:srgbClr>
                  </a:outerShdw>
                </a:effectLst>
              </a:rPr>
              <a:t>&gt;CSS&lt;/</a:t>
            </a:r>
            <a:r>
              <a:rPr lang="en-IN" b="1" dirty="0" err="1">
                <a:solidFill>
                  <a:schemeClr val="bg2">
                    <a:lumMod val="25000"/>
                  </a:schemeClr>
                </a:solidFill>
                <a:effectLst>
                  <a:outerShdw blurRad="38100" dist="38100" dir="2700000" algn="tl">
                    <a:srgbClr val="000000">
                      <a:alpha val="43137"/>
                    </a:srgbClr>
                  </a:outerShdw>
                </a:effectLst>
              </a:rPr>
              <a:t>dt</a:t>
            </a:r>
            <a:r>
              <a:rPr lang="en-IN" b="1" dirty="0">
                <a:solidFill>
                  <a:schemeClr val="bg2">
                    <a:lumMod val="25000"/>
                  </a:schemeClr>
                </a:solidFill>
                <a:effectLst>
                  <a:outerShdw blurRad="38100" dist="38100" dir="2700000" algn="tl">
                    <a:srgbClr val="000000">
                      <a:alpha val="43137"/>
                    </a:srgbClr>
                  </a:outerShdw>
                </a:effectLst>
              </a:rPr>
              <a:t>&gt;</a:t>
            </a:r>
          </a:p>
          <a:p>
            <a:pPr marL="0" indent="0">
              <a:buNone/>
            </a:pPr>
            <a:r>
              <a:rPr lang="en-IN" b="1" dirty="0">
                <a:solidFill>
                  <a:schemeClr val="bg2">
                    <a:lumMod val="25000"/>
                  </a:schemeClr>
                </a:solidFill>
                <a:effectLst>
                  <a:outerShdw blurRad="38100" dist="38100" dir="2700000" algn="tl">
                    <a:srgbClr val="000000">
                      <a:alpha val="43137"/>
                    </a:srgbClr>
                  </a:outerShdw>
                </a:effectLst>
              </a:rPr>
              <a:t>  &lt;</a:t>
            </a:r>
            <a:r>
              <a:rPr lang="en-IN" b="1" dirty="0" err="1">
                <a:solidFill>
                  <a:schemeClr val="bg2">
                    <a:lumMod val="25000"/>
                  </a:schemeClr>
                </a:solidFill>
                <a:effectLst>
                  <a:outerShdw blurRad="38100" dist="38100" dir="2700000" algn="tl">
                    <a:srgbClr val="000000">
                      <a:alpha val="43137"/>
                    </a:srgbClr>
                  </a:outerShdw>
                </a:effectLst>
              </a:rPr>
              <a:t>dd</a:t>
            </a:r>
            <a:r>
              <a:rPr lang="en-IN" b="1" dirty="0">
                <a:solidFill>
                  <a:schemeClr val="bg2">
                    <a:lumMod val="25000"/>
                  </a:schemeClr>
                </a:solidFill>
                <a:effectLst>
                  <a:outerShdw blurRad="38100" dist="38100" dir="2700000" algn="tl">
                    <a:srgbClr val="000000">
                      <a:alpha val="43137"/>
                    </a:srgbClr>
                  </a:outerShdw>
                </a:effectLst>
              </a:rPr>
              <a:t>&gt;</a:t>
            </a:r>
          </a:p>
          <a:p>
            <a:pPr marL="0" indent="0">
              <a:buNone/>
            </a:pPr>
            <a:r>
              <a:rPr lang="en-IN" b="1" dirty="0">
                <a:solidFill>
                  <a:schemeClr val="bg2">
                    <a:lumMod val="25000"/>
                  </a:schemeClr>
                </a:solidFill>
                <a:effectLst>
                  <a:outerShdw blurRad="38100" dist="38100" dir="2700000" algn="tl">
                    <a:srgbClr val="000000">
                      <a:alpha val="43137"/>
                    </a:srgbClr>
                  </a:outerShdw>
                </a:effectLst>
              </a:rPr>
              <a:t>The language used to </a:t>
            </a:r>
            <a:r>
              <a:rPr lang="en-IN" b="1" dirty="0" smtClean="0">
                <a:solidFill>
                  <a:schemeClr val="bg2">
                    <a:lumMod val="25000"/>
                  </a:schemeClr>
                </a:solidFill>
                <a:effectLst>
                  <a:outerShdw blurRad="38100" dist="38100" dir="2700000" algn="tl">
                    <a:srgbClr val="000000">
                      <a:alpha val="43137"/>
                    </a:srgbClr>
                  </a:outerShdw>
                </a:effectLst>
              </a:rPr>
              <a:t>design and format Web </a:t>
            </a:r>
            <a:r>
              <a:rPr lang="en-IN" b="1" dirty="0">
                <a:solidFill>
                  <a:schemeClr val="bg2">
                    <a:lumMod val="25000"/>
                  </a:schemeClr>
                </a:solidFill>
                <a:effectLst>
                  <a:outerShdw blurRad="38100" dist="38100" dir="2700000" algn="tl">
                    <a:srgbClr val="000000">
                      <a:alpha val="43137"/>
                    </a:srgbClr>
                  </a:outerShdw>
                </a:effectLst>
              </a:rPr>
              <a:t>pages. </a:t>
            </a:r>
          </a:p>
          <a:p>
            <a:pPr marL="0" indent="0">
              <a:buNone/>
            </a:pPr>
            <a:r>
              <a:rPr lang="en-US" b="1" dirty="0">
                <a:solidFill>
                  <a:schemeClr val="bg2">
                    <a:lumMod val="25000"/>
                  </a:schemeClr>
                </a:solidFill>
                <a:effectLst>
                  <a:outerShdw blurRad="38100" dist="38100" dir="2700000" algn="tl">
                    <a:srgbClr val="000000">
                      <a:alpha val="43137"/>
                    </a:srgbClr>
                  </a:outerShdw>
                </a:effectLst>
              </a:rPr>
              <a:t>&lt;/</a:t>
            </a:r>
            <a:r>
              <a:rPr lang="en-US" b="1" dirty="0" err="1">
                <a:solidFill>
                  <a:schemeClr val="bg2">
                    <a:lumMod val="25000"/>
                  </a:schemeClr>
                </a:solidFill>
                <a:effectLst>
                  <a:outerShdw blurRad="38100" dist="38100" dir="2700000" algn="tl">
                    <a:srgbClr val="000000">
                      <a:alpha val="43137"/>
                    </a:srgbClr>
                  </a:outerShdw>
                </a:effectLst>
              </a:rPr>
              <a:t>dd</a:t>
            </a:r>
            <a:r>
              <a:rPr lang="en-US" b="1" dirty="0">
                <a:solidFill>
                  <a:schemeClr val="bg2">
                    <a:lumMod val="25000"/>
                  </a:schemeClr>
                </a:solidFill>
                <a:effectLst>
                  <a:outerShdw blurRad="38100" dist="38100" dir="2700000" algn="tl">
                    <a:srgbClr val="000000">
                      <a:alpha val="43137"/>
                    </a:srgbClr>
                  </a:outerShdw>
                </a:effectLst>
              </a:rPr>
              <a:t>&gt;</a:t>
            </a:r>
          </a:p>
          <a:p>
            <a:pPr marL="0" indent="0">
              <a:buNone/>
            </a:pPr>
            <a:endParaRPr lang="en-US" b="1" dirty="0" smtClean="0">
              <a:solidFill>
                <a:schemeClr val="bg2">
                  <a:lumMod val="25000"/>
                </a:schemeClr>
              </a:solidFill>
              <a:effectLst>
                <a:outerShdw blurRad="38100" dist="38100" dir="2700000" algn="tl">
                  <a:srgbClr val="000000">
                    <a:alpha val="43137"/>
                  </a:srgbClr>
                </a:outerShdw>
              </a:effectLst>
            </a:endParaRPr>
          </a:p>
          <a:p>
            <a:pPr marL="0" indent="0">
              <a:buNone/>
            </a:pPr>
            <a:r>
              <a:rPr lang="en-US" b="1" dirty="0" smtClean="0">
                <a:solidFill>
                  <a:schemeClr val="bg2">
                    <a:lumMod val="25000"/>
                  </a:schemeClr>
                </a:solidFill>
                <a:effectLst>
                  <a:outerShdw blurRad="38100" dist="38100" dir="2700000" algn="tl">
                    <a:srgbClr val="000000">
                      <a:alpha val="43137"/>
                    </a:srgbClr>
                  </a:outerShdw>
                </a:effectLst>
              </a:rPr>
              <a:t>&lt;/dl&gt;</a:t>
            </a:r>
            <a:endParaRPr lang="en-IN" b="1" dirty="0">
              <a:solidFill>
                <a:schemeClr val="bg2">
                  <a:lumMod val="2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8648845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2">
                    <a:lumMod val="75000"/>
                  </a:schemeClr>
                </a:solidFill>
                <a:effectLst>
                  <a:outerShdw blurRad="38100" dist="38100" dir="2700000" algn="tl">
                    <a:srgbClr val="000000">
                      <a:alpha val="43137"/>
                    </a:srgbClr>
                  </a:outerShdw>
                </a:effectLst>
              </a:rPr>
              <a:t>The Result</a:t>
            </a:r>
            <a:endParaRPr lang="en-IN" sz="4000"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42844" y="1527048"/>
            <a:ext cx="8858312" cy="5116662"/>
          </a:xfrm>
        </p:spPr>
        <p:style>
          <a:lnRef idx="1">
            <a:schemeClr val="accent3"/>
          </a:lnRef>
          <a:fillRef idx="2">
            <a:schemeClr val="accent3"/>
          </a:fillRef>
          <a:effectRef idx="1">
            <a:schemeClr val="accent3"/>
          </a:effectRef>
          <a:fontRef idx="minor">
            <a:schemeClr val="dk1"/>
          </a:fontRef>
        </p:style>
        <p:txBody>
          <a:bodyPr/>
          <a:lstStyle/>
          <a:p>
            <a:pPr marL="0" indent="0">
              <a:buNone/>
            </a:pPr>
            <a:r>
              <a:rPr lang="en-IN" b="1" dirty="0">
                <a:solidFill>
                  <a:schemeClr val="bg2">
                    <a:lumMod val="25000"/>
                  </a:schemeClr>
                </a:solidFill>
                <a:effectLst>
                  <a:outerShdw blurRad="38100" dist="38100" dir="2700000" algn="tl">
                    <a:srgbClr val="000000">
                      <a:alpha val="43137"/>
                    </a:srgbClr>
                  </a:outerShdw>
                </a:effectLst>
              </a:rPr>
              <a:t>HTML</a:t>
            </a:r>
          </a:p>
          <a:p>
            <a:pPr marL="0" indent="0">
              <a:buNone/>
            </a:pPr>
            <a:r>
              <a:rPr lang="en-IN" b="1" dirty="0" smtClean="0">
                <a:solidFill>
                  <a:schemeClr val="bg2">
                    <a:lumMod val="25000"/>
                  </a:schemeClr>
                </a:solidFill>
                <a:effectLst>
                  <a:outerShdw blurRad="38100" dist="38100" dir="2700000" algn="tl">
                    <a:srgbClr val="000000">
                      <a:alpha val="43137"/>
                    </a:srgbClr>
                  </a:outerShdw>
                </a:effectLst>
              </a:rPr>
              <a:t>          The </a:t>
            </a:r>
            <a:r>
              <a:rPr lang="en-IN" b="1" dirty="0">
                <a:solidFill>
                  <a:schemeClr val="bg2">
                    <a:lumMod val="25000"/>
                  </a:schemeClr>
                </a:solidFill>
                <a:effectLst>
                  <a:outerShdw blurRad="38100" dist="38100" dir="2700000" algn="tl">
                    <a:srgbClr val="000000">
                      <a:alpha val="43137"/>
                    </a:srgbClr>
                  </a:outerShdw>
                </a:effectLst>
              </a:rPr>
              <a:t>language used to write Web pages</a:t>
            </a:r>
            <a:r>
              <a:rPr lang="en-IN" b="1" dirty="0" smtClean="0">
                <a:solidFill>
                  <a:schemeClr val="bg2">
                    <a:lumMod val="25000"/>
                  </a:schemeClr>
                </a:solidFill>
                <a:effectLst>
                  <a:outerShdw blurRad="38100" dist="38100" dir="2700000" algn="tl">
                    <a:srgbClr val="000000">
                      <a:alpha val="43137"/>
                    </a:srgbClr>
                  </a:outerShdw>
                </a:effectLst>
              </a:rPr>
              <a:t>. </a:t>
            </a:r>
          </a:p>
          <a:p>
            <a:pPr marL="0" indent="0">
              <a:buNone/>
            </a:pPr>
            <a:r>
              <a:rPr lang="en-IN" b="1" dirty="0" smtClean="0">
                <a:solidFill>
                  <a:schemeClr val="bg2">
                    <a:lumMod val="25000"/>
                  </a:schemeClr>
                </a:solidFill>
                <a:effectLst>
                  <a:outerShdw blurRad="38100" dist="38100" dir="2700000" algn="tl">
                    <a:srgbClr val="000000">
                      <a:alpha val="43137"/>
                    </a:srgbClr>
                  </a:outerShdw>
                </a:effectLst>
              </a:rPr>
              <a:t> CSS</a:t>
            </a:r>
            <a:endParaRPr lang="en-IN" b="1" dirty="0">
              <a:solidFill>
                <a:schemeClr val="bg2">
                  <a:lumMod val="25000"/>
                </a:schemeClr>
              </a:solidFill>
              <a:effectLst>
                <a:outerShdw blurRad="38100" dist="38100" dir="2700000" algn="tl">
                  <a:srgbClr val="000000">
                    <a:alpha val="43137"/>
                  </a:srgbClr>
                </a:outerShdw>
              </a:effectLst>
            </a:endParaRPr>
          </a:p>
          <a:p>
            <a:pPr marL="0" indent="0">
              <a:buNone/>
            </a:pPr>
            <a:r>
              <a:rPr lang="en-IN" b="1" dirty="0">
                <a:solidFill>
                  <a:schemeClr val="bg2">
                    <a:lumMod val="25000"/>
                  </a:schemeClr>
                </a:solidFill>
                <a:effectLst>
                  <a:outerShdw blurRad="38100" dist="38100" dir="2700000" algn="tl">
                    <a:srgbClr val="000000">
                      <a:alpha val="43137"/>
                    </a:srgbClr>
                  </a:outerShdw>
                </a:effectLst>
              </a:rPr>
              <a:t>          The language used to </a:t>
            </a:r>
            <a:r>
              <a:rPr lang="en-IN" b="1" dirty="0" smtClean="0">
                <a:solidFill>
                  <a:schemeClr val="bg2">
                    <a:lumMod val="25000"/>
                  </a:schemeClr>
                </a:solidFill>
                <a:effectLst>
                  <a:outerShdw blurRad="38100" dist="38100" dir="2700000" algn="tl">
                    <a:srgbClr val="000000">
                      <a:alpha val="43137"/>
                    </a:srgbClr>
                  </a:outerShdw>
                </a:effectLst>
              </a:rPr>
              <a:t>design and format      	Web </a:t>
            </a:r>
            <a:r>
              <a:rPr lang="en-IN" b="1" dirty="0">
                <a:solidFill>
                  <a:schemeClr val="bg2">
                    <a:lumMod val="25000"/>
                  </a:schemeClr>
                </a:solidFill>
                <a:effectLst>
                  <a:outerShdw blurRad="38100" dist="38100" dir="2700000" algn="tl">
                    <a:srgbClr val="000000">
                      <a:alpha val="43137"/>
                    </a:srgbClr>
                  </a:outerShdw>
                </a:effectLst>
              </a:rPr>
              <a:t>pages. </a:t>
            </a:r>
          </a:p>
          <a:p>
            <a:pPr marL="0" indent="0">
              <a:buNone/>
            </a:pPr>
            <a:endParaRPr lang="en-IN" dirty="0"/>
          </a:p>
        </p:txBody>
      </p:sp>
    </p:spTree>
    <p:extLst>
      <p:ext uri="{BB962C8B-B14F-4D97-AF65-F5344CB8AC3E}">
        <p14:creationId xmlns:p14="http://schemas.microsoft.com/office/powerpoint/2010/main" xmlns="" val="25185766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End Of Lecture </a:t>
            </a:r>
            <a:endParaRPr lang="en-IN" b="1" dirty="0"/>
          </a:p>
        </p:txBody>
      </p:sp>
      <p:pic>
        <p:nvPicPr>
          <p:cNvPr id="4" name="Content Placeholder 3" descr="Thanks.png"/>
          <p:cNvPicPr>
            <a:picLocks noGrp="1" noChangeAspect="1"/>
          </p:cNvPicPr>
          <p:nvPr>
            <p:ph sz="quarter" idx="1"/>
          </p:nvPr>
        </p:nvPicPr>
        <p:blipFill>
          <a:blip r:embed="rId2" cstate="print"/>
          <a:stretch>
            <a:fillRect/>
          </a:stretch>
        </p:blipFill>
        <p:spPr>
          <a:xfrm>
            <a:off x="142844" y="1428736"/>
            <a:ext cx="8858312" cy="2071702"/>
          </a:xfrm>
          <a:solidFill>
            <a:schemeClr val="bg2"/>
          </a:solidFill>
        </p:spPr>
      </p:pic>
      <p:sp>
        <p:nvSpPr>
          <p:cNvPr id="5" name="TextBox 4"/>
          <p:cNvSpPr txBox="1"/>
          <p:nvPr/>
        </p:nvSpPr>
        <p:spPr>
          <a:xfrm>
            <a:off x="214282" y="3571876"/>
            <a:ext cx="8786874" cy="2585323"/>
          </a:xfrm>
          <a:prstGeom prst="rect">
            <a:avLst/>
          </a:prstGeom>
          <a:solidFill>
            <a:schemeClr val="bg2">
              <a:lumMod val="90000"/>
            </a:schemeClr>
          </a:solidFill>
        </p:spPr>
        <p:txBody>
          <a:bodyPr wrap="square" rtlCol="0">
            <a:spAutoFit/>
          </a:bodyPr>
          <a:lstStyle/>
          <a:p>
            <a:r>
              <a:rPr lang="en-US" sz="2000" b="1" dirty="0" smtClean="0">
                <a:solidFill>
                  <a:srgbClr val="FF0000"/>
                </a:solidFill>
              </a:rPr>
              <a:t>For any queries mail us @: </a:t>
            </a:r>
            <a:r>
              <a:rPr lang="en-US" sz="2000" b="1" dirty="0" smtClean="0">
                <a:solidFill>
                  <a:srgbClr val="FF0000"/>
                </a:solidFill>
                <a:hlinkClick r:id="rId3"/>
              </a:rPr>
              <a:t>scalive4u@gmail.com</a:t>
            </a:r>
            <a:endParaRPr lang="en-US" sz="2000" b="1" dirty="0" smtClean="0">
              <a:solidFill>
                <a:srgbClr val="FF0000"/>
              </a:solidFill>
            </a:endParaRPr>
          </a:p>
          <a:p>
            <a:r>
              <a:rPr lang="en-US" sz="2000" b="1" dirty="0" smtClean="0">
                <a:solidFill>
                  <a:srgbClr val="FF0000"/>
                </a:solidFill>
              </a:rPr>
              <a:t>Call us @ : </a:t>
            </a:r>
            <a:r>
              <a:rPr lang="en-US" sz="2000" b="1" dirty="0" smtClean="0">
                <a:solidFill>
                  <a:srgbClr val="0070C0"/>
                </a:solidFill>
              </a:rPr>
              <a:t>0755-4271659, 7879165533</a:t>
            </a:r>
          </a:p>
          <a:p>
            <a:endParaRPr lang="en-US" sz="2800" b="1" u="sng" dirty="0" smtClean="0">
              <a:solidFill>
                <a:srgbClr val="0070C0"/>
              </a:solidFill>
            </a:endParaRPr>
          </a:p>
          <a:p>
            <a:r>
              <a:rPr lang="en-US" sz="2800" b="1" u="sng" dirty="0" smtClean="0">
                <a:solidFill>
                  <a:srgbClr val="0070C0"/>
                </a:solidFill>
              </a:rPr>
              <a:t>Agenda for Next Lecture:</a:t>
            </a:r>
          </a:p>
          <a:p>
            <a:pPr marL="514350" indent="-514350">
              <a:buAutoNum type="arabicPeriod"/>
            </a:pPr>
            <a:r>
              <a:rPr lang="en-US" sz="2400" b="1" dirty="0" smtClean="0">
                <a:solidFill>
                  <a:srgbClr val="0070C0"/>
                </a:solidFill>
              </a:rPr>
              <a:t>Handling Font</a:t>
            </a:r>
          </a:p>
          <a:p>
            <a:pPr marL="514350" indent="-514350">
              <a:buAutoNum type="arabicPeriod"/>
            </a:pPr>
            <a:r>
              <a:rPr lang="en-US" sz="2400" b="1" dirty="0" smtClean="0">
                <a:solidFill>
                  <a:srgbClr val="0070C0"/>
                </a:solidFill>
              </a:rPr>
              <a:t>Working with tables</a:t>
            </a:r>
          </a:p>
          <a:p>
            <a:pPr marL="342900" indent="-342900"/>
            <a:endParaRPr lang="en-US" b="1" dirty="0" smtClean="0"/>
          </a:p>
        </p:txBody>
      </p:sp>
      <p:pic>
        <p:nvPicPr>
          <p:cNvPr id="8" name="Picture 2"/>
          <p:cNvPicPr>
            <a:picLocks noChangeAspect="1" noChangeArrowheads="1"/>
          </p:cNvPicPr>
          <p:nvPr/>
        </p:nvPicPr>
        <p:blipFill>
          <a:blip r:embed="rId4" cstate="print"/>
          <a:srcRect/>
          <a:stretch>
            <a:fillRect/>
          </a:stretch>
        </p:blipFill>
        <p:spPr bwMode="auto">
          <a:xfrm>
            <a:off x="7092281" y="188640"/>
            <a:ext cx="1872208" cy="1080121"/>
          </a:xfrm>
          <a:prstGeom prst="rect">
            <a:avLst/>
          </a:prstGeom>
          <a:noFill/>
          <a:ln w="9525">
            <a:noFill/>
            <a:miter lim="800000"/>
            <a:headEnd/>
            <a:tailEnd/>
          </a:ln>
        </p:spPr>
      </p:pic>
      <p:pic>
        <p:nvPicPr>
          <p:cNvPr id="9" name="Picture 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51520" y="188641"/>
            <a:ext cx="1368152"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blinds(horizontal)">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blinds(horizontal)">
                                      <p:cBhvr>
                                        <p:cTn id="1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2">
                    <a:lumMod val="75000"/>
                  </a:schemeClr>
                </a:solidFill>
                <a:effectLst>
                  <a:outerShdw blurRad="38100" dist="38100" dir="2700000" algn="tl">
                    <a:srgbClr val="000000">
                      <a:alpha val="43137"/>
                    </a:srgbClr>
                  </a:outerShdw>
                </a:effectLst>
              </a:rPr>
              <a:t>How To Display Images?</a:t>
            </a:r>
            <a:endParaRPr lang="en-IN" sz="4000"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r>
              <a:rPr lang="en-US" dirty="0" smtClean="0"/>
              <a:t>To insert an image we use the </a:t>
            </a:r>
            <a:r>
              <a:rPr lang="en-US" b="1" dirty="0" smtClean="0">
                <a:solidFill>
                  <a:srgbClr val="FFC000"/>
                </a:solidFill>
                <a:effectLst>
                  <a:outerShdw blurRad="38100" dist="38100" dir="2700000" algn="tl">
                    <a:srgbClr val="000000">
                      <a:alpha val="43137"/>
                    </a:srgbClr>
                  </a:outerShdw>
                </a:effectLst>
              </a:rPr>
              <a:t>&lt;</a:t>
            </a:r>
            <a:r>
              <a:rPr lang="en-US" b="1" dirty="0" err="1" smtClean="0">
                <a:solidFill>
                  <a:srgbClr val="FFC000"/>
                </a:solidFill>
                <a:effectLst>
                  <a:outerShdw blurRad="38100" dist="38100" dir="2700000" algn="tl">
                    <a:srgbClr val="000000">
                      <a:alpha val="43137"/>
                    </a:srgbClr>
                  </a:outerShdw>
                </a:effectLst>
              </a:rPr>
              <a:t>img</a:t>
            </a:r>
            <a:r>
              <a:rPr lang="en-US" b="1" dirty="0" smtClean="0">
                <a:solidFill>
                  <a:srgbClr val="FFC000"/>
                </a:solidFill>
                <a:effectLst>
                  <a:outerShdw blurRad="38100" dist="38100" dir="2700000" algn="tl">
                    <a:srgbClr val="000000">
                      <a:alpha val="43137"/>
                    </a:srgbClr>
                  </a:outerShdw>
                </a:effectLst>
              </a:rPr>
              <a:t>&gt; </a:t>
            </a:r>
            <a:r>
              <a:rPr lang="en-US" dirty="0" smtClean="0"/>
              <a:t>tag </a:t>
            </a:r>
          </a:p>
          <a:p>
            <a:r>
              <a:rPr lang="en-US" dirty="0" smtClean="0"/>
              <a:t>General Syntax:</a:t>
            </a:r>
          </a:p>
          <a:p>
            <a:pPr marL="0" indent="0">
              <a:buNone/>
            </a:pPr>
            <a:r>
              <a:rPr lang="en-US" dirty="0" smtClean="0"/>
              <a:t>&lt;</a:t>
            </a:r>
            <a:r>
              <a:rPr lang="en-US" dirty="0" err="1" smtClean="0"/>
              <a:t>img</a:t>
            </a:r>
            <a:r>
              <a:rPr lang="en-US" dirty="0" smtClean="0"/>
              <a:t> </a:t>
            </a:r>
            <a:r>
              <a:rPr lang="en-US" dirty="0" err="1" smtClean="0"/>
              <a:t>src</a:t>
            </a:r>
            <a:r>
              <a:rPr lang="en-US" dirty="0" smtClean="0"/>
              <a:t>=“path to the image”&gt;</a:t>
            </a:r>
          </a:p>
          <a:p>
            <a:pPr marL="0" indent="0">
              <a:buNone/>
            </a:pPr>
            <a:endParaRPr lang="en-US" dirty="0"/>
          </a:p>
          <a:p>
            <a:pPr marL="0" indent="0">
              <a:buNone/>
            </a:pPr>
            <a:r>
              <a:rPr lang="en-US" b="1" dirty="0" smtClean="0">
                <a:effectLst>
                  <a:outerShdw blurRad="38100" dist="38100" dir="2700000" algn="tl">
                    <a:srgbClr val="000000">
                      <a:alpha val="43137"/>
                    </a:srgbClr>
                  </a:outerShdw>
                </a:effectLst>
              </a:rPr>
              <a:t>Example:</a:t>
            </a:r>
          </a:p>
          <a:p>
            <a:pPr marL="0" indent="0">
              <a:buNone/>
            </a:pPr>
            <a:r>
              <a:rPr lang="en-US" b="1" dirty="0" smtClean="0">
                <a:effectLst>
                  <a:outerShdw blurRad="38100" dist="38100" dir="2700000" algn="tl">
                    <a:srgbClr val="000000">
                      <a:alpha val="43137"/>
                    </a:srgbClr>
                  </a:outerShdw>
                </a:effectLst>
              </a:rPr>
              <a:t>&lt;</a:t>
            </a:r>
            <a:r>
              <a:rPr lang="en-US" b="1" dirty="0" err="1" smtClean="0">
                <a:effectLst>
                  <a:outerShdw blurRad="38100" dist="38100" dir="2700000" algn="tl">
                    <a:srgbClr val="000000">
                      <a:alpha val="43137"/>
                    </a:srgbClr>
                  </a:outerShdw>
                </a:effectLst>
              </a:rPr>
              <a:t>img</a:t>
            </a:r>
            <a:r>
              <a:rPr lang="en-US" b="1" dirty="0" smtClean="0">
                <a:effectLst>
                  <a:outerShdw blurRad="38100" dist="38100" dir="2700000" algn="tl">
                    <a:srgbClr val="000000">
                      <a:alpha val="43137"/>
                    </a:srgbClr>
                  </a:outerShdw>
                </a:effectLst>
              </a:rPr>
              <a:t> </a:t>
            </a:r>
            <a:r>
              <a:rPr lang="en-US" b="1" dirty="0" err="1" smtClean="0">
                <a:effectLst>
                  <a:outerShdw blurRad="38100" dist="38100" dir="2700000" algn="tl">
                    <a:srgbClr val="000000">
                      <a:alpha val="43137"/>
                    </a:srgbClr>
                  </a:outerShdw>
                </a:effectLst>
              </a:rPr>
              <a:t>src</a:t>
            </a:r>
            <a:r>
              <a:rPr lang="en-US" b="1" dirty="0" smtClean="0">
                <a:effectLst>
                  <a:outerShdw blurRad="38100" dist="38100" dir="2700000" algn="tl">
                    <a:srgbClr val="000000">
                      <a:alpha val="43137"/>
                    </a:srgbClr>
                  </a:outerShdw>
                </a:effectLst>
              </a:rPr>
              <a:t>=“smiley.jpg”&gt;</a:t>
            </a:r>
          </a:p>
          <a:p>
            <a:pPr marL="0" indent="0">
              <a:buNone/>
            </a:pPr>
            <a:r>
              <a:rPr lang="en-US" b="1" u="sng" dirty="0" smtClean="0">
                <a:solidFill>
                  <a:srgbClr val="FFC000"/>
                </a:solidFill>
                <a:effectLst>
                  <a:outerShdw blurRad="38100" dist="38100" dir="2700000" algn="tl">
                    <a:srgbClr val="000000">
                      <a:alpha val="43137"/>
                    </a:srgbClr>
                  </a:outerShdw>
                </a:effectLst>
              </a:rPr>
              <a:t>Code Ex: imageexample1.html</a:t>
            </a:r>
          </a:p>
          <a:p>
            <a:pPr marL="0" indent="0">
              <a:buNone/>
            </a:pPr>
            <a:endParaRPr lang="en-IN" dirty="0"/>
          </a:p>
        </p:txBody>
      </p:sp>
    </p:spTree>
    <p:extLst>
      <p:ext uri="{BB962C8B-B14F-4D97-AF65-F5344CB8AC3E}">
        <p14:creationId xmlns:p14="http://schemas.microsoft.com/office/powerpoint/2010/main" xmlns="" val="32770239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tx2">
                    <a:lumMod val="75000"/>
                  </a:schemeClr>
                </a:solidFill>
                <a:effectLst>
                  <a:outerShdw blurRad="38100" dist="38100" dir="2700000" algn="tl">
                    <a:srgbClr val="000000">
                      <a:alpha val="43137"/>
                    </a:srgbClr>
                  </a:outerShdw>
                </a:effectLst>
              </a:rPr>
              <a:t>How browser loads images?</a:t>
            </a:r>
            <a:endParaRPr lang="en-IN" sz="4000"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r>
              <a:rPr lang="en-IN" dirty="0" smtClean="0"/>
              <a:t>It is very important to understand that images are not technically </a:t>
            </a:r>
            <a:r>
              <a:rPr lang="en-IN" b="1" dirty="0" smtClean="0">
                <a:solidFill>
                  <a:srgbClr val="002060"/>
                </a:solidFill>
                <a:effectLst>
                  <a:outerShdw blurRad="38100" dist="38100" dir="2700000" algn="tl">
                    <a:srgbClr val="000000">
                      <a:alpha val="43137"/>
                    </a:srgbClr>
                  </a:outerShdw>
                </a:effectLst>
              </a:rPr>
              <a:t>"part"</a:t>
            </a:r>
            <a:r>
              <a:rPr lang="en-IN" dirty="0" smtClean="0"/>
              <a:t> of the web page file.</a:t>
            </a:r>
          </a:p>
          <a:p>
            <a:r>
              <a:rPr lang="en-IN" dirty="0" smtClean="0"/>
              <a:t>They are separate files which are inserted into the page when it is viewed by a browser. So a simple web page with one image is actually two files - the HTML file and the image file. </a:t>
            </a:r>
          </a:p>
          <a:p>
            <a:r>
              <a:rPr lang="en-IN" dirty="0" smtClean="0"/>
              <a:t>When the HTML file is displayed in a browser, it requests the image file and places it on the page where the tag appears.</a:t>
            </a:r>
          </a:p>
          <a:p>
            <a:endParaRPr lang="en-US" b="1" dirty="0" smtClean="0">
              <a:effectLst>
                <a:outerShdw blurRad="38100" dist="38100" dir="2700000" algn="tl">
                  <a:srgbClr val="000000">
                    <a:alpha val="43137"/>
                  </a:srgbClr>
                </a:outerShdw>
              </a:effectLst>
            </a:endParaRPr>
          </a:p>
          <a:p>
            <a:pPr marL="0" indent="0">
              <a:buNone/>
            </a:pPr>
            <a:endParaRPr lang="en-US" b="1" dirty="0" smtClean="0">
              <a:effectLst>
                <a:outerShdw blurRad="38100" dist="38100" dir="2700000" algn="tl">
                  <a:srgbClr val="000000">
                    <a:alpha val="43137"/>
                  </a:srgbClr>
                </a:outerShdw>
              </a:effectLst>
            </a:endParaRPr>
          </a:p>
          <a:p>
            <a:pPr marL="0" indent="0">
              <a:buNone/>
            </a:pPr>
            <a:endParaRPr lang="en-IN" dirty="0"/>
          </a:p>
        </p:txBody>
      </p:sp>
    </p:spTree>
    <p:extLst>
      <p:ext uri="{BB962C8B-B14F-4D97-AF65-F5344CB8AC3E}">
        <p14:creationId xmlns:p14="http://schemas.microsoft.com/office/powerpoint/2010/main" xmlns="" val="4643584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dirty="0" smtClean="0">
                <a:solidFill>
                  <a:srgbClr val="C00000"/>
                </a:solidFill>
                <a:effectLst>
                  <a:outerShdw blurRad="38100" dist="38100" dir="2700000" algn="tl">
                    <a:srgbClr val="000000">
                      <a:alpha val="43137"/>
                    </a:srgbClr>
                  </a:outerShdw>
                </a:effectLst>
              </a:rPr>
              <a:t> </a:t>
            </a:r>
            <a:r>
              <a:rPr lang="en-US" sz="4400" b="1" dirty="0" smtClean="0">
                <a:solidFill>
                  <a:schemeClr val="tx2">
                    <a:lumMod val="75000"/>
                  </a:schemeClr>
                </a:solidFill>
                <a:effectLst>
                  <a:outerShdw blurRad="38100" dist="38100" dir="2700000" algn="tl">
                    <a:srgbClr val="000000">
                      <a:alpha val="43137"/>
                    </a:srgbClr>
                  </a:outerShdw>
                </a:effectLst>
              </a:rPr>
              <a:t>Attributes Of &lt;</a:t>
            </a:r>
            <a:r>
              <a:rPr lang="en-US" sz="4400" b="1" dirty="0" err="1" smtClean="0">
                <a:solidFill>
                  <a:schemeClr val="tx2">
                    <a:lumMod val="75000"/>
                  </a:schemeClr>
                </a:solidFill>
                <a:effectLst>
                  <a:outerShdw blurRad="38100" dist="38100" dir="2700000" algn="tl">
                    <a:srgbClr val="000000">
                      <a:alpha val="43137"/>
                    </a:srgbClr>
                  </a:outerShdw>
                </a:effectLst>
              </a:rPr>
              <a:t>img</a:t>
            </a:r>
            <a:r>
              <a:rPr lang="en-US" sz="4400" b="1" dirty="0" smtClean="0">
                <a:solidFill>
                  <a:schemeClr val="tx2">
                    <a:lumMod val="75000"/>
                  </a:schemeClr>
                </a:solidFill>
                <a:effectLst>
                  <a:outerShdw blurRad="38100" dist="38100" dir="2700000" algn="tl">
                    <a:srgbClr val="000000">
                      <a:alpha val="43137"/>
                    </a:srgbClr>
                  </a:outerShdw>
                </a:effectLst>
              </a:rPr>
              <a:t>&gt; Tag</a:t>
            </a:r>
            <a:endParaRPr lang="en-IN" sz="4400"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r>
              <a:rPr lang="en-IN" dirty="0" smtClean="0"/>
              <a:t> The &lt;</a:t>
            </a:r>
            <a:r>
              <a:rPr lang="en-IN" dirty="0" err="1" smtClean="0"/>
              <a:t>img</a:t>
            </a:r>
            <a:r>
              <a:rPr lang="en-IN" dirty="0" smtClean="0"/>
              <a:t>&gt; tag has following attributes</a:t>
            </a:r>
          </a:p>
          <a:p>
            <a:pPr marL="0" indent="0">
              <a:buNone/>
            </a:pPr>
            <a:r>
              <a:rPr lang="en-US" b="1" dirty="0" smtClean="0">
                <a:effectLst>
                  <a:outerShdw blurRad="38100" dist="38100" dir="2700000" algn="tl">
                    <a:srgbClr val="000000">
                      <a:alpha val="43137"/>
                    </a:srgbClr>
                  </a:outerShdw>
                </a:effectLst>
              </a:rPr>
              <a:t>1.src</a:t>
            </a:r>
          </a:p>
          <a:p>
            <a:pPr marL="0" indent="0">
              <a:buNone/>
            </a:pPr>
            <a:r>
              <a:rPr lang="en-US" b="1" dirty="0" smtClean="0">
                <a:effectLst>
                  <a:outerShdw blurRad="38100" dist="38100" dir="2700000" algn="tl">
                    <a:srgbClr val="000000">
                      <a:alpha val="43137"/>
                    </a:srgbClr>
                  </a:outerShdw>
                </a:effectLst>
              </a:rPr>
              <a:t>2.width</a:t>
            </a:r>
          </a:p>
          <a:p>
            <a:pPr marL="0" indent="0">
              <a:buNone/>
            </a:pPr>
            <a:r>
              <a:rPr lang="en-US" b="1" dirty="0" smtClean="0">
                <a:effectLst>
                  <a:outerShdw blurRad="38100" dist="38100" dir="2700000" algn="tl">
                    <a:srgbClr val="000000">
                      <a:alpha val="43137"/>
                    </a:srgbClr>
                  </a:outerShdw>
                </a:effectLst>
              </a:rPr>
              <a:t>3.height</a:t>
            </a:r>
          </a:p>
          <a:p>
            <a:pPr marL="0" indent="0">
              <a:buNone/>
            </a:pPr>
            <a:r>
              <a:rPr lang="en-US" b="1" dirty="0" smtClean="0">
                <a:effectLst>
                  <a:outerShdw blurRad="38100" dist="38100" dir="2700000" algn="tl">
                    <a:srgbClr val="000000">
                      <a:alpha val="43137"/>
                    </a:srgbClr>
                  </a:outerShdw>
                </a:effectLst>
              </a:rPr>
              <a:t>4.alt</a:t>
            </a:r>
          </a:p>
          <a:p>
            <a:pPr marL="0" indent="0">
              <a:buNone/>
            </a:pPr>
            <a:r>
              <a:rPr lang="en-US" b="1" dirty="0" smtClean="0">
                <a:effectLst>
                  <a:outerShdw blurRad="38100" dist="38100" dir="2700000" algn="tl">
                    <a:srgbClr val="000000">
                      <a:alpha val="43137"/>
                    </a:srgbClr>
                  </a:outerShdw>
                </a:effectLst>
              </a:rPr>
              <a:t>5.title</a:t>
            </a:r>
          </a:p>
          <a:p>
            <a:pPr marL="0" indent="0">
              <a:buNone/>
            </a:pPr>
            <a:r>
              <a:rPr lang="en-US" b="1" dirty="0" smtClean="0">
                <a:effectLst>
                  <a:outerShdw blurRad="38100" dist="38100" dir="2700000" algn="tl">
                    <a:srgbClr val="000000">
                      <a:alpha val="43137"/>
                    </a:srgbClr>
                  </a:outerShdw>
                </a:effectLst>
              </a:rPr>
              <a:t>6.align</a:t>
            </a:r>
          </a:p>
          <a:p>
            <a:pPr marL="0" indent="0">
              <a:buNone/>
            </a:pPr>
            <a:r>
              <a:rPr lang="en-US" b="1" dirty="0" smtClean="0">
                <a:effectLst>
                  <a:outerShdw blurRad="38100" dist="38100" dir="2700000" algn="tl">
                    <a:srgbClr val="000000">
                      <a:alpha val="43137"/>
                    </a:srgbClr>
                  </a:outerShdw>
                </a:effectLst>
              </a:rPr>
              <a:t>7.border</a:t>
            </a:r>
          </a:p>
          <a:p>
            <a:pPr marL="0" indent="0">
              <a:buNone/>
            </a:pPr>
            <a:endParaRPr lang="en-IN" dirty="0"/>
          </a:p>
        </p:txBody>
      </p:sp>
    </p:spTree>
    <p:extLst>
      <p:ext uri="{BB962C8B-B14F-4D97-AF65-F5344CB8AC3E}">
        <p14:creationId xmlns:p14="http://schemas.microsoft.com/office/powerpoint/2010/main" xmlns="" val="22694039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dirty="0" smtClean="0">
                <a:solidFill>
                  <a:srgbClr val="C00000"/>
                </a:solidFill>
                <a:effectLst>
                  <a:outerShdw blurRad="38100" dist="38100" dir="2700000" algn="tl">
                    <a:srgbClr val="000000">
                      <a:alpha val="43137"/>
                    </a:srgbClr>
                  </a:outerShdw>
                </a:effectLst>
              </a:rPr>
              <a:t> </a:t>
            </a:r>
            <a:r>
              <a:rPr lang="en-US" sz="4400" b="1" dirty="0" smtClean="0">
                <a:solidFill>
                  <a:schemeClr val="tx2">
                    <a:lumMod val="75000"/>
                  </a:schemeClr>
                </a:solidFill>
                <a:effectLst>
                  <a:outerShdw blurRad="38100" dist="38100" dir="2700000" algn="tl">
                    <a:srgbClr val="000000">
                      <a:alpha val="43137"/>
                    </a:srgbClr>
                  </a:outerShdw>
                </a:effectLst>
              </a:rPr>
              <a:t>Resizing The Image</a:t>
            </a:r>
            <a:endParaRPr lang="en-IN" sz="4400"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r>
              <a:rPr lang="en-IN" dirty="0" smtClean="0"/>
              <a:t> The size attributes define the </a:t>
            </a:r>
            <a:r>
              <a:rPr lang="en-IN" b="1" dirty="0" smtClean="0">
                <a:solidFill>
                  <a:srgbClr val="FFC000"/>
                </a:solidFill>
                <a:effectLst>
                  <a:outerShdw blurRad="38100" dist="38100" dir="2700000" algn="tl">
                    <a:srgbClr val="000000">
                      <a:alpha val="43137"/>
                    </a:srgbClr>
                  </a:outerShdw>
                </a:effectLst>
              </a:rPr>
              <a:t>width</a:t>
            </a:r>
            <a:r>
              <a:rPr lang="en-IN" dirty="0" smtClean="0"/>
              <a:t> and </a:t>
            </a:r>
            <a:r>
              <a:rPr lang="en-IN" b="1" dirty="0" smtClean="0">
                <a:solidFill>
                  <a:srgbClr val="FFC000"/>
                </a:solidFill>
                <a:effectLst>
                  <a:outerShdw blurRad="38100" dist="38100" dir="2700000" algn="tl">
                    <a:srgbClr val="000000">
                      <a:alpha val="43137"/>
                    </a:srgbClr>
                  </a:outerShdw>
                </a:effectLst>
              </a:rPr>
              <a:t>height</a:t>
            </a:r>
            <a:r>
              <a:rPr lang="en-IN" dirty="0" smtClean="0">
                <a:solidFill>
                  <a:srgbClr val="FFC000"/>
                </a:solidFill>
              </a:rPr>
              <a:t> </a:t>
            </a:r>
            <a:r>
              <a:rPr lang="en-IN" dirty="0" smtClean="0"/>
              <a:t>of the image. They look like this:</a:t>
            </a:r>
          </a:p>
          <a:p>
            <a:pPr marL="0" indent="0">
              <a:buNone/>
            </a:pPr>
            <a:r>
              <a:rPr lang="en-IN" b="1" dirty="0" smtClean="0">
                <a:solidFill>
                  <a:schemeClr val="tx2">
                    <a:lumMod val="75000"/>
                  </a:schemeClr>
                </a:solidFill>
                <a:effectLst>
                  <a:outerShdw blurRad="38100" dist="38100" dir="2700000" algn="tl">
                    <a:srgbClr val="000000">
                      <a:alpha val="43137"/>
                    </a:srgbClr>
                  </a:outerShdw>
                </a:effectLst>
              </a:rPr>
              <a:t>&lt;</a:t>
            </a:r>
            <a:r>
              <a:rPr lang="en-IN" b="1" dirty="0" err="1" smtClean="0">
                <a:solidFill>
                  <a:schemeClr val="tx2">
                    <a:lumMod val="75000"/>
                  </a:schemeClr>
                </a:solidFill>
                <a:effectLst>
                  <a:outerShdw blurRad="38100" dist="38100" dir="2700000" algn="tl">
                    <a:srgbClr val="000000">
                      <a:alpha val="43137"/>
                    </a:srgbClr>
                  </a:outerShdw>
                </a:effectLst>
              </a:rPr>
              <a:t>img</a:t>
            </a:r>
            <a:r>
              <a:rPr lang="en-IN" b="1" dirty="0" smtClean="0">
                <a:solidFill>
                  <a:schemeClr val="tx2">
                    <a:lumMod val="75000"/>
                  </a:schemeClr>
                </a:solidFill>
                <a:effectLst>
                  <a:outerShdw blurRad="38100" dist="38100" dir="2700000" algn="tl">
                    <a:srgbClr val="000000">
                      <a:alpha val="43137"/>
                    </a:srgbClr>
                  </a:outerShdw>
                </a:effectLst>
              </a:rPr>
              <a:t> </a:t>
            </a:r>
            <a:r>
              <a:rPr lang="en-IN" b="1" dirty="0" err="1" smtClean="0">
                <a:solidFill>
                  <a:schemeClr val="tx2">
                    <a:lumMod val="75000"/>
                  </a:schemeClr>
                </a:solidFill>
                <a:effectLst>
                  <a:outerShdw blurRad="38100" dist="38100" dir="2700000" algn="tl">
                    <a:srgbClr val="000000">
                      <a:alpha val="43137"/>
                    </a:srgbClr>
                  </a:outerShdw>
                </a:effectLst>
              </a:rPr>
              <a:t>src</a:t>
            </a:r>
            <a:r>
              <a:rPr lang="en-IN" b="1" dirty="0" smtClean="0">
                <a:solidFill>
                  <a:schemeClr val="tx2">
                    <a:lumMod val="75000"/>
                  </a:schemeClr>
                </a:solidFill>
                <a:effectLst>
                  <a:outerShdw blurRad="38100" dist="38100" dir="2700000" algn="tl">
                    <a:srgbClr val="000000">
                      <a:alpha val="43137"/>
                    </a:srgbClr>
                  </a:outerShdw>
                </a:effectLst>
              </a:rPr>
              <a:t>="image.jpg" width="200" height="150"&gt;</a:t>
            </a:r>
          </a:p>
          <a:p>
            <a:pPr marL="0" indent="0">
              <a:buNone/>
            </a:pPr>
            <a:r>
              <a:rPr lang="en-IN" dirty="0" smtClean="0"/>
              <a:t>If the size attributes are set to different values than the original image size, the browser will resize the image to the specified size (this doesn't affect the image file itself, just the way it's displayed in the page). </a:t>
            </a:r>
          </a:p>
          <a:p>
            <a:pPr marL="0" lvl="0" indent="0">
              <a:buNone/>
            </a:pPr>
            <a:r>
              <a:rPr lang="en-US" b="1" u="sng" dirty="0">
                <a:solidFill>
                  <a:srgbClr val="002060"/>
                </a:solidFill>
                <a:effectLst>
                  <a:outerShdw blurRad="38100" dist="38100" dir="2700000" algn="tl">
                    <a:srgbClr val="000000">
                      <a:alpha val="43137"/>
                    </a:srgbClr>
                  </a:outerShdw>
                </a:effectLst>
              </a:rPr>
              <a:t>Code Ex: </a:t>
            </a:r>
            <a:r>
              <a:rPr lang="en-US" b="1" u="sng" dirty="0" smtClean="0">
                <a:solidFill>
                  <a:srgbClr val="002060"/>
                </a:solidFill>
                <a:effectLst>
                  <a:outerShdw blurRad="38100" dist="38100" dir="2700000" algn="tl">
                    <a:srgbClr val="000000">
                      <a:alpha val="43137"/>
                    </a:srgbClr>
                  </a:outerShdw>
                </a:effectLst>
              </a:rPr>
              <a:t>imageexample2.html</a:t>
            </a:r>
            <a:endParaRPr lang="en-US" b="1" u="sng" dirty="0">
              <a:solidFill>
                <a:srgbClr val="002060"/>
              </a:solidFill>
              <a:effectLst>
                <a:outerShdw blurRad="38100" dist="38100" dir="2700000" algn="tl">
                  <a:srgbClr val="000000">
                    <a:alpha val="43137"/>
                  </a:srgbClr>
                </a:outerShdw>
              </a:effectLst>
            </a:endParaRPr>
          </a:p>
          <a:p>
            <a:pPr marL="0" indent="0">
              <a:buNone/>
            </a:pPr>
            <a:endParaRPr lang="en-IN" dirty="0"/>
          </a:p>
        </p:txBody>
      </p:sp>
    </p:spTree>
    <p:extLst>
      <p:ext uri="{BB962C8B-B14F-4D97-AF65-F5344CB8AC3E}">
        <p14:creationId xmlns:p14="http://schemas.microsoft.com/office/powerpoint/2010/main" xmlns="" val="10420593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tx2">
                    <a:lumMod val="75000"/>
                  </a:schemeClr>
                </a:solidFill>
                <a:effectLst>
                  <a:outerShdw blurRad="38100" dist="38100" dir="2700000" algn="tl">
                    <a:srgbClr val="000000">
                      <a:alpha val="43137"/>
                    </a:srgbClr>
                  </a:outerShdw>
                </a:effectLst>
              </a:rPr>
              <a:t>a</a:t>
            </a:r>
            <a:r>
              <a:rPr lang="en-US" sz="4000" b="1" dirty="0" smtClean="0">
                <a:solidFill>
                  <a:schemeClr val="tx2">
                    <a:lumMod val="75000"/>
                  </a:schemeClr>
                </a:solidFill>
                <a:effectLst>
                  <a:outerShdw blurRad="38100" dist="38100" dir="2700000" algn="tl">
                    <a:srgbClr val="000000">
                      <a:alpha val="43137"/>
                    </a:srgbClr>
                  </a:outerShdw>
                </a:effectLst>
              </a:rPr>
              <a:t>lt and title Attributes</a:t>
            </a:r>
            <a:endParaRPr lang="en-IN" sz="4000"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14282" y="1500174"/>
            <a:ext cx="8786874" cy="5214974"/>
          </a:xfrm>
        </p:spPr>
        <p:style>
          <a:lnRef idx="1">
            <a:schemeClr val="accent3"/>
          </a:lnRef>
          <a:fillRef idx="2">
            <a:schemeClr val="accent3"/>
          </a:fillRef>
          <a:effectRef idx="1">
            <a:schemeClr val="accent3"/>
          </a:effectRef>
          <a:fontRef idx="minor">
            <a:schemeClr val="dk1"/>
          </a:fontRef>
        </p:style>
        <p:txBody>
          <a:bodyPr>
            <a:normAutofit/>
          </a:bodyPr>
          <a:lstStyle/>
          <a:p>
            <a:r>
              <a:rPr lang="en-IN" dirty="0" smtClean="0"/>
              <a:t>These two attributes are very similar.</a:t>
            </a:r>
          </a:p>
          <a:p>
            <a:r>
              <a:rPr lang="en-IN" dirty="0" smtClean="0"/>
              <a:t>They define a short piece of text which appears instead of the image.</a:t>
            </a:r>
          </a:p>
          <a:p>
            <a:r>
              <a:rPr lang="en-IN" dirty="0" smtClean="0"/>
              <a:t>If the image cannot be displayed (for whatever reason), then the text in </a:t>
            </a:r>
            <a:r>
              <a:rPr lang="en-IN" b="1" dirty="0" smtClean="0">
                <a:solidFill>
                  <a:srgbClr val="002060"/>
                </a:solidFill>
                <a:effectLst>
                  <a:outerShdw blurRad="38100" dist="38100" dir="2700000" algn="tl">
                    <a:srgbClr val="000000">
                      <a:alpha val="43137"/>
                    </a:srgbClr>
                  </a:outerShdw>
                </a:effectLst>
              </a:rPr>
              <a:t>alt</a:t>
            </a:r>
            <a:r>
              <a:rPr lang="en-IN" dirty="0" smtClean="0"/>
              <a:t> attribute is displayed</a:t>
            </a:r>
          </a:p>
          <a:p>
            <a:r>
              <a:rPr lang="en-IN" dirty="0" smtClean="0"/>
              <a:t>If the user holds the  mouse over the image then text in </a:t>
            </a:r>
            <a:r>
              <a:rPr lang="en-IN" b="1" dirty="0" smtClean="0">
                <a:solidFill>
                  <a:srgbClr val="002060"/>
                </a:solidFill>
                <a:effectLst>
                  <a:outerShdw blurRad="38100" dist="38100" dir="2700000" algn="tl">
                    <a:srgbClr val="000000">
                      <a:alpha val="43137"/>
                    </a:srgbClr>
                  </a:outerShdw>
                </a:effectLst>
              </a:rPr>
              <a:t>title</a:t>
            </a:r>
            <a:r>
              <a:rPr lang="en-IN" dirty="0" smtClean="0"/>
              <a:t> attribute appears.</a:t>
            </a:r>
          </a:p>
          <a:p>
            <a:pPr marL="0" indent="0">
              <a:buNone/>
            </a:pPr>
            <a:r>
              <a:rPr lang="en-IN" b="1" dirty="0" smtClean="0">
                <a:solidFill>
                  <a:srgbClr val="002060"/>
                </a:solidFill>
                <a:effectLst>
                  <a:outerShdw blurRad="38100" dist="38100" dir="2700000" algn="tl">
                    <a:srgbClr val="000000">
                      <a:alpha val="43137"/>
                    </a:srgbClr>
                  </a:outerShdw>
                </a:effectLst>
              </a:rPr>
              <a:t>&lt;</a:t>
            </a:r>
            <a:r>
              <a:rPr lang="en-IN" b="1" dirty="0" err="1" smtClean="0">
                <a:solidFill>
                  <a:srgbClr val="002060"/>
                </a:solidFill>
                <a:effectLst>
                  <a:outerShdw blurRad="38100" dist="38100" dir="2700000" algn="tl">
                    <a:srgbClr val="000000">
                      <a:alpha val="43137"/>
                    </a:srgbClr>
                  </a:outerShdw>
                </a:effectLst>
              </a:rPr>
              <a:t>img</a:t>
            </a:r>
            <a:r>
              <a:rPr lang="en-IN" b="1" dirty="0" smtClean="0">
                <a:solidFill>
                  <a:srgbClr val="002060"/>
                </a:solidFill>
                <a:effectLst>
                  <a:outerShdw blurRad="38100" dist="38100" dir="2700000" algn="tl">
                    <a:srgbClr val="000000">
                      <a:alpha val="43137"/>
                    </a:srgbClr>
                  </a:outerShdw>
                </a:effectLst>
              </a:rPr>
              <a:t> </a:t>
            </a:r>
            <a:r>
              <a:rPr lang="en-IN" b="1" dirty="0" err="1" smtClean="0">
                <a:solidFill>
                  <a:srgbClr val="002060"/>
                </a:solidFill>
                <a:effectLst>
                  <a:outerShdw blurRad="38100" dist="38100" dir="2700000" algn="tl">
                    <a:srgbClr val="000000">
                      <a:alpha val="43137"/>
                    </a:srgbClr>
                  </a:outerShdw>
                </a:effectLst>
              </a:rPr>
              <a:t>src</a:t>
            </a:r>
            <a:r>
              <a:rPr lang="en-IN" b="1" dirty="0" smtClean="0">
                <a:solidFill>
                  <a:srgbClr val="002060"/>
                </a:solidFill>
                <a:effectLst>
                  <a:outerShdw blurRad="38100" dist="38100" dir="2700000" algn="tl">
                    <a:srgbClr val="000000">
                      <a:alpha val="43137"/>
                    </a:srgbClr>
                  </a:outerShdw>
                </a:effectLst>
              </a:rPr>
              <a:t>="image.jpg" alt=“demo" title=“My Pic"&gt;</a:t>
            </a:r>
          </a:p>
          <a:p>
            <a:endParaRPr lang="en-IN" dirty="0"/>
          </a:p>
        </p:txBody>
      </p:sp>
    </p:spTree>
    <p:extLst>
      <p:ext uri="{BB962C8B-B14F-4D97-AF65-F5344CB8AC3E}">
        <p14:creationId xmlns:p14="http://schemas.microsoft.com/office/powerpoint/2010/main" xmlns="" val="10951640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tx2">
                    <a:lumMod val="75000"/>
                  </a:schemeClr>
                </a:solidFill>
                <a:effectLst>
                  <a:outerShdw blurRad="38100" dist="38100" dir="2700000" algn="tl">
                    <a:srgbClr val="000000">
                      <a:alpha val="43137"/>
                    </a:srgbClr>
                  </a:outerShdw>
                </a:effectLst>
              </a:rPr>
              <a:t>alt and title Attributes</a:t>
            </a:r>
            <a:endParaRPr lang="en-IN" sz="4000" dirty="0">
              <a:solidFill>
                <a:schemeClr val="tx2">
                  <a:lumMod val="75000"/>
                </a:schemeClr>
              </a:solidFill>
            </a:endParaRPr>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lstStyle/>
          <a:p>
            <a:r>
              <a:rPr lang="en-IN" dirty="0" smtClean="0"/>
              <a:t>If both attributes are specified, the title tag will override the alt tag.</a:t>
            </a:r>
          </a:p>
          <a:p>
            <a:endParaRPr lang="en-IN" dirty="0" smtClean="0"/>
          </a:p>
          <a:p>
            <a:r>
              <a:rPr lang="en-IN" dirty="0" smtClean="0"/>
              <a:t>If no alt or title tag is specified, the results vary depending on the browser and user settings. Some will show nothing, some will show the file name. </a:t>
            </a:r>
          </a:p>
          <a:p>
            <a:pPr marL="0" lvl="0" indent="0">
              <a:buNone/>
            </a:pPr>
            <a:endParaRPr lang="en-US" b="1" u="sng" dirty="0" smtClean="0">
              <a:solidFill>
                <a:srgbClr val="002060"/>
              </a:solidFill>
              <a:effectLst>
                <a:outerShdw blurRad="38100" dist="38100" dir="2700000" algn="tl">
                  <a:srgbClr val="000000">
                    <a:alpha val="43137"/>
                  </a:srgbClr>
                </a:outerShdw>
              </a:effectLst>
            </a:endParaRPr>
          </a:p>
          <a:p>
            <a:pPr marL="0" lvl="0" indent="0">
              <a:buNone/>
            </a:pPr>
            <a:r>
              <a:rPr lang="en-US" b="1" u="sng" dirty="0" smtClean="0">
                <a:solidFill>
                  <a:srgbClr val="002060"/>
                </a:solidFill>
                <a:effectLst>
                  <a:outerShdw blurRad="38100" dist="38100" dir="2700000" algn="tl">
                    <a:srgbClr val="000000">
                      <a:alpha val="43137"/>
                    </a:srgbClr>
                  </a:outerShdw>
                </a:effectLst>
              </a:rPr>
              <a:t>Code Ex: imageexample3.html</a:t>
            </a:r>
          </a:p>
          <a:p>
            <a:pPr marL="0" indent="0">
              <a:buNone/>
            </a:pPr>
            <a:endParaRPr lang="en-IN" dirty="0" smtClean="0"/>
          </a:p>
          <a:p>
            <a:endParaRPr lang="en-IN" dirty="0" smtClean="0"/>
          </a:p>
          <a:p>
            <a:endParaRPr lang="en-IN" dirty="0"/>
          </a:p>
        </p:txBody>
      </p:sp>
    </p:spTree>
    <p:extLst>
      <p:ext uri="{BB962C8B-B14F-4D97-AF65-F5344CB8AC3E}">
        <p14:creationId xmlns:p14="http://schemas.microsoft.com/office/powerpoint/2010/main" xmlns="" val="16190458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dirty="0" smtClean="0">
                <a:solidFill>
                  <a:srgbClr val="C00000"/>
                </a:solidFill>
                <a:effectLst>
                  <a:outerShdw blurRad="38100" dist="38100" dir="2700000" algn="tl">
                    <a:srgbClr val="000000">
                      <a:alpha val="43137"/>
                    </a:srgbClr>
                  </a:outerShdw>
                </a:effectLst>
              </a:rPr>
              <a:t> </a:t>
            </a:r>
            <a:r>
              <a:rPr lang="en-US" sz="4400" b="1" dirty="0" smtClean="0">
                <a:solidFill>
                  <a:schemeClr val="tx2">
                    <a:lumMod val="75000"/>
                  </a:schemeClr>
                </a:solidFill>
                <a:effectLst>
                  <a:outerShdw blurRad="38100" dist="38100" dir="2700000" algn="tl">
                    <a:srgbClr val="000000">
                      <a:alpha val="43137"/>
                    </a:srgbClr>
                  </a:outerShdw>
                </a:effectLst>
              </a:rPr>
              <a:t>The align Attribute</a:t>
            </a:r>
            <a:endParaRPr lang="en-IN" sz="4400" b="1"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14282" y="1428736"/>
            <a:ext cx="8786874" cy="5214974"/>
          </a:xfrm>
        </p:spPr>
        <p:style>
          <a:lnRef idx="1">
            <a:schemeClr val="accent3"/>
          </a:lnRef>
          <a:fillRef idx="2">
            <a:schemeClr val="accent3"/>
          </a:fillRef>
          <a:effectRef idx="1">
            <a:schemeClr val="accent3"/>
          </a:effectRef>
          <a:fontRef idx="minor">
            <a:schemeClr val="dk1"/>
          </a:fontRef>
        </p:style>
        <p:txBody>
          <a:bodyPr>
            <a:normAutofit/>
          </a:bodyPr>
          <a:lstStyle/>
          <a:p>
            <a:r>
              <a:rPr lang="en-IN" dirty="0" smtClean="0"/>
              <a:t>The align attribute is used to align the text that comes before or after the image.</a:t>
            </a:r>
          </a:p>
          <a:p>
            <a:r>
              <a:rPr lang="en-IN" dirty="0" smtClean="0"/>
              <a:t>The default alignment is bottom i.e. the text surrounding the image will appear at bottom of the image.</a:t>
            </a:r>
          </a:p>
          <a:p>
            <a:r>
              <a:rPr lang="en-US" dirty="0" smtClean="0"/>
              <a:t>Possible values for align attribute are </a:t>
            </a:r>
            <a:r>
              <a:rPr lang="en-US" b="1" dirty="0" smtClean="0">
                <a:solidFill>
                  <a:schemeClr val="bg1"/>
                </a:solidFill>
                <a:effectLst>
                  <a:outerShdw blurRad="38100" dist="38100" dir="2700000" algn="tl">
                    <a:srgbClr val="000000">
                      <a:alpha val="43137"/>
                    </a:srgbClr>
                  </a:outerShdw>
                </a:effectLst>
              </a:rPr>
              <a:t>“</a:t>
            </a:r>
            <a:r>
              <a:rPr lang="en-US" b="1" dirty="0" err="1" smtClean="0">
                <a:solidFill>
                  <a:schemeClr val="bg1"/>
                </a:solidFill>
                <a:effectLst>
                  <a:outerShdw blurRad="38100" dist="38100" dir="2700000" algn="tl">
                    <a:srgbClr val="000000">
                      <a:alpha val="43137"/>
                    </a:srgbClr>
                  </a:outerShdw>
                </a:effectLst>
              </a:rPr>
              <a:t>top”,”center”,”bottom”,”left”,”right</a:t>
            </a:r>
            <a:r>
              <a:rPr lang="en-US" b="1" dirty="0" smtClean="0">
                <a:solidFill>
                  <a:schemeClr val="bg1"/>
                </a:solidFill>
                <a:effectLst>
                  <a:outerShdw blurRad="38100" dist="38100" dir="2700000" algn="tl">
                    <a:srgbClr val="000000">
                      <a:alpha val="43137"/>
                    </a:srgbClr>
                  </a:outerShdw>
                </a:effectLst>
              </a:rPr>
              <a:t>”</a:t>
            </a:r>
          </a:p>
          <a:p>
            <a:pPr marL="0" lvl="0" indent="0">
              <a:buNone/>
            </a:pPr>
            <a:r>
              <a:rPr lang="en-US" b="1" u="sng" dirty="0" smtClean="0">
                <a:solidFill>
                  <a:srgbClr val="002060"/>
                </a:solidFill>
                <a:effectLst>
                  <a:outerShdw blurRad="38100" dist="38100" dir="2700000" algn="tl">
                    <a:srgbClr val="000000">
                      <a:alpha val="43137"/>
                    </a:srgbClr>
                  </a:outerShdw>
                </a:effectLst>
              </a:rPr>
              <a:t>Code </a:t>
            </a:r>
            <a:r>
              <a:rPr lang="en-US" b="1" u="sng" dirty="0">
                <a:solidFill>
                  <a:srgbClr val="002060"/>
                </a:solidFill>
                <a:effectLst>
                  <a:outerShdw blurRad="38100" dist="38100" dir="2700000" algn="tl">
                    <a:srgbClr val="000000">
                      <a:alpha val="43137"/>
                    </a:srgbClr>
                  </a:outerShdw>
                </a:effectLst>
              </a:rPr>
              <a:t>Ex: </a:t>
            </a:r>
            <a:r>
              <a:rPr lang="en-US" b="1" u="sng" dirty="0" smtClean="0">
                <a:solidFill>
                  <a:srgbClr val="002060"/>
                </a:solidFill>
                <a:effectLst>
                  <a:outerShdw blurRad="38100" dist="38100" dir="2700000" algn="tl">
                    <a:srgbClr val="000000">
                      <a:alpha val="43137"/>
                    </a:srgbClr>
                  </a:outerShdw>
                </a:effectLst>
              </a:rPr>
              <a:t>imageexample4.html</a:t>
            </a:r>
            <a:endParaRPr lang="en-US" b="1" u="sng" dirty="0">
              <a:solidFill>
                <a:srgbClr val="002060"/>
              </a:solidFill>
              <a:effectLst>
                <a:outerShdw blurRad="38100" dist="38100" dir="2700000" algn="tl">
                  <a:srgbClr val="000000">
                    <a:alpha val="43137"/>
                  </a:srgbClr>
                </a:outerShdw>
              </a:effectLst>
            </a:endParaRPr>
          </a:p>
          <a:p>
            <a:pPr marL="0" indent="0">
              <a:buNone/>
            </a:pPr>
            <a:endParaRPr lang="en-IN" dirty="0"/>
          </a:p>
        </p:txBody>
      </p:sp>
    </p:spTree>
    <p:extLst>
      <p:ext uri="{BB962C8B-B14F-4D97-AF65-F5344CB8AC3E}">
        <p14:creationId xmlns:p14="http://schemas.microsoft.com/office/powerpoint/2010/main" xmlns="" val="40513078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bodyPr/>
      <a:lstStyle/>
      <a:style>
        <a:lnRef idx="1">
          <a:schemeClr val="accent3"/>
        </a:lnRef>
        <a:fillRef idx="2">
          <a:schemeClr val="accent3"/>
        </a:fillRef>
        <a:effectRef idx="1">
          <a:schemeClr val="accent3"/>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7109</TotalTime>
  <Words>1387</Words>
  <Application>Microsoft Office PowerPoint</Application>
  <PresentationFormat>On-screen Show (4:3)</PresentationFormat>
  <Paragraphs>203</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Civic</vt:lpstr>
      <vt:lpstr>Slide 1</vt:lpstr>
      <vt:lpstr>Today’s Agenda</vt:lpstr>
      <vt:lpstr>How To Display Images?</vt:lpstr>
      <vt:lpstr>How browser loads images?</vt:lpstr>
      <vt:lpstr> Attributes Of &lt;img&gt; Tag</vt:lpstr>
      <vt:lpstr> Resizing The Image</vt:lpstr>
      <vt:lpstr>alt and title Attributes</vt:lpstr>
      <vt:lpstr>alt and title Attributes</vt:lpstr>
      <vt:lpstr> The align Attribute</vt:lpstr>
      <vt:lpstr> The border Attribute</vt:lpstr>
      <vt:lpstr>The border Attribute</vt:lpstr>
      <vt:lpstr> Using Image As Hyperlink</vt:lpstr>
      <vt:lpstr>What are Lists?</vt:lpstr>
      <vt:lpstr>Types Of Lists In HTML</vt:lpstr>
      <vt:lpstr>UnOrdered Lists In HTML</vt:lpstr>
      <vt:lpstr>Syntax For Unordered List</vt:lpstr>
      <vt:lpstr>Changing “bullets”</vt:lpstr>
      <vt:lpstr>Ordered Lists In HTML</vt:lpstr>
      <vt:lpstr>Syntax For Ordered List</vt:lpstr>
      <vt:lpstr>Changing “numbers”</vt:lpstr>
      <vt:lpstr>Beginning ordered lists with numbers other than 1</vt:lpstr>
      <vt:lpstr>Slide 22</vt:lpstr>
      <vt:lpstr>Nested Lists</vt:lpstr>
      <vt:lpstr>Code</vt:lpstr>
      <vt:lpstr>Definition Lists</vt:lpstr>
      <vt:lpstr>Syntax</vt:lpstr>
      <vt:lpstr>Example</vt:lpstr>
      <vt:lpstr>The Result</vt:lpstr>
      <vt:lpstr>End Of Lecture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palash</dc:creator>
  <cp:lastModifiedBy>Windows8</cp:lastModifiedBy>
  <cp:revision>528</cp:revision>
  <dcterms:created xsi:type="dcterms:W3CDTF">2016-02-04T12:02:26Z</dcterms:created>
  <dcterms:modified xsi:type="dcterms:W3CDTF">2016-07-22T06:07:33Z</dcterms:modified>
</cp:coreProperties>
</file>