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2"/>
  </p:notesMasterIdLst>
  <p:sldIdLst>
    <p:sldId id="257" r:id="rId2"/>
    <p:sldId id="258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42" r:id="rId22"/>
    <p:sldId id="543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554" r:id="rId34"/>
    <p:sldId id="555" r:id="rId35"/>
    <p:sldId id="556" r:id="rId36"/>
    <p:sldId id="557" r:id="rId37"/>
    <p:sldId id="558" r:id="rId38"/>
    <p:sldId id="559" r:id="rId39"/>
    <p:sldId id="560" r:id="rId40"/>
    <p:sldId id="561" r:id="rId41"/>
    <p:sldId id="562" r:id="rId42"/>
    <p:sldId id="563" r:id="rId43"/>
    <p:sldId id="564" r:id="rId44"/>
    <p:sldId id="565" r:id="rId45"/>
    <p:sldId id="566" r:id="rId46"/>
    <p:sldId id="567" r:id="rId47"/>
    <p:sldId id="568" r:id="rId48"/>
    <p:sldId id="569" r:id="rId49"/>
    <p:sldId id="570" r:id="rId50"/>
    <p:sldId id="571" r:id="rId51"/>
    <p:sldId id="572" r:id="rId52"/>
    <p:sldId id="573" r:id="rId53"/>
    <p:sldId id="574" r:id="rId54"/>
    <p:sldId id="575" r:id="rId55"/>
    <p:sldId id="576" r:id="rId56"/>
    <p:sldId id="577" r:id="rId57"/>
    <p:sldId id="578" r:id="rId58"/>
    <p:sldId id="579" r:id="rId59"/>
    <p:sldId id="580" r:id="rId60"/>
    <p:sldId id="264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28-07-2016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2809A-2377-4207-8925-89D116A30EBC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7/28/2016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Lecture-27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group headings In &lt;select&gt; Tag</a:t>
            </a:r>
            <a:endParaRPr lang="en-IN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endParaRPr lang="en-US" sz="3300" dirty="0" smtClean="0">
              <a:solidFill>
                <a:prstClr val="white"/>
              </a:solidFill>
            </a:endParaRPr>
          </a:p>
          <a:p>
            <a:pPr lvl="0"/>
            <a:r>
              <a:rPr lang="en-US" sz="3300" dirty="0" smtClean="0">
                <a:solidFill>
                  <a:schemeClr val="tx1"/>
                </a:solidFill>
              </a:rPr>
              <a:t>The</a:t>
            </a:r>
            <a:r>
              <a:rPr lang="en-US" sz="3300" dirty="0" smtClean="0">
                <a:solidFill>
                  <a:prstClr val="white"/>
                </a:solidFill>
              </a:rPr>
              <a:t> </a:t>
            </a:r>
            <a:r>
              <a:rPr lang="en-US" sz="33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&lt;select&gt; </a:t>
            </a:r>
            <a:r>
              <a:rPr lang="en-US" sz="3300" dirty="0" smtClean="0">
                <a:solidFill>
                  <a:schemeClr val="tx1"/>
                </a:solidFill>
              </a:rPr>
              <a:t>allows us to create logical group headings .</a:t>
            </a:r>
          </a:p>
          <a:p>
            <a:pPr marL="0" lvl="0" indent="0">
              <a:buNone/>
            </a:pPr>
            <a:endParaRPr lang="en-IN" sz="3300" dirty="0" smtClean="0">
              <a:solidFill>
                <a:schemeClr val="tx1"/>
              </a:solidFill>
            </a:endParaRPr>
          </a:p>
          <a:p>
            <a:pPr lvl="0"/>
            <a:r>
              <a:rPr lang="en-IN" sz="3300" dirty="0" smtClean="0">
                <a:solidFill>
                  <a:schemeClr val="tx1"/>
                </a:solidFill>
              </a:rPr>
              <a:t>For this , </a:t>
            </a:r>
            <a:r>
              <a:rPr lang="en-IN" sz="3300" dirty="0">
                <a:solidFill>
                  <a:schemeClr val="tx1"/>
                </a:solidFill>
              </a:rPr>
              <a:t>the</a:t>
            </a:r>
            <a:r>
              <a:rPr lang="en-IN" sz="3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sz="33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33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optgroup</a:t>
            </a:r>
            <a:r>
              <a:rPr lang="en-IN" sz="33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IN" sz="3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sz="3300" dirty="0">
                <a:solidFill>
                  <a:schemeClr val="tx1"/>
                </a:solidFill>
              </a:rPr>
              <a:t>tag can be </a:t>
            </a:r>
            <a:r>
              <a:rPr lang="en-IN" sz="3300" dirty="0" smtClean="0">
                <a:solidFill>
                  <a:schemeClr val="tx1"/>
                </a:solidFill>
              </a:rPr>
              <a:t>used.</a:t>
            </a:r>
          </a:p>
        </p:txBody>
      </p:sp>
    </p:spTree>
    <p:extLst>
      <p:ext uri="{BB962C8B-B14F-4D97-AF65-F5344CB8AC3E}">
        <p14:creationId xmlns:p14="http://schemas.microsoft.com/office/powerpoint/2010/main" xmlns="" val="25273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group headings In &lt;select&gt; Tag</a:t>
            </a:r>
            <a:endParaRPr lang="en-IN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&lt;select&gt; 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b="1" i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optgroup</a:t>
            </a:r>
            <a:r>
              <a:rPr lang="en-US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label=“some name”&gt; 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 some 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&lt;/option&gt;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&lt;option&gt; some text &lt;/option&gt;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&lt;option&gt; some text &lt;/option</a:t>
            </a: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b="1" i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optgroup</a:t>
            </a:r>
            <a:r>
              <a:rPr lang="en-US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en-US" b="1" i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&lt;/select&gt;</a:t>
            </a:r>
            <a:endParaRPr lang="en-IN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51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12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36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optgroup</a:t>
            </a:r>
            <a:r>
              <a:rPr lang="en-IN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label="Server Side Lang" 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&lt;option&gt;PHP&lt;/option&gt;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&lt;option&gt;JSP&lt;/option&gt;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&lt;option&gt;ASP.NET&lt;/option&gt;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IN" sz="36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optgroup</a:t>
            </a:r>
            <a:r>
              <a:rPr lang="en-IN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36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optgroup</a:t>
            </a:r>
            <a:r>
              <a:rPr lang="en-IN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label="Client Side Lang" 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&lt;option&gt;Java Script&lt;/option&gt;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&lt;option&gt;VB Script&lt;/option&gt;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IN" sz="36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optgroup</a:t>
            </a:r>
            <a:r>
              <a:rPr lang="en-IN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&lt;/select&gt;</a:t>
            </a:r>
            <a:endParaRPr lang="en-IN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292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Scrollable Lists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3200" dirty="0" smtClean="0">
                <a:solidFill>
                  <a:schemeClr val="tx1"/>
                </a:solidFill>
              </a:rPr>
              <a:t>Scrollable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Lists are those which are displayed as a scrolling list of items.</a:t>
            </a:r>
          </a:p>
          <a:p>
            <a:pPr lvl="0"/>
            <a:endParaRPr 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 allow the user to select multiple items.</a:t>
            </a:r>
          </a:p>
          <a:p>
            <a:pPr lvl="0"/>
            <a:endParaRPr lang="en-US" sz="3200" dirty="0" smtClean="0">
              <a:solidFill>
                <a:schemeClr val="tx1"/>
              </a:solidFill>
            </a:endParaRPr>
          </a:p>
          <a:p>
            <a:pPr lvl="0"/>
            <a:r>
              <a:rPr lang="en-US" sz="3200" dirty="0" smtClean="0">
                <a:solidFill>
                  <a:schemeClr val="tx1"/>
                </a:solidFill>
              </a:rPr>
              <a:t>To </a:t>
            </a:r>
            <a:r>
              <a:rPr lang="en-US" sz="3200" dirty="0" smtClean="0">
                <a:solidFill>
                  <a:schemeClr val="tx1"/>
                </a:solidFill>
              </a:rPr>
              <a:t>create a scrollable list we use the </a:t>
            </a:r>
            <a:r>
              <a:rPr lang="en-US" sz="3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“multiple” </a:t>
            </a:r>
            <a:r>
              <a:rPr lang="en-US" sz="3200" dirty="0" smtClean="0">
                <a:solidFill>
                  <a:schemeClr val="tx1"/>
                </a:solidFill>
              </a:rPr>
              <a:t>option of </a:t>
            </a:r>
            <a:r>
              <a:rPr lang="en-US" sz="3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&lt;select&gt; </a:t>
            </a:r>
            <a:r>
              <a:rPr lang="en-US" sz="3200" dirty="0" smtClean="0">
                <a:solidFill>
                  <a:schemeClr val="tx1"/>
                </a:solidFill>
              </a:rPr>
              <a:t>tag.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Syntax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multiple=“multiple”</a:t>
            </a:r>
            <a:r>
              <a:rPr lang="en-US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endParaRPr lang="en-US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 some text &lt;/option&gt;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&lt;option&gt; some text &lt;/option&gt;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&lt;option&gt; some text &lt;/option&gt;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&lt;/select&gt;</a:t>
            </a:r>
            <a:endParaRPr lang="en-IN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42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12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357298"/>
            <a:ext cx="8858312" cy="53120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&lt;b&gt;Your language of choice: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&lt;/b&gt;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&lt;form 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&lt;select  multiple</a:t>
            </a:r>
            <a:r>
              <a:rPr lang="en-IN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=“multiple"&gt;</a:t>
            </a:r>
            <a:endParaRPr lang="en-IN" sz="3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optgroup</a:t>
            </a: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label="Server Side Lang" 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&lt;option&gt;PHP&lt;/option&gt;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&lt;option&gt;JSP&lt;/option&gt;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&lt;option&gt;ASP.NET&lt;/option&gt;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IN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optgroup</a:t>
            </a: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optgroup</a:t>
            </a: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label="Client Side Lang" 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&lt;option&gt;Java Script&lt;/option&gt;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&lt;option&gt;VB Script&lt;/option&gt;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IN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optgroup</a:t>
            </a: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&lt;/select&gt;</a:t>
            </a:r>
            <a:endParaRPr lang="en-IN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&lt;/form&gt;</a:t>
            </a:r>
          </a:p>
          <a:p>
            <a:pPr marL="0" indent="0">
              <a:buNone/>
            </a:pP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649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“size” attribute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sz="3200" dirty="0">
                <a:solidFill>
                  <a:schemeClr val="tx1"/>
                </a:solidFill>
              </a:rPr>
              <a:t>The</a:t>
            </a:r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N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IN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200" dirty="0">
                <a:solidFill>
                  <a:schemeClr val="tx1"/>
                </a:solidFill>
              </a:rPr>
              <a:t>attribute specifies the number of visible options in a drop-down list</a:t>
            </a:r>
            <a:r>
              <a:rPr lang="en-IN" sz="32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endParaRPr lang="en-IN" sz="3200" dirty="0" smtClean="0">
              <a:solidFill>
                <a:schemeClr val="tx1"/>
              </a:solidFill>
            </a:endParaRPr>
          </a:p>
          <a:p>
            <a:pPr lvl="0"/>
            <a:endParaRPr lang="en-IN" sz="3200" dirty="0" smtClean="0">
              <a:solidFill>
                <a:schemeClr val="tx1"/>
              </a:solidFill>
            </a:endParaRPr>
          </a:p>
          <a:p>
            <a:pPr lvl="0"/>
            <a:r>
              <a:rPr lang="en-IN" sz="3200" dirty="0" smtClean="0">
                <a:solidFill>
                  <a:schemeClr val="tx1"/>
                </a:solidFill>
              </a:rPr>
              <a:t>Default </a:t>
            </a:r>
            <a:r>
              <a:rPr lang="en-IN" sz="3200" dirty="0">
                <a:solidFill>
                  <a:schemeClr val="tx1"/>
                </a:solidFill>
              </a:rPr>
              <a:t>value is 1. If the multiple attribute is present, the default value is </a:t>
            </a:r>
            <a:r>
              <a:rPr lang="en-IN" sz="3200" dirty="0" smtClean="0">
                <a:solidFill>
                  <a:schemeClr val="tx1"/>
                </a:solidFill>
              </a:rPr>
              <a:t>4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37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13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 </a:t>
            </a:r>
            <a:r>
              <a:rPr lang="en-IN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multiple="multiple" size="6"&gt;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optgroup</a:t>
            </a: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label="Server Side Lang" 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&lt;option&gt;PHP&lt;/option&gt;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&lt;option&gt;JSP&lt;/option&gt;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&lt;option&gt;ASP.NET&lt;/option&gt;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IN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optgroup</a:t>
            </a: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optgroup</a:t>
            </a: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label="Client Side Lang" 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&lt;option&gt;Java Script&lt;/option&gt;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&lt;option&gt;VB Script&lt;/option&gt;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IN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optgroup</a:t>
            </a: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&lt;/select&gt;</a:t>
            </a:r>
            <a:endParaRPr lang="en-IN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97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CSS ?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IN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Cascading Style Sheets</a:t>
            </a:r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IN" sz="3600" dirty="0" smtClean="0">
                <a:solidFill>
                  <a:schemeClr val="tx1"/>
                </a:solidFill>
              </a:rPr>
              <a:t>popularly called  </a:t>
            </a:r>
            <a:r>
              <a:rPr lang="en-IN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IN" sz="3600" dirty="0" smtClean="0">
                <a:solidFill>
                  <a:schemeClr val="tx1"/>
                </a:solidFill>
              </a:rPr>
              <a:t>is a simple design language intended to simplify the process of making web pages presentable.</a:t>
            </a: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C</a:t>
            </a:r>
            <a:r>
              <a:rPr lang="en-IN" sz="3600" dirty="0" smtClean="0">
                <a:solidFill>
                  <a:schemeClr val="tx1"/>
                </a:solidFill>
              </a:rPr>
              <a:t>SS handles the look and feel part of a web page. </a:t>
            </a:r>
          </a:p>
          <a:p>
            <a:endParaRPr lang="en-IN" sz="3600" dirty="0">
              <a:solidFill>
                <a:schemeClr val="tx1"/>
              </a:solidFill>
            </a:endParaRPr>
          </a:p>
          <a:p>
            <a:r>
              <a:rPr lang="en-IN" sz="3600" dirty="0" smtClean="0">
                <a:solidFill>
                  <a:schemeClr val="tx1"/>
                </a:solidFill>
              </a:rPr>
              <a:t>Using CSS, we can control the </a:t>
            </a:r>
            <a:r>
              <a:rPr lang="en-IN" sz="3600" dirty="0" err="1" smtClean="0">
                <a:solidFill>
                  <a:schemeClr val="tx1"/>
                </a:solidFill>
              </a:rPr>
              <a:t>color</a:t>
            </a:r>
            <a:r>
              <a:rPr lang="en-IN" sz="3600" dirty="0" smtClean="0">
                <a:solidFill>
                  <a:schemeClr val="tx1"/>
                </a:solidFill>
              </a:rPr>
              <a:t> of the text, the style of fonts, the spacing between paragraphs, how columns are sized and laid out, what background images or </a:t>
            </a:r>
            <a:r>
              <a:rPr lang="en-IN" sz="3600" dirty="0" err="1" smtClean="0">
                <a:solidFill>
                  <a:schemeClr val="tx1"/>
                </a:solidFill>
              </a:rPr>
              <a:t>colors</a:t>
            </a:r>
            <a:r>
              <a:rPr lang="en-IN" sz="3600" dirty="0" smtClean="0">
                <a:solidFill>
                  <a:schemeClr val="tx1"/>
                </a:solidFill>
              </a:rPr>
              <a:t> are used, as well as a variety of other effects.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3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CSS</a:t>
            </a:r>
            <a:endParaRPr lang="en-IN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saves time </a:t>
            </a:r>
          </a:p>
          <a:p>
            <a:pPr marL="0" indent="0">
              <a:buNone/>
            </a:pPr>
            <a:endParaRPr lang="en-IN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 load faster</a:t>
            </a:r>
          </a:p>
          <a:p>
            <a:pPr marL="0" indent="0">
              <a:buNone/>
            </a:pPr>
            <a:endParaRPr lang="en-IN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maintenance </a:t>
            </a:r>
          </a:p>
          <a:p>
            <a:pPr marL="0" indent="0">
              <a:buNone/>
            </a:pPr>
            <a:endParaRPr lang="en-IN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Superior styles to HTML</a:t>
            </a:r>
          </a:p>
          <a:p>
            <a:endParaRPr lang="en-IN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Device Compatibility</a:t>
            </a:r>
            <a:endParaRPr lang="en-IN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78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work with select control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work </a:t>
            </a:r>
            <a:r>
              <a:rPr lang="en-US" sz="2400" dirty="0" smtClean="0"/>
              <a:t>text area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Introduction to CSS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14311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creates and maintains  CSS ?</a:t>
            </a:r>
            <a:endParaRPr lang="en-IN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/>
              <a:t>CSS is created and maintained through a group of people within the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W3C </a:t>
            </a:r>
            <a:r>
              <a:rPr lang="en-IN" dirty="0"/>
              <a:t>called the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Working Group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CSS Working Group creates documents called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specifications</a:t>
            </a:r>
            <a:r>
              <a:rPr lang="en-IN" dirty="0"/>
              <a:t>. When a specification has been discussed and officially ratified by W3C members, it becomes a recommendation.</a:t>
            </a:r>
          </a:p>
          <a:p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specifications </a:t>
            </a:r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called recommendations because the W3C has no control over the actual implementation of the language. 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depends on the browser.</a:t>
            </a:r>
            <a:endParaRPr lang="en-IN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44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Versions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Cascading Style Sheets, level 1 </a:t>
            </a:r>
            <a:r>
              <a:rPr lang="en-IN" dirty="0" smtClean="0"/>
              <a:t> in </a:t>
            </a:r>
            <a:r>
              <a:rPr lang="en-IN" dirty="0"/>
              <a:t>December 1996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CSS2 </a:t>
            </a:r>
            <a:r>
              <a:rPr lang="en-IN" dirty="0" smtClean="0"/>
              <a:t>in May 1998.</a:t>
            </a:r>
          </a:p>
          <a:p>
            <a:r>
              <a:rPr lang="en-IN" dirty="0" smtClean="0"/>
              <a:t>The work on CSS3 has been going on for years, but seems to advance very slowly. CSS3 is divided into modules, and the idea is that each module can become a recommendation independently from the others. No module has reached that stage, 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some parts of the CSS3 specification have already been implemented by browsers</a:t>
            </a:r>
            <a:r>
              <a:rPr lang="en-IN" dirty="0" smtClean="0"/>
              <a:t>.</a:t>
            </a:r>
            <a:endParaRPr lang="en-IN" dirty="0"/>
          </a:p>
          <a:p>
            <a:endParaRPr lang="en-IN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89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Syntax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The syntax for CSS is different than that of HTML </a:t>
            </a:r>
            <a:r>
              <a:rPr lang="en-IN" dirty="0" err="1" smtClean="0"/>
              <a:t>markup</a:t>
            </a:r>
            <a:r>
              <a:rPr lang="en-IN" dirty="0" smtClean="0"/>
              <a:t> but is case insensitive.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r>
              <a:rPr lang="en-IN" dirty="0" smtClean="0"/>
              <a:t>It consists of only 3 parts.</a:t>
            </a:r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4800" i="1" dirty="0" smtClean="0"/>
              <a:t>selector { property: value }</a:t>
            </a:r>
            <a:endParaRPr lang="en-IN" sz="4800" i="1" dirty="0"/>
          </a:p>
          <a:p>
            <a:pPr marL="0" indent="0">
              <a:buNone/>
            </a:pPr>
            <a:endParaRPr lang="en-IN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06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Syntax Description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Selector:</a:t>
            </a:r>
            <a:r>
              <a:rPr lang="en-IN" dirty="0"/>
              <a:t> A selector is an HTML tag at which style will be applied. This could be any tag like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&lt;h1&gt; </a:t>
            </a:r>
            <a:r>
              <a:rPr lang="en-IN" dirty="0"/>
              <a:t>or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 </a:t>
            </a:r>
            <a:r>
              <a:rPr lang="en-IN" dirty="0"/>
              <a:t>etc.</a:t>
            </a:r>
          </a:p>
          <a:p>
            <a:r>
              <a:rPr lang="en-IN" b="1" dirty="0">
                <a:solidFill>
                  <a:srgbClr val="00B0F0"/>
                </a:solidFill>
              </a:rPr>
              <a:t>Property:</a:t>
            </a:r>
            <a:r>
              <a:rPr lang="en-IN" dirty="0">
                <a:solidFill>
                  <a:srgbClr val="00B0F0"/>
                </a:solidFill>
              </a:rPr>
              <a:t> </a:t>
            </a:r>
            <a:r>
              <a:rPr lang="en-IN" dirty="0"/>
              <a:t>A property is a type of attribute of HTML tag. Put simply, all the HTML attributes are converted into CSS properties. They could </a:t>
            </a:r>
            <a:r>
              <a:rPr lang="en-IN" dirty="0" smtClean="0"/>
              <a:t>be </a:t>
            </a:r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dirty="0"/>
              <a:t> or 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IN" dirty="0"/>
              <a:t> etc.</a:t>
            </a:r>
          </a:p>
          <a:p>
            <a:r>
              <a:rPr lang="en-IN" b="1" dirty="0">
                <a:solidFill>
                  <a:srgbClr val="00B0F0"/>
                </a:solidFill>
              </a:rPr>
              <a:t>Value:</a:t>
            </a:r>
            <a:r>
              <a:rPr lang="en-IN" dirty="0">
                <a:solidFill>
                  <a:srgbClr val="00B0F0"/>
                </a:solidFill>
              </a:rPr>
              <a:t> </a:t>
            </a:r>
            <a:r>
              <a:rPr lang="en-IN" dirty="0"/>
              <a:t>Values are assigned to properties. For example </a:t>
            </a:r>
            <a:r>
              <a:rPr lang="en-IN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dirty="0"/>
              <a:t> property can have value either </a:t>
            </a: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r>
              <a:rPr lang="en-IN" dirty="0"/>
              <a:t> or </a:t>
            </a: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#F1F1F1</a:t>
            </a:r>
            <a:r>
              <a:rPr lang="en-IN" dirty="0"/>
              <a:t> etc.</a:t>
            </a:r>
          </a:p>
          <a:p>
            <a:pPr marL="0" indent="0">
              <a:buNone/>
            </a:pPr>
            <a:endParaRPr lang="en-IN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0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124744"/>
            <a:ext cx="8858312" cy="57332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</a:t>
            </a:r>
          </a:p>
          <a:p>
            <a:pPr marL="0" indent="0">
              <a:buNone/>
            </a:pPr>
            <a:r>
              <a:rPr lang="en-IN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&lt;style type=“text/</a:t>
            </a:r>
            <a:r>
              <a:rPr lang="en-IN" sz="3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IN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IN" sz="3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color:red</a:t>
            </a:r>
            <a:r>
              <a:rPr lang="en-IN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IN" sz="3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text-align:center</a:t>
            </a:r>
            <a:r>
              <a:rPr lang="en-IN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&lt;/style&gt;</a:t>
            </a:r>
          </a:p>
          <a:p>
            <a:pPr marL="0" indent="0">
              <a:buNone/>
            </a:pPr>
            <a:r>
              <a:rPr lang="en-IN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&lt;/head&gt;</a:t>
            </a:r>
          </a:p>
          <a:p>
            <a:pPr marL="0" indent="0">
              <a:buNone/>
            </a:pPr>
            <a:endParaRPr lang="en-IN" sz="36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11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124744"/>
            <a:ext cx="8858312" cy="57332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IN" sz="36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</a:p>
          <a:p>
            <a:pPr marL="0" indent="0">
              <a:buNone/>
            </a:pPr>
            <a:r>
              <a:rPr lang="en-I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&lt;p&gt;Hello World!&lt;/p&gt;</a:t>
            </a:r>
          </a:p>
          <a:p>
            <a:pPr marL="0" indent="0">
              <a:buNone/>
            </a:pPr>
            <a:r>
              <a:rPr lang="en-I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&lt;p&gt;This paragraph is styled with CSS.&lt;/p&gt;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&lt;/body&gt;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en-IN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7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CSS Files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27048"/>
            <a:ext cx="8786874" cy="490234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There are 3 choices available to use CSS in our html file: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Internal CSS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External CSS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Inline CSS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85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CSS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27048"/>
            <a:ext cx="8786874" cy="490234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In this we place CSS code within the &lt;head&gt;&lt;/head&gt; tags of each HTML file we want to style with the CSS. The format for this is: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&lt;title&gt;….&lt;/title&gt;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&lt;style type=”text/</a:t>
            </a:r>
            <a:r>
              <a:rPr lang="en-IN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Content Goes Here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&lt;/style&gt;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&lt;/head&gt;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864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CSS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27048"/>
            <a:ext cx="8715436" cy="483091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With this method each </a:t>
            </a:r>
            <a:r>
              <a:rPr lang="en-IN" dirty="0" smtClean="0"/>
              <a:t>HTML </a:t>
            </a:r>
            <a:r>
              <a:rPr lang="en-IN" dirty="0"/>
              <a:t>file contains the CSS code needed to style the page.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Meaning </a:t>
            </a:r>
            <a:r>
              <a:rPr lang="en-IN" dirty="0"/>
              <a:t>that any changes </a:t>
            </a:r>
            <a:r>
              <a:rPr lang="en-IN" dirty="0" smtClean="0"/>
              <a:t>we </a:t>
            </a:r>
            <a:r>
              <a:rPr lang="en-IN" dirty="0"/>
              <a:t>want to make to one page, will have to be made to all. </a:t>
            </a:r>
            <a:endParaRPr lang="en-IN" dirty="0" smtClean="0"/>
          </a:p>
          <a:p>
            <a:endParaRPr lang="en-IN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can be good if 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to style only one page, or if 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want different pages to have varying styles.</a:t>
            </a:r>
          </a:p>
        </p:txBody>
      </p:sp>
    </p:spTree>
    <p:extLst>
      <p:ext uri="{BB962C8B-B14F-4D97-AF65-F5344CB8AC3E}">
        <p14:creationId xmlns:p14="http://schemas.microsoft.com/office/powerpoint/2010/main" xmlns="" val="31637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CSS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27048"/>
            <a:ext cx="8858312" cy="51166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In this we place CSS code within a separate file and save it with .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extension.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Then in the &lt;head&gt;section of each  HTML file which we want to style with the CSS we use the &lt;link&gt; tag to link the CSS file. The format for this is: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&lt;title&gt;…&lt;/title&gt;</a:t>
            </a:r>
          </a:p>
          <a:p>
            <a:pPr marL="0" indent="0">
              <a:buNone/>
            </a:pPr>
            <a:r>
              <a:rPr lang="en-IN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&lt;link </a:t>
            </a:r>
            <a:r>
              <a:rPr lang="en-IN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</a:t>
            </a:r>
            <a:r>
              <a:rPr lang="en-IN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=”</a:t>
            </a:r>
            <a:r>
              <a:rPr lang="en-IN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stylesheet</a:t>
            </a:r>
            <a:r>
              <a:rPr lang="en-IN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type=”text/</a:t>
            </a:r>
            <a:r>
              <a:rPr lang="en-IN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IN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IN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IN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=“Path To </a:t>
            </a:r>
            <a:r>
              <a:rPr lang="en-IN" b="1" i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IN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file”</a:t>
            </a:r>
            <a:r>
              <a:rPr lang="en-IN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/&gt;</a:t>
            </a:r>
            <a:endParaRPr lang="en-IN" b="1" i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&lt;/head&gt;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10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</a:t>
            </a:r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Tag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 smtClean="0"/>
              <a:t>A </a:t>
            </a:r>
            <a:r>
              <a:rPr lang="en-IN" sz="28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IN" sz="2800" dirty="0" smtClean="0"/>
              <a:t> is similar to the text input, but allows the person who’s filling in the form to enter multiple lines of information, rather than a single line. </a:t>
            </a:r>
          </a:p>
          <a:p>
            <a:r>
              <a:rPr lang="en-IN" sz="2800" dirty="0" smtClean="0"/>
              <a:t>Thus is better for free-form text entry. </a:t>
            </a:r>
          </a:p>
          <a:p>
            <a:endParaRPr lang="en-IN" sz="2800" dirty="0" smtClean="0"/>
          </a:p>
          <a:p>
            <a:r>
              <a:rPr lang="en-IN" sz="2800" dirty="0" smtClean="0"/>
              <a:t>However</a:t>
            </a:r>
            <a:r>
              <a:rPr lang="en-IN" sz="2800" dirty="0" smtClean="0"/>
              <a:t>, unlike the input element the </a:t>
            </a:r>
            <a:r>
              <a:rPr lang="en-IN" sz="2800" dirty="0" err="1" smtClean="0"/>
              <a:t>textarea</a:t>
            </a:r>
            <a:r>
              <a:rPr lang="en-IN" sz="2800" dirty="0" smtClean="0"/>
              <a:t> has an opening </a:t>
            </a:r>
            <a:r>
              <a:rPr lang="en-IN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28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IN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IN" sz="2800" dirty="0" smtClean="0"/>
              <a:t>and closing </a:t>
            </a:r>
            <a:r>
              <a:rPr lang="en-IN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IN" sz="28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IN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IN" sz="2800" dirty="0" smtClean="0"/>
              <a:t>tag.</a:t>
            </a:r>
            <a:endParaRPr lang="en-IN" sz="2800" dirty="0"/>
          </a:p>
          <a:p>
            <a:pPr marL="0" indent="0">
              <a:buNone/>
            </a:pP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CSS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/>
              <a:t>By using an external style sheet, all of </a:t>
            </a:r>
            <a:r>
              <a:rPr lang="en-IN" dirty="0" smtClean="0"/>
              <a:t>our HTML </a:t>
            </a:r>
            <a:r>
              <a:rPr lang="en-IN" dirty="0"/>
              <a:t>files link to one CSS file in order to style the pages.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means, that if </a:t>
            </a:r>
            <a:r>
              <a:rPr lang="en-IN" dirty="0" smtClean="0"/>
              <a:t>we </a:t>
            </a:r>
            <a:r>
              <a:rPr lang="en-IN" dirty="0"/>
              <a:t>need to alter the design of all </a:t>
            </a:r>
            <a:r>
              <a:rPr lang="en-IN" dirty="0" smtClean="0"/>
              <a:t>our </a:t>
            </a:r>
            <a:r>
              <a:rPr lang="en-IN" dirty="0"/>
              <a:t>pages, </a:t>
            </a:r>
            <a:r>
              <a:rPr lang="en-IN" dirty="0" smtClean="0"/>
              <a:t>we </a:t>
            </a:r>
            <a:r>
              <a:rPr lang="en-IN" dirty="0"/>
              <a:t>only need to edit one .</a:t>
            </a:r>
            <a:r>
              <a:rPr lang="en-IN" dirty="0" err="1"/>
              <a:t>css</a:t>
            </a:r>
            <a:r>
              <a:rPr lang="en-IN" dirty="0"/>
              <a:t> file to make global changes to </a:t>
            </a:r>
            <a:r>
              <a:rPr lang="en-IN" dirty="0" smtClean="0"/>
              <a:t>our </a:t>
            </a:r>
            <a:r>
              <a:rPr lang="en-IN" dirty="0"/>
              <a:t>entire website.</a:t>
            </a:r>
          </a:p>
          <a:p>
            <a:r>
              <a:rPr lang="en-IN" dirty="0"/>
              <a:t>Here are a few reasons </a:t>
            </a:r>
            <a:r>
              <a:rPr lang="en-IN" dirty="0" smtClean="0"/>
              <a:t>why this </a:t>
            </a:r>
            <a:r>
              <a:rPr lang="en-IN" dirty="0"/>
              <a:t>is better.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Easier Maintenance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educed </a:t>
            </a:r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educed Bandwidth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mproved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Flexibility</a:t>
            </a:r>
          </a:p>
          <a:p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24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CSS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Inline styles are CSS styles that are applied to one element using the  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“style”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attribute.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IN" dirty="0" smtClean="0"/>
              <a:t>n </a:t>
            </a:r>
            <a:r>
              <a:rPr lang="en-IN" dirty="0"/>
              <a:t>inline style can be used if a unique style is to be applied to one single occurrence of an element.</a:t>
            </a:r>
            <a:endParaRPr lang="en-IN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style=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 some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text&lt;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/tag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&lt;/body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3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Cascading Order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IN" dirty="0" smtClean="0"/>
              <a:t>How browser decides what </a:t>
            </a:r>
            <a:r>
              <a:rPr lang="en-IN" dirty="0"/>
              <a:t>style will be used when there is more than one style specified for an HTML element?</a:t>
            </a:r>
          </a:p>
          <a:p>
            <a:r>
              <a:rPr lang="en-IN" dirty="0"/>
              <a:t>Generally speaking we can say that all the styles will "cascade" into a new "virtual" style sheet by the following rules, where number four has the highest priority: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default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I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xternal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sheet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nternal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sheet (in the head section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nline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(inside an HTML element)</a:t>
            </a:r>
          </a:p>
          <a:p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957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CSS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dirty="0"/>
              <a:t>Comments are used to explain </a:t>
            </a:r>
            <a:r>
              <a:rPr lang="en-IN" dirty="0" smtClean="0"/>
              <a:t>our </a:t>
            </a:r>
            <a:r>
              <a:rPr lang="en-IN" dirty="0"/>
              <a:t>code, and may help </a:t>
            </a:r>
            <a:r>
              <a:rPr lang="en-IN" dirty="0" smtClean="0"/>
              <a:t>us </a:t>
            </a:r>
            <a:r>
              <a:rPr lang="en-IN" dirty="0"/>
              <a:t>when </a:t>
            </a:r>
            <a:r>
              <a:rPr lang="en-IN" dirty="0" smtClean="0"/>
              <a:t>we </a:t>
            </a:r>
            <a:r>
              <a:rPr lang="en-IN" dirty="0"/>
              <a:t>edit the source code at a later date. Comments are ignored by browsers.</a:t>
            </a:r>
          </a:p>
          <a:p>
            <a:r>
              <a:rPr lang="en-IN" dirty="0"/>
              <a:t>A CSS comment begins with "/*", and ends with </a:t>
            </a:r>
            <a:r>
              <a:rPr lang="en-IN" dirty="0" smtClean="0"/>
              <a:t>"*/“.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&lt;style&gt;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IN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</a:t>
            </a:r>
            <a:r>
              <a:rPr lang="en-IN" b="1" i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color:red</a:t>
            </a:r>
            <a:r>
              <a:rPr lang="en-IN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*/</a:t>
            </a:r>
            <a:endParaRPr lang="en-IN" b="1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text-align:center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&lt;/style&gt;</a:t>
            </a: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39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 In CSS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Selector is used to select or point to a specific element within the page.</a:t>
            </a:r>
            <a:endParaRPr lang="en-IN" dirty="0"/>
          </a:p>
          <a:p>
            <a:r>
              <a:rPr lang="en-IN" dirty="0" smtClean="0"/>
              <a:t>Following are the most commonly used selectors</a:t>
            </a:r>
            <a:r>
              <a:rPr lang="en-IN" dirty="0" smtClean="0"/>
              <a:t>:</a:t>
            </a:r>
          </a:p>
          <a:p>
            <a:pPr>
              <a:buNone/>
            </a:pPr>
            <a:endParaRPr lang="en-IN" dirty="0" smtClean="0"/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Universal Selector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Selector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Selector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Selector</a:t>
            </a: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908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Universal Selector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The universal selector is indicated by * and applies to all the elements of a page.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 example :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following rule set changes all the element font name to “Arial”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font-family: Arial;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71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Type Selector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The type selector allows us to create styles that apply to a specific type of HTML element.</a:t>
            </a:r>
          </a:p>
          <a:p>
            <a:r>
              <a:rPr lang="en-US" dirty="0" smtClean="0"/>
              <a:t>The style will be applied to all the elements of that type in the web page.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 example :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following rule set changes color of all h1 tags to green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h1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olor: green;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69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ID Selector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</a:t>
            </a:r>
            <a:r>
              <a:rPr lang="en-US" dirty="0" smtClean="0"/>
              <a:t>selector is always prefixed by a hash symbol(#) and allows us to refer to a single element in a page.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With Id selector we can change the behavior for that single element.</a:t>
            </a:r>
          </a:p>
        </p:txBody>
      </p:sp>
    </p:spTree>
    <p:extLst>
      <p:ext uri="{BB962C8B-B14F-4D97-AF65-F5344CB8AC3E}">
        <p14:creationId xmlns:p14="http://schemas.microsoft.com/office/powerpoint/2010/main" xmlns="" val="34082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ID Selector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example :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following rule set changes font style to italic for element with id “intro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>
              <a:buNone/>
            </a:pPr>
            <a:endParaRPr lang="en-US" b="1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#intro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font-style: italic;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r>
              <a:rPr lang="en-IN" dirty="0"/>
              <a:t> 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304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class Selector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dirty="0" smtClean="0"/>
              <a:t>selector enables us to style multiple HTML elements through the class attribute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always prefixed by a dot symbol</a:t>
            </a:r>
            <a:r>
              <a:rPr lang="en-US" dirty="0" smtClean="0"/>
              <a:t>(.)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Class selector enables to apply same type of formatting to a number of unrelated elements.</a:t>
            </a: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97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Syntax of “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Tag</a:t>
            </a:r>
            <a:endParaRPr lang="en-IN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name=“. . .”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rows=“. . .”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cols=“. . .”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&lt;!- -  some text - - &gt;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en-IN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97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class Selector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example :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following rule set changes font and color  for element with class “highlight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>
              <a:buNone/>
            </a:pPr>
            <a:endParaRPr lang="en-US" b="1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.highlight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font-weight: bold;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color: red;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63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V/s Id 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There is often confusion about when it is appropriate to use CSS IDs and when CSS Classes should be </a:t>
            </a:r>
            <a:r>
              <a:rPr lang="en-IN" dirty="0" smtClean="0"/>
              <a:t>used.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According to W3C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 smtClean="0"/>
              <a:t>the </a:t>
            </a:r>
            <a:r>
              <a:rPr lang="en-IN" dirty="0"/>
              <a:t>difference between an ID and a class is that an ID can be used to identify one element, whereas a class can be used to identify </a:t>
            </a:r>
            <a:r>
              <a:rPr lang="en-IN" dirty="0" smtClean="0"/>
              <a:t>multiple elements. Thus,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ID's are unique</a:t>
            </a:r>
          </a:p>
          <a:p>
            <a:pPr marL="0" indent="0">
              <a:buNone/>
            </a:pPr>
            <a:r>
              <a:rPr lang="en-IN" dirty="0" smtClean="0"/>
              <a:t>1.    Each </a:t>
            </a:r>
            <a:r>
              <a:rPr lang="en-IN" dirty="0"/>
              <a:t>element can have only one ID</a:t>
            </a:r>
          </a:p>
          <a:p>
            <a:pPr marL="514350" indent="-514350">
              <a:buAutoNum type="arabicPeriod" startAt="2"/>
            </a:pPr>
            <a:r>
              <a:rPr lang="en-IN" dirty="0" smtClean="0"/>
              <a:t> Each </a:t>
            </a:r>
            <a:r>
              <a:rPr lang="en-IN" dirty="0"/>
              <a:t>page can have only one element with that </a:t>
            </a:r>
            <a:r>
              <a:rPr lang="en-IN" dirty="0" smtClean="0"/>
              <a:t>ID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or may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unique</a:t>
            </a:r>
            <a:endParaRPr lang="en-IN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 smtClean="0"/>
              <a:t>1.  We </a:t>
            </a:r>
            <a:r>
              <a:rPr lang="en-IN" dirty="0"/>
              <a:t>can use the same class on multiple elements.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42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Selectors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Grouping of selectors is done when we want to apply same style to different elements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 example: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h1,h2,h3,h4,h5,h6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olor:red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Combining Selectors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Combining selectors is done so that we can hierarchically point to a specific element within the page.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 example: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p.main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font-size: 26px;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Change font size of only those “paragraphs” which have a class “main”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32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Descendant Selectors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Combination of  selectors can also use descendant technique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IN" dirty="0"/>
              <a:t>In CSS, </a:t>
            </a:r>
            <a:r>
              <a:rPr lang="en-IN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descendant</a:t>
            </a:r>
            <a:r>
              <a:rPr lang="en-IN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/>
              <a:t>means an element that is a child, grandchild, great grandchild, and so </a:t>
            </a:r>
            <a:r>
              <a:rPr lang="en-IN" dirty="0" err="1" smtClean="0"/>
              <a:t>on,of</a:t>
            </a:r>
            <a:r>
              <a:rPr lang="en-IN" dirty="0" smtClean="0"/>
              <a:t> </a:t>
            </a:r>
            <a:r>
              <a:rPr lang="en-IN" dirty="0"/>
              <a:t>another element. 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Descendant </a:t>
            </a:r>
            <a:r>
              <a:rPr lang="en-IN" dirty="0"/>
              <a:t>selectors apply style based on whether one element </a:t>
            </a:r>
            <a:r>
              <a:rPr lang="en-IN" dirty="0" smtClean="0"/>
              <a:t>contains another.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08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Descendant Selectors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p a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font-weight: bold;</a:t>
            </a:r>
          </a:p>
          <a:p>
            <a:pPr marL="0" indent="0">
              <a:buNone/>
            </a:pPr>
            <a:r>
              <a:rPr lang="en-IN" b="1" dirty="0" err="1">
                <a:solidFill>
                  <a:schemeClr val="tx2">
                    <a:lumMod val="75000"/>
                  </a:schemeClr>
                </a:solidFill>
              </a:rPr>
              <a:t>color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: red;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The above rule applies to all the anchors which are placed within the &lt;p&gt; tag.</a:t>
            </a:r>
          </a:p>
        </p:txBody>
      </p:sp>
    </p:spTree>
    <p:extLst>
      <p:ext uri="{BB962C8B-B14F-4D97-AF65-F5344CB8AC3E}">
        <p14:creationId xmlns:p14="http://schemas.microsoft.com/office/powerpoint/2010/main" xmlns="" val="190049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1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Explain the following rules:</a:t>
            </a:r>
          </a:p>
          <a:p>
            <a:pPr marL="0" indent="0">
              <a:buNone/>
            </a:pPr>
            <a:r>
              <a:rPr lang="en-IN" b="1" dirty="0">
                <a:latin typeface="TheSansMonoConSemiLightBold"/>
              </a:rPr>
              <a:t>h1 </a:t>
            </a:r>
            <a:r>
              <a:rPr lang="en-IN" b="1" dirty="0" err="1">
                <a:latin typeface="TheSansMonoConSemiLightBold"/>
              </a:rPr>
              <a:t>em</a:t>
            </a:r>
            <a:r>
              <a:rPr lang="en-IN" b="1" dirty="0">
                <a:latin typeface="TheSansMonoConSemiLightBold"/>
              </a:rPr>
              <a:t> </a:t>
            </a:r>
            <a:endParaRPr lang="en-IN" b="1" dirty="0" smtClean="0">
              <a:latin typeface="TheSansMonoConSemiLightBold"/>
            </a:endParaRPr>
          </a:p>
          <a:p>
            <a:pPr marL="0" indent="0">
              <a:buNone/>
            </a:pPr>
            <a:r>
              <a:rPr lang="en-IN" b="1" dirty="0" smtClean="0">
                <a:latin typeface="TheSansMonoConSemiLight"/>
              </a:rPr>
              <a:t>{</a:t>
            </a:r>
            <a:endParaRPr lang="en-IN" b="1" dirty="0">
              <a:latin typeface="TheSansMonoConSemiLight"/>
            </a:endParaRPr>
          </a:p>
          <a:p>
            <a:pPr marL="0" indent="0">
              <a:buNone/>
            </a:pPr>
            <a:r>
              <a:rPr lang="en-IN" b="1" dirty="0" err="1">
                <a:latin typeface="TheSansMonoConSemiLight"/>
              </a:rPr>
              <a:t>color</a:t>
            </a:r>
            <a:r>
              <a:rPr lang="en-IN" b="1" dirty="0">
                <a:latin typeface="TheSansMonoConSemiLight"/>
              </a:rPr>
              <a:t>:#</a:t>
            </a:r>
            <a:r>
              <a:rPr lang="en-IN" b="1" dirty="0" smtClean="0">
                <a:latin typeface="TheSansMonoConSemiLight"/>
              </a:rPr>
              <a:t>FF0000</a:t>
            </a:r>
            <a:r>
              <a:rPr lang="en-IN" b="1" dirty="0">
                <a:latin typeface="TheSansMonoConSemiLight"/>
              </a:rPr>
              <a:t>;</a:t>
            </a:r>
          </a:p>
          <a:p>
            <a:pPr marL="0" indent="0">
              <a:buNone/>
            </a:pPr>
            <a:r>
              <a:rPr lang="en-IN" b="1" dirty="0">
                <a:latin typeface="TheSansMonoConSemiLight"/>
              </a:rPr>
              <a:t>}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 smtClean="0"/>
          </a:p>
          <a:p>
            <a:pPr marL="0" indent="0">
              <a:buNone/>
            </a:pP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Convert all &lt;</a:t>
            </a:r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</a:rPr>
              <a:t>em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&gt; text color to red if they are within the &lt;h1&gt; tag</a:t>
            </a:r>
          </a:p>
        </p:txBody>
      </p:sp>
    </p:spTree>
    <p:extLst>
      <p:ext uri="{BB962C8B-B14F-4D97-AF65-F5344CB8AC3E}">
        <p14:creationId xmlns:p14="http://schemas.microsoft.com/office/powerpoint/2010/main" xmlns="" val="8083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2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err="1"/>
              <a:t>p</a:t>
            </a:r>
            <a:r>
              <a:rPr lang="en-IN" b="1" dirty="0" err="1" smtClean="0"/>
              <a:t>#pagecontent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b="1" dirty="0" smtClean="0"/>
              <a:t>{</a:t>
            </a:r>
          </a:p>
          <a:p>
            <a:pPr marL="0" indent="0">
              <a:buNone/>
            </a:pPr>
            <a:r>
              <a:rPr lang="en-IN" b="1" dirty="0" smtClean="0"/>
              <a:t>text-decoration</a:t>
            </a:r>
            <a:r>
              <a:rPr lang="en-IN" b="1" dirty="0"/>
              <a:t>: blink</a:t>
            </a:r>
            <a:r>
              <a:rPr lang="en-IN" b="1" dirty="0" smtClean="0"/>
              <a:t>;</a:t>
            </a:r>
          </a:p>
          <a:p>
            <a:pPr marL="0" indent="0">
              <a:buNone/>
            </a:pPr>
            <a:r>
              <a:rPr lang="en-IN" b="1" dirty="0" smtClean="0"/>
              <a:t>} </a:t>
            </a:r>
          </a:p>
          <a:p>
            <a:pPr marL="0" indent="0">
              <a:buNone/>
            </a:pPr>
            <a:endParaRPr lang="en-US" b="1" i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Blink the text of all &lt;p&gt; tag whose id is </a:t>
            </a:r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</a:rPr>
              <a:t>pagecontent</a:t>
            </a:r>
            <a:endParaRPr lang="en-US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597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3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err="1"/>
              <a:t>p</a:t>
            </a:r>
            <a:r>
              <a:rPr lang="en-IN" b="1" dirty="0" err="1" smtClean="0"/>
              <a:t>#pagecontent</a:t>
            </a:r>
            <a:r>
              <a:rPr lang="en-IN" b="1" dirty="0" smtClean="0"/>
              <a:t> </a:t>
            </a:r>
            <a:r>
              <a:rPr lang="en-IN" b="1" dirty="0"/>
              <a:t>li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{</a:t>
            </a:r>
          </a:p>
          <a:p>
            <a:pPr marL="0" indent="0">
              <a:buNone/>
            </a:pPr>
            <a:r>
              <a:rPr lang="en-IN" b="1" dirty="0" smtClean="0"/>
              <a:t>text-decoration</a:t>
            </a:r>
            <a:r>
              <a:rPr lang="en-IN" b="1" dirty="0"/>
              <a:t>: blink</a:t>
            </a:r>
            <a:r>
              <a:rPr lang="en-IN" b="1" dirty="0" smtClean="0"/>
              <a:t>;</a:t>
            </a:r>
          </a:p>
          <a:p>
            <a:pPr marL="0" indent="0">
              <a:buNone/>
            </a:pPr>
            <a:r>
              <a:rPr lang="en-IN" b="1" dirty="0" smtClean="0"/>
              <a:t>} </a:t>
            </a:r>
          </a:p>
          <a:p>
            <a:pPr marL="0" indent="0">
              <a:buNone/>
            </a:pPr>
            <a:endParaRPr lang="en-US" b="1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Blink the text of all list elements which are within a &lt;p&gt; tag whose id is </a:t>
            </a:r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</a:rPr>
              <a:t>pagecontent</a:t>
            </a:r>
            <a:endParaRPr lang="en-US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556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4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#</a:t>
            </a:r>
            <a:r>
              <a:rPr lang="en-IN" b="1" dirty="0" err="1"/>
              <a:t>one.two</a:t>
            </a:r>
            <a:r>
              <a:rPr lang="en-IN" b="1" dirty="0"/>
              <a:t>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{ </a:t>
            </a:r>
          </a:p>
          <a:p>
            <a:pPr marL="0" indent="0">
              <a:buNone/>
            </a:pPr>
            <a:r>
              <a:rPr lang="en-IN" b="1" dirty="0" err="1" smtClean="0"/>
              <a:t>color</a:t>
            </a:r>
            <a:r>
              <a:rPr lang="en-IN" b="1" dirty="0"/>
              <a:t>: red;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}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Make the text color of all such elements to red who have their id value as “one” and class value  as “two”.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For example: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&lt;h1 id="one" class="two"&gt;This Should Be Red&lt;/h1&gt;</a:t>
            </a:r>
            <a:endParaRPr lang="en-US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095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10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&lt;p&gt;Your views about our site: &lt;/p&gt;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&lt;form &gt;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</a:t>
            </a:r>
            <a:r>
              <a:rPr lang="en-IN" sz="3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IN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</a:p>
          <a:p>
            <a:pPr marL="0" indent="0">
              <a:buNone/>
            </a:pPr>
            <a:endParaRPr lang="en-IN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IN" sz="3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IN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&lt;/form&gt;</a:t>
            </a:r>
            <a:endParaRPr lang="en-IN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4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5</a:t>
            </a:r>
            <a:endParaRPr lang="en-IN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600" b="1" dirty="0"/>
              <a:t>#</a:t>
            </a:r>
            <a:r>
              <a:rPr lang="en-IN" sz="3600" b="1" dirty="0" smtClean="0"/>
              <a:t>one .</a:t>
            </a:r>
            <a:r>
              <a:rPr lang="en-IN" sz="3600" b="1" dirty="0"/>
              <a:t>two </a:t>
            </a:r>
            <a:endParaRPr lang="en-IN" sz="3600" b="1" dirty="0" smtClean="0"/>
          </a:p>
          <a:p>
            <a:pPr marL="0" indent="0">
              <a:buNone/>
            </a:pPr>
            <a:r>
              <a:rPr lang="en-IN" sz="3600" b="1" dirty="0" smtClean="0"/>
              <a:t>{ </a:t>
            </a:r>
          </a:p>
          <a:p>
            <a:pPr marL="0" indent="0">
              <a:buNone/>
            </a:pPr>
            <a:r>
              <a:rPr lang="en-IN" sz="3600" b="1" dirty="0" err="1" smtClean="0"/>
              <a:t>color</a:t>
            </a:r>
            <a:r>
              <a:rPr lang="en-IN" sz="3600" b="1" dirty="0"/>
              <a:t>: red; </a:t>
            </a:r>
            <a:endParaRPr lang="en-IN" sz="3600" b="1" dirty="0" smtClean="0"/>
          </a:p>
          <a:p>
            <a:pPr marL="0" indent="0">
              <a:buNone/>
            </a:pPr>
            <a:r>
              <a:rPr lang="en-IN" sz="3600" b="1" dirty="0" smtClean="0"/>
              <a:t>}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the text color of all such elements to red who have their class value as “two” and are </a:t>
            </a:r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descendents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an element with id value as “one”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id="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one“&gt;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IN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=“contact.html” class=“two”&gt;Contact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age&lt;/a&gt;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xmlns="" val="267728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In CSS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Inheritance is a process of receiving values of properties by a child element from its parent element.</a:t>
            </a:r>
          </a:p>
          <a:p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element in an HTML document is part of a tree, and every element except the initial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 </a:t>
            </a:r>
            <a:r>
              <a:rPr lang="en-IN" dirty="0"/>
              <a:t>element has a 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element</a:t>
            </a:r>
            <a:r>
              <a:rPr lang="en-IN" dirty="0"/>
              <a:t> that encloses it. 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Whatever </a:t>
            </a:r>
            <a:r>
              <a:rPr lang="en-IN" dirty="0"/>
              <a:t>styles are applied to that parent element can be applied to the elements enclosed in it if the properties are inherited.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US" b="1" i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99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HTML Inheritance Tree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120549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Inherited properties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Not all properties are inherited .</a:t>
            </a:r>
          </a:p>
          <a:p>
            <a:pPr marL="0" indent="0">
              <a:buNone/>
            </a:pPr>
            <a:r>
              <a:rPr lang="en-IN" dirty="0" smtClean="0"/>
              <a:t>For example , 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font-size</a:t>
            </a:r>
            <a:r>
              <a:rPr lang="en-IN" dirty="0" smtClean="0"/>
              <a:t> is inherited </a:t>
            </a:r>
            <a:r>
              <a:rPr lang="en-IN" dirty="0" smtClean="0"/>
              <a:t>but 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border</a:t>
            </a:r>
            <a:r>
              <a:rPr lang="en-IN" dirty="0" smtClean="0"/>
              <a:t> </a:t>
            </a:r>
            <a:r>
              <a:rPr lang="en-IN" dirty="0" smtClean="0"/>
              <a:t>is not inherited</a:t>
            </a:r>
            <a:r>
              <a:rPr lang="en-IN" dirty="0" smtClean="0"/>
              <a:t>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For a complete list of inherited/non inherited properties we can refer to the link: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http://www.w3.org/TR/CSS21/propidx.html</a:t>
            </a:r>
            <a:br>
              <a:rPr lang="en-IN" b="1" dirty="0">
                <a:solidFill>
                  <a:schemeClr val="tx2">
                    <a:lumMod val="75000"/>
                  </a:schemeClr>
                </a:solidFill>
              </a:rPr>
            </a:br>
            <a:endParaRPr lang="en-US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82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Units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>
                <a:latin typeface="Utopia-Regular"/>
              </a:rPr>
              <a:t>CSS rules can be declared to control text height, text spacing, border widths, spacing </a:t>
            </a:r>
            <a:r>
              <a:rPr lang="en-IN" b="1" dirty="0" smtClean="0">
                <a:latin typeface="Utopia-Regular"/>
              </a:rPr>
              <a:t>between any </a:t>
            </a:r>
            <a:r>
              <a:rPr lang="en-IN" b="1" dirty="0">
                <a:latin typeface="Utopia-Regular"/>
              </a:rPr>
              <a:t>element and its </a:t>
            </a:r>
            <a:r>
              <a:rPr lang="en-IN" b="1" dirty="0" smtClean="0">
                <a:latin typeface="Utopia-Regular"/>
              </a:rPr>
              <a:t>neighbour</a:t>
            </a:r>
            <a:r>
              <a:rPr lang="en-IN" b="1" dirty="0" smtClean="0">
                <a:latin typeface="Utopia-Regular"/>
              </a:rPr>
              <a:t>.</a:t>
            </a:r>
          </a:p>
          <a:p>
            <a:pPr>
              <a:buNone/>
            </a:pPr>
            <a:endParaRPr lang="en-IN" b="1" dirty="0" smtClean="0">
              <a:latin typeface="Utopia-Regular"/>
            </a:endParaRPr>
          </a:p>
          <a:p>
            <a:r>
              <a:rPr lang="en-IN" b="1" dirty="0">
                <a:latin typeface="Utopia-Regular"/>
              </a:rPr>
              <a:t>Two options of measurement are available—</a:t>
            </a:r>
            <a:r>
              <a:rPr lang="en-IN" b="1" dirty="0">
                <a:latin typeface="Utopia-Semibold"/>
              </a:rPr>
              <a:t>absolute </a:t>
            </a:r>
            <a:r>
              <a:rPr lang="en-IN" b="1" dirty="0">
                <a:latin typeface="Utopia-Regular"/>
              </a:rPr>
              <a:t>and </a:t>
            </a:r>
            <a:r>
              <a:rPr lang="en-IN" b="1" dirty="0">
                <a:latin typeface="Utopia-Semibold"/>
              </a:rPr>
              <a:t>relative</a:t>
            </a:r>
            <a:r>
              <a:rPr lang="en-IN" b="1" dirty="0">
                <a:latin typeface="Utopia-Regular"/>
              </a:rPr>
              <a:t>.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US" b="1" i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07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 Measurement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 smtClean="0"/>
              <a:t>Absolute </a:t>
            </a:r>
            <a:r>
              <a:rPr lang="en-IN" sz="2800" dirty="0"/>
              <a:t>values have a fixed, specific </a:t>
            </a:r>
            <a:r>
              <a:rPr lang="en-IN" sz="2800" dirty="0" smtClean="0"/>
              <a:t>measurement.</a:t>
            </a:r>
          </a:p>
          <a:p>
            <a:pPr marL="0" indent="0">
              <a:buNone/>
            </a:pPr>
            <a:endParaRPr lang="en-IN" sz="3400" dirty="0" smtClean="0">
              <a:latin typeface="Utopia-Regular"/>
            </a:endParaRPr>
          </a:p>
          <a:p>
            <a:r>
              <a:rPr lang="en-IN" sz="2800" dirty="0"/>
              <a:t>They let </a:t>
            </a:r>
            <a:r>
              <a:rPr lang="en-IN" sz="2800" dirty="0" smtClean="0"/>
              <a:t>us </a:t>
            </a:r>
            <a:r>
              <a:rPr lang="en-IN" sz="2800" dirty="0"/>
              <a:t>be exact in </a:t>
            </a:r>
            <a:r>
              <a:rPr lang="en-IN" sz="2800" dirty="0" smtClean="0"/>
              <a:t>our measurements and </a:t>
            </a:r>
            <a:r>
              <a:rPr lang="en-IN" sz="2800" dirty="0"/>
              <a:t>control the display of </a:t>
            </a:r>
            <a:r>
              <a:rPr lang="en-IN" sz="2800" dirty="0" smtClean="0"/>
              <a:t> our </a:t>
            </a:r>
            <a:r>
              <a:rPr lang="en-IN" sz="2800" dirty="0"/>
              <a:t>web pages. </a:t>
            </a:r>
            <a:endParaRPr lang="en-IN" sz="2800" dirty="0" smtClean="0"/>
          </a:p>
          <a:p>
            <a:pPr marL="0" indent="0">
              <a:buNone/>
            </a:pPr>
            <a:r>
              <a:rPr lang="en-IN" sz="3400" dirty="0">
                <a:latin typeface="Utopia-Regular"/>
              </a:rPr>
              <a:t> </a:t>
            </a:r>
            <a:r>
              <a:rPr lang="en-IN" sz="3400" dirty="0" smtClean="0">
                <a:latin typeface="Utopia-Regular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41444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 Measurement</a:t>
            </a:r>
            <a:endParaRPr lang="en-IN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400" dirty="0" smtClean="0">
                <a:solidFill>
                  <a:schemeClr val="tx2">
                    <a:lumMod val="75000"/>
                  </a:schemeClr>
                </a:solidFill>
                <a:latin typeface="Utopia-Regular"/>
              </a:rPr>
              <a:t>  </a:t>
            </a:r>
            <a:r>
              <a:rPr lang="en-IN" sz="3400" dirty="0" smtClean="0">
                <a:solidFill>
                  <a:schemeClr val="tx2">
                    <a:lumMod val="75000"/>
                  </a:schemeClr>
                </a:solidFill>
              </a:rPr>
              <a:t>Absolute </a:t>
            </a:r>
            <a:r>
              <a:rPr lang="en-IN" sz="3400" dirty="0">
                <a:solidFill>
                  <a:schemeClr val="tx2">
                    <a:lumMod val="75000"/>
                  </a:schemeClr>
                </a:solidFill>
              </a:rPr>
              <a:t>values </a:t>
            </a:r>
            <a:r>
              <a:rPr lang="en-IN" sz="3400" dirty="0" smtClean="0">
                <a:solidFill>
                  <a:schemeClr val="tx2">
                    <a:lumMod val="75000"/>
                  </a:schemeClr>
                </a:solidFill>
              </a:rPr>
              <a:t>are: </a:t>
            </a:r>
          </a:p>
          <a:p>
            <a:pPr marL="0" indent="0">
              <a:buNone/>
            </a:pPr>
            <a:r>
              <a:rPr lang="en-IN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34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IN" sz="3400" b="1" dirty="0" smtClean="0">
                <a:solidFill>
                  <a:schemeClr val="tx2">
                    <a:lumMod val="75000"/>
                  </a:schemeClr>
                </a:solidFill>
              </a:rPr>
              <a:t>inches </a:t>
            </a:r>
            <a:r>
              <a:rPr lang="en-IN" sz="3400" b="1" dirty="0">
                <a:solidFill>
                  <a:schemeClr val="tx2">
                    <a:lumMod val="75000"/>
                  </a:schemeClr>
                </a:solidFill>
              </a:rPr>
              <a:t>(in</a:t>
            </a:r>
            <a:r>
              <a:rPr lang="en-IN" sz="3400" b="1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IN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3400" b="1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IN" sz="3400" b="1" dirty="0" err="1" smtClean="0">
                <a:solidFill>
                  <a:schemeClr val="tx2">
                    <a:lumMod val="75000"/>
                  </a:schemeClr>
                </a:solidFill>
              </a:rPr>
              <a:t>centimeters</a:t>
            </a:r>
            <a:r>
              <a:rPr lang="en-IN" sz="3400" b="1" dirty="0" smtClean="0">
                <a:solidFill>
                  <a:schemeClr val="tx2">
                    <a:lumMod val="75000"/>
                  </a:schemeClr>
                </a:solidFill>
              </a:rPr>
              <a:t>(cm)</a:t>
            </a:r>
          </a:p>
          <a:p>
            <a:pPr marL="0" indent="0">
              <a:buNone/>
            </a:pPr>
            <a:r>
              <a:rPr lang="en-IN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3400" b="1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IN" sz="3400" b="1" dirty="0" err="1" smtClean="0">
                <a:solidFill>
                  <a:schemeClr val="tx2">
                    <a:lumMod val="75000"/>
                  </a:schemeClr>
                </a:solidFill>
              </a:rPr>
              <a:t>millimeters</a:t>
            </a:r>
            <a:r>
              <a:rPr lang="en-IN" sz="3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3400" b="1" dirty="0">
                <a:solidFill>
                  <a:schemeClr val="tx2">
                    <a:lumMod val="75000"/>
                  </a:schemeClr>
                </a:solidFill>
              </a:rPr>
              <a:t>(mm</a:t>
            </a:r>
            <a:r>
              <a:rPr lang="en-IN" sz="34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3400" b="1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IN" sz="3400" b="1" dirty="0">
                <a:solidFill>
                  <a:schemeClr val="tx2">
                    <a:lumMod val="75000"/>
                  </a:schemeClr>
                </a:solidFill>
              </a:rPr>
              <a:t>points (</a:t>
            </a:r>
            <a:r>
              <a:rPr lang="en-IN" sz="3400" b="1" dirty="0" err="1" smtClean="0">
                <a:solidFill>
                  <a:schemeClr val="tx2">
                    <a:lumMod val="75000"/>
                  </a:schemeClr>
                </a:solidFill>
              </a:rPr>
              <a:t>pt</a:t>
            </a:r>
            <a:r>
              <a:rPr lang="en-IN" sz="3400" b="1" dirty="0" smtClean="0">
                <a:solidFill>
                  <a:schemeClr val="tx2">
                    <a:lumMod val="75000"/>
                  </a:schemeClr>
                </a:solidFill>
              </a:rPr>
              <a:t>)(1/72 of an inch)</a:t>
            </a:r>
          </a:p>
          <a:p>
            <a:pPr marL="0" indent="0">
              <a:buNone/>
            </a:pPr>
            <a:r>
              <a:rPr lang="en-IN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3400" b="1" dirty="0" smtClean="0">
                <a:solidFill>
                  <a:schemeClr val="tx2">
                    <a:lumMod val="75000"/>
                  </a:schemeClr>
                </a:solidFill>
              </a:rPr>
              <a:t>  picas </a:t>
            </a:r>
            <a:r>
              <a:rPr lang="en-IN" sz="3400" b="1" dirty="0">
                <a:solidFill>
                  <a:schemeClr val="tx2">
                    <a:lumMod val="75000"/>
                  </a:schemeClr>
                </a:solidFill>
              </a:rPr>
              <a:t>(pc</a:t>
            </a:r>
            <a:r>
              <a:rPr lang="en-IN" sz="3400" b="1" dirty="0" smtClean="0">
                <a:solidFill>
                  <a:schemeClr val="tx2">
                    <a:lumMod val="75000"/>
                  </a:schemeClr>
                </a:solidFill>
              </a:rPr>
              <a:t>)(1/6 of an inch or simply 12 points)</a:t>
            </a:r>
          </a:p>
          <a:p>
            <a:pPr marL="0" indent="0">
              <a:buNone/>
            </a:pPr>
            <a:r>
              <a:rPr lang="en-US" sz="3400" b="1" i="1" dirty="0" smtClean="0">
                <a:solidFill>
                  <a:schemeClr val="tx2">
                    <a:lumMod val="75000"/>
                  </a:schemeClr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3400" b="1" i="1" dirty="0" smtClean="0">
                <a:solidFill>
                  <a:schemeClr val="tx2">
                    <a:lumMod val="75000"/>
                  </a:schemeClr>
                </a:solidFill>
              </a:rPr>
              <a:t>h1</a:t>
            </a:r>
          </a:p>
          <a:p>
            <a:pPr marL="0" indent="0">
              <a:buNone/>
            </a:pPr>
            <a:r>
              <a:rPr lang="en-US" sz="3400" b="1" i="1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3400" b="1" i="1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3400" b="1" i="1" dirty="0" smtClean="0">
                <a:solidFill>
                  <a:schemeClr val="tx2">
                    <a:lumMod val="75000"/>
                  </a:schemeClr>
                </a:solidFill>
              </a:rPr>
              <a:t>ont-size: 12pt;</a:t>
            </a:r>
          </a:p>
          <a:p>
            <a:pPr marL="0" indent="0">
              <a:buNone/>
            </a:pPr>
            <a:r>
              <a:rPr lang="en-US" sz="3400" b="1" i="1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3400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96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Measurement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600" dirty="0"/>
              <a:t>Relative measurements have no fixed, specific value. </a:t>
            </a:r>
            <a:endParaRPr lang="en-IN" sz="3600" dirty="0" smtClean="0"/>
          </a:p>
          <a:p>
            <a:pPr marL="0" indent="0">
              <a:buNone/>
            </a:pPr>
            <a:endParaRPr lang="en-IN" sz="3600" dirty="0" smtClean="0">
              <a:latin typeface="Utopia-Regular"/>
            </a:endParaRPr>
          </a:p>
          <a:p>
            <a:r>
              <a:rPr lang="en-IN" sz="3600" dirty="0" smtClean="0"/>
              <a:t>Instead, they are calculated in comparison to an inherited value. </a:t>
            </a:r>
            <a:endParaRPr lang="en-IN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28860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Measurement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tx2">
                    <a:lumMod val="75000"/>
                  </a:schemeClr>
                </a:solidFill>
                <a:latin typeface="Utopia-Regular"/>
              </a:rPr>
              <a:t>Relative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  <a:latin typeface="Utopia-Regular"/>
              </a:rPr>
              <a:t>values are percentage (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  <a:latin typeface="TheSansMonoConSemiLight"/>
              </a:rPr>
              <a:t>%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  <a:latin typeface="Utopia-Regular"/>
              </a:rPr>
              <a:t>), </a:t>
            </a:r>
            <a:r>
              <a:rPr lang="en-IN" sz="3600" b="1" dirty="0" smtClean="0">
                <a:solidFill>
                  <a:schemeClr val="tx2">
                    <a:lumMod val="75000"/>
                  </a:schemeClr>
                </a:solidFill>
                <a:latin typeface="Utopia-Regular"/>
              </a:rPr>
              <a:t>ems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  <a:latin typeface="Utopia-Regular"/>
              </a:rPr>
              <a:t>(</a:t>
            </a:r>
            <a:r>
              <a:rPr lang="en-IN" sz="3600" b="1" dirty="0" err="1">
                <a:solidFill>
                  <a:schemeClr val="tx2">
                    <a:lumMod val="75000"/>
                  </a:schemeClr>
                </a:solidFill>
                <a:latin typeface="TheSansMonoConSemiLight"/>
              </a:rPr>
              <a:t>em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  <a:latin typeface="Utopia-Regular"/>
              </a:rPr>
              <a:t>), and </a:t>
            </a:r>
            <a:r>
              <a:rPr lang="en-IN" sz="3600" b="1" dirty="0" smtClean="0">
                <a:solidFill>
                  <a:schemeClr val="tx2">
                    <a:lumMod val="75000"/>
                  </a:schemeClr>
                </a:solidFill>
                <a:latin typeface="Utopia-Regular"/>
              </a:rPr>
              <a:t>pixels(</a:t>
            </a:r>
            <a:r>
              <a:rPr lang="en-IN" sz="3600" b="1" dirty="0" err="1" smtClean="0">
                <a:solidFill>
                  <a:schemeClr val="tx2">
                    <a:lumMod val="75000"/>
                  </a:schemeClr>
                </a:solidFill>
                <a:latin typeface="TheSansMonoConSemiLight"/>
              </a:rPr>
              <a:t>px</a:t>
            </a:r>
            <a:r>
              <a:rPr lang="en-IN" sz="3600" b="1" dirty="0" smtClean="0">
                <a:solidFill>
                  <a:schemeClr val="tx2">
                    <a:lumMod val="75000"/>
                  </a:schemeClr>
                </a:solidFill>
                <a:latin typeface="Utopia-Regular"/>
              </a:rPr>
              <a:t>)</a:t>
            </a:r>
          </a:p>
          <a:p>
            <a:pPr marL="0" indent="0">
              <a:buNone/>
            </a:pPr>
            <a:r>
              <a:rPr lang="en-US" sz="3600" b="1" i="1" dirty="0" smtClean="0">
                <a:solidFill>
                  <a:schemeClr val="tx2">
                    <a:lumMod val="75000"/>
                  </a:schemeClr>
                </a:solidFill>
                <a:latin typeface="Utopia-Regular"/>
              </a:rPr>
              <a:t>Example:</a:t>
            </a:r>
          </a:p>
          <a:p>
            <a:pPr marL="0" indent="0">
              <a:buNone/>
            </a:pPr>
            <a:r>
              <a:rPr lang="en-US" sz="3600" b="1" i="1" dirty="0">
                <a:solidFill>
                  <a:schemeClr val="tx2">
                    <a:lumMod val="75000"/>
                  </a:schemeClr>
                </a:solidFill>
                <a:latin typeface="Utopia-Regular"/>
              </a:rPr>
              <a:t>p</a:t>
            </a:r>
            <a:endParaRPr lang="en-US" sz="3600" b="1" i="1" dirty="0" smtClean="0">
              <a:solidFill>
                <a:schemeClr val="tx2">
                  <a:lumMod val="75000"/>
                </a:schemeClr>
              </a:solidFill>
              <a:latin typeface="Utopia-Regular"/>
            </a:endParaRPr>
          </a:p>
          <a:p>
            <a:pPr marL="0" indent="0">
              <a:buNone/>
            </a:pPr>
            <a:r>
              <a:rPr lang="en-US" sz="3600" b="1" i="1" dirty="0" smtClean="0">
                <a:solidFill>
                  <a:schemeClr val="tx2">
                    <a:lumMod val="75000"/>
                  </a:schemeClr>
                </a:solidFill>
                <a:latin typeface="Utopia-Regular"/>
              </a:rPr>
              <a:t>{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Utopia-Regular"/>
              </a:rPr>
              <a:t>font-size:1.2em</a:t>
            </a:r>
            <a:r>
              <a:rPr lang="en-US" sz="3600" b="1" i="1" dirty="0" smtClean="0">
                <a:solidFill>
                  <a:schemeClr val="tx2">
                    <a:lumMod val="75000"/>
                  </a:schemeClr>
                </a:solidFill>
                <a:latin typeface="Utopia-Regular"/>
              </a:rPr>
              <a:t>;</a:t>
            </a:r>
          </a:p>
          <a:p>
            <a:pPr marL="0" indent="0">
              <a:buNone/>
            </a:pPr>
            <a:r>
              <a:rPr lang="en-US" sz="3600" b="1" i="1" dirty="0">
                <a:solidFill>
                  <a:schemeClr val="tx2">
                    <a:lumMod val="75000"/>
                  </a:schemeClr>
                </a:solidFill>
                <a:latin typeface="Utopia-Regular"/>
              </a:rPr>
              <a:t>}</a:t>
            </a:r>
            <a:endParaRPr lang="en-US" sz="3400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93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</a:t>
            </a:r>
            <a:r>
              <a:rPr lang="en-US" sz="44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Em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means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element</a:t>
            </a:r>
          </a:p>
          <a:p>
            <a:pPr>
              <a:buNone/>
            </a:pP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2800" dirty="0"/>
              <a:t>1em is equal to the current font size. 2em means 2 times the size of the current font. </a:t>
            </a: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r>
              <a:rPr lang="en-IN" sz="2800" dirty="0" smtClean="0"/>
              <a:t>E.g</a:t>
            </a:r>
            <a:r>
              <a:rPr lang="en-IN" sz="2800" dirty="0"/>
              <a:t>., if an element is displayed with a font of 12 pt, then '2em' is 24 pt. </a:t>
            </a: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'</a:t>
            </a:r>
            <a:r>
              <a:rPr lang="en-IN" sz="2800" dirty="0" err="1"/>
              <a:t>em</a:t>
            </a:r>
            <a:r>
              <a:rPr lang="en-IN" sz="2800" dirty="0"/>
              <a:t>' is a very useful unit in CSS, since it can adapt automatically to the font that the reader uses</a:t>
            </a:r>
            <a:endParaRPr lang="en-US" sz="2800" b="1" i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07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&lt;select&gt; Tag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/>
              <a:t>The </a:t>
            </a:r>
            <a:r>
              <a:rPr lang="en-IN" sz="3200" b="1" dirty="0"/>
              <a:t>&lt;select&gt;</a:t>
            </a:r>
            <a:r>
              <a:rPr lang="en-IN" sz="3200" dirty="0"/>
              <a:t> tag is used inside of a form element to create  </a:t>
            </a:r>
            <a:r>
              <a:rPr lang="en-IN" sz="3200" dirty="0" smtClean="0"/>
              <a:t>two kinds of elements:</a:t>
            </a:r>
          </a:p>
          <a:p>
            <a:pPr marL="742950" indent="-742950">
              <a:buAutoNum type="arabicPeriod"/>
            </a:pPr>
            <a:endParaRPr lang="en-IN" sz="3200" dirty="0" smtClean="0"/>
          </a:p>
          <a:p>
            <a:pPr marL="742950" indent="-742950">
              <a:buAutoNum type="arabicPeriod"/>
            </a:pPr>
            <a:r>
              <a:rPr lang="en-IN" sz="3200" dirty="0" smtClean="0"/>
              <a:t>A </a:t>
            </a:r>
            <a:r>
              <a:rPr lang="en-IN" sz="3200" dirty="0" smtClean="0"/>
              <a:t>Drop Down List</a:t>
            </a:r>
          </a:p>
          <a:p>
            <a:pPr marL="742950" indent="-742950">
              <a:buAutoNum type="arabicPeriod"/>
            </a:pPr>
            <a:endParaRPr lang="en-IN" sz="3200" dirty="0" smtClean="0"/>
          </a:p>
          <a:p>
            <a:pPr marL="742950" indent="-742950">
              <a:buAutoNum type="arabicPeriod"/>
            </a:pPr>
            <a:r>
              <a:rPr lang="en-IN" sz="3200" dirty="0" smtClean="0"/>
              <a:t>A </a:t>
            </a:r>
            <a:r>
              <a:rPr lang="en-IN" sz="3200" dirty="0" smtClean="0"/>
              <a:t>Scrolling List</a:t>
            </a:r>
          </a:p>
          <a:p>
            <a:pPr marL="0" indent="0">
              <a:buNone/>
            </a:pPr>
            <a:endParaRPr lang="en-IN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279254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CSS Background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Text &amp; Font</a:t>
            </a:r>
          </a:p>
          <a:p>
            <a:pPr marL="514350" indent="-51435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&lt;select&gt; Tag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 smtClean="0"/>
              <a:t>Each </a:t>
            </a:r>
            <a:r>
              <a:rPr lang="en-IN" sz="3200" dirty="0"/>
              <a:t>item in the list is created using </a:t>
            </a:r>
            <a:r>
              <a:rPr lang="en-IN" sz="3200" dirty="0">
                <a:solidFill>
                  <a:schemeClr val="tx1"/>
                </a:solidFill>
              </a:rPr>
              <a:t>an</a:t>
            </a:r>
            <a:r>
              <a:rPr lang="en-IN" sz="3200" b="1" dirty="0">
                <a:solidFill>
                  <a:srgbClr val="92D050"/>
                </a:solidFill>
              </a:rPr>
              <a:t>&lt;option&gt;</a:t>
            </a:r>
            <a:r>
              <a:rPr lang="en-IN" sz="3200" dirty="0"/>
              <a:t> tag. </a:t>
            </a:r>
            <a:endParaRPr lang="en-IN" sz="3200" dirty="0" smtClean="0"/>
          </a:p>
          <a:p>
            <a:pPr marL="0" indent="0">
              <a:buNone/>
            </a:pPr>
            <a:endParaRPr lang="en-IN" sz="3200" dirty="0" smtClean="0"/>
          </a:p>
          <a:p>
            <a:endParaRPr lang="en-IN" sz="3200" dirty="0" smtClean="0"/>
          </a:p>
          <a:p>
            <a:r>
              <a:rPr lang="en-IN" sz="3200" dirty="0" smtClean="0"/>
              <a:t>The</a:t>
            </a:r>
            <a:r>
              <a:rPr lang="en-IN" sz="3200" dirty="0"/>
              <a:t> </a:t>
            </a:r>
            <a:r>
              <a:rPr lang="en-IN" sz="3200" b="1" dirty="0">
                <a:solidFill>
                  <a:srgbClr val="92D050"/>
                </a:solidFill>
              </a:rPr>
              <a:t>&lt;option&gt;</a:t>
            </a:r>
            <a:r>
              <a:rPr lang="en-IN" sz="3200" dirty="0"/>
              <a:t> tags are contained between the opening and closing </a:t>
            </a:r>
            <a:r>
              <a:rPr lang="en-IN" sz="3200" b="1" dirty="0">
                <a:solidFill>
                  <a:srgbClr val="92D050"/>
                </a:solidFill>
              </a:rPr>
              <a:t>&lt;select&gt;</a:t>
            </a:r>
            <a:r>
              <a:rPr lang="en-IN" sz="3200" dirty="0"/>
              <a:t> tags, and at least one </a:t>
            </a:r>
            <a:r>
              <a:rPr lang="en-IN" sz="3200" b="1" dirty="0">
                <a:solidFill>
                  <a:srgbClr val="92D050"/>
                </a:solidFill>
              </a:rPr>
              <a:t>&lt;option&gt;</a:t>
            </a:r>
            <a:r>
              <a:rPr lang="en-IN" sz="3200" dirty="0"/>
              <a:t> tag is required. 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2409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Syntax of “select” Tag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&lt;select&gt; 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option&gt; some text &lt;/option&gt;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&lt;option&gt; some text &lt;/option&gt;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&lt;option&gt; some text &lt;/option&gt;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&lt;/select&gt;</a:t>
            </a:r>
            <a:endParaRPr lang="en-IN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69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11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97378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&lt;b&gt;Your language of choice:&lt;/b&gt;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&lt;form 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&lt;select&gt;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&lt;option&gt;PHP&lt;/option&gt;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&lt;option&gt;JSP&lt;/option&gt;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&lt;option&gt;ASP.NET&lt;/option&gt;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&lt;option&gt;Java Script&lt;/option&gt;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&lt;option&gt;VB Script&lt;/option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&lt;/select&gt;</a:t>
            </a:r>
            <a:endParaRPr lang="en-I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&lt;/form&gt;</a:t>
            </a:r>
            <a:endParaRPr lang="en-I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10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7268</TotalTime>
  <Words>2420</Words>
  <Application>Microsoft Office PowerPoint</Application>
  <PresentationFormat>On-screen Show (4:3)</PresentationFormat>
  <Paragraphs>442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Civic</vt:lpstr>
      <vt:lpstr>Slide 1</vt:lpstr>
      <vt:lpstr>Today’s Agenda</vt:lpstr>
      <vt:lpstr>The &lt;textarea&gt; Tag</vt:lpstr>
      <vt:lpstr>General Syntax of “textarea” Tag</vt:lpstr>
      <vt:lpstr>Example 10</vt:lpstr>
      <vt:lpstr>The &lt;select&gt; Tag</vt:lpstr>
      <vt:lpstr>The &lt;select&gt; Tag</vt:lpstr>
      <vt:lpstr>General Syntax of “select” Tag</vt:lpstr>
      <vt:lpstr>Example 11</vt:lpstr>
      <vt:lpstr>Using group headings In &lt;select&gt; Tag</vt:lpstr>
      <vt:lpstr>Using group headings In &lt;select&gt; Tag</vt:lpstr>
      <vt:lpstr>Example 12</vt:lpstr>
      <vt:lpstr>Creating Scrollable Lists</vt:lpstr>
      <vt:lpstr>The Syntax</vt:lpstr>
      <vt:lpstr>Example 12</vt:lpstr>
      <vt:lpstr>Using the “size” attribute</vt:lpstr>
      <vt:lpstr>Example 13</vt:lpstr>
      <vt:lpstr>What Is CSS ?</vt:lpstr>
      <vt:lpstr>Advantages Of CSS</vt:lpstr>
      <vt:lpstr>Who creates and maintains  CSS ?</vt:lpstr>
      <vt:lpstr>CSS Versions</vt:lpstr>
      <vt:lpstr>CSS Syntax</vt:lpstr>
      <vt:lpstr>CSS Syntax Description</vt:lpstr>
      <vt:lpstr>Example 1</vt:lpstr>
      <vt:lpstr>Example 1</vt:lpstr>
      <vt:lpstr>Types Of CSS Files</vt:lpstr>
      <vt:lpstr>Internal CSS</vt:lpstr>
      <vt:lpstr>Internal CSS</vt:lpstr>
      <vt:lpstr>External CSS</vt:lpstr>
      <vt:lpstr>External CSS</vt:lpstr>
      <vt:lpstr>Inline CSS</vt:lpstr>
      <vt:lpstr>Cascading Order</vt:lpstr>
      <vt:lpstr>Comments In CSS</vt:lpstr>
      <vt:lpstr>Selector In CSS</vt:lpstr>
      <vt:lpstr>The Universal Selector</vt:lpstr>
      <vt:lpstr>The Type Selector</vt:lpstr>
      <vt:lpstr>The ID Selector</vt:lpstr>
      <vt:lpstr>The ID Selector</vt:lpstr>
      <vt:lpstr>The class Selector</vt:lpstr>
      <vt:lpstr>The class Selector</vt:lpstr>
      <vt:lpstr>Class V/s Id </vt:lpstr>
      <vt:lpstr>Grouping Selectors</vt:lpstr>
      <vt:lpstr>Combining Selectors</vt:lpstr>
      <vt:lpstr>Descendant Selectors</vt:lpstr>
      <vt:lpstr>Descendant Selectors</vt:lpstr>
      <vt:lpstr>Exercise 1</vt:lpstr>
      <vt:lpstr>Exercise 2</vt:lpstr>
      <vt:lpstr>Exercise 3</vt:lpstr>
      <vt:lpstr>Exercise 4</vt:lpstr>
      <vt:lpstr>Exercise 5</vt:lpstr>
      <vt:lpstr>Inheritance In CSS</vt:lpstr>
      <vt:lpstr>The HTML Inheritance Tree</vt:lpstr>
      <vt:lpstr>Inherited properties</vt:lpstr>
      <vt:lpstr>CSS Units</vt:lpstr>
      <vt:lpstr>Absolute Measurement</vt:lpstr>
      <vt:lpstr>Absolute Measurement</vt:lpstr>
      <vt:lpstr>Relative Measurement</vt:lpstr>
      <vt:lpstr>Relative Measurement</vt:lpstr>
      <vt:lpstr>What is em ?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583</cp:revision>
  <dcterms:created xsi:type="dcterms:W3CDTF">2016-02-04T12:02:26Z</dcterms:created>
  <dcterms:modified xsi:type="dcterms:W3CDTF">2016-07-28T08:27:04Z</dcterms:modified>
</cp:coreProperties>
</file>