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7" r:id="rId2"/>
    <p:sldId id="258" r:id="rId3"/>
    <p:sldId id="581" r:id="rId4"/>
    <p:sldId id="582" r:id="rId5"/>
    <p:sldId id="583" r:id="rId6"/>
    <p:sldId id="584" r:id="rId7"/>
    <p:sldId id="585" r:id="rId8"/>
    <p:sldId id="586" r:id="rId9"/>
    <p:sldId id="587" r:id="rId10"/>
    <p:sldId id="588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600" r:id="rId23"/>
    <p:sldId id="601" r:id="rId24"/>
    <p:sldId id="602" r:id="rId25"/>
    <p:sldId id="603" r:id="rId26"/>
    <p:sldId id="604" r:id="rId27"/>
    <p:sldId id="605" r:id="rId28"/>
    <p:sldId id="26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29-07-2016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7/29/2016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Lecture-28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Attachment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 </a:t>
            </a: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background-attachment</a:t>
            </a:r>
            <a:r>
              <a:rPr lang="en-IN" dirty="0"/>
              <a:t> property determines what happens to an image when the user scrolls the page.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three available </a:t>
            </a:r>
            <a:r>
              <a:rPr lang="en-IN" dirty="0" smtClean="0"/>
              <a:t>values are</a:t>
            </a:r>
            <a:r>
              <a:rPr lang="en-IN" dirty="0"/>
              <a:t> </a:t>
            </a: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scroll</a:t>
            </a:r>
            <a:r>
              <a:rPr lang="en-I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</a:t>
            </a: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</a:t>
            </a:r>
            <a:r>
              <a:rPr lang="en-I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dirty="0">
                <a:solidFill>
                  <a:schemeClr val="bg1"/>
                </a:solidFill>
              </a:rPr>
              <a:t>and</a:t>
            </a:r>
            <a:r>
              <a:rPr lang="en-I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</a:t>
            </a:r>
            <a:r>
              <a:rPr lang="en-I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282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Shorthand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There </a:t>
            </a:r>
            <a:r>
              <a:rPr lang="en-IN" dirty="0"/>
              <a:t>are many properties to consider when dealing with backgrounds.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To shorten the code, it is also possible to specify all the properties in one single property. This is called a shorthand property</a:t>
            </a:r>
            <a:r>
              <a:rPr lang="en-IN" dirty="0" smtClean="0"/>
              <a:t>. The order is 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7416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Shorthand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r>
              <a:rPr lang="en-I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</a:t>
            </a:r>
            <a:r>
              <a:rPr lang="en-IN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endParaRPr lang="en-IN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background-image</a:t>
            </a:r>
          </a:p>
          <a:p>
            <a:r>
              <a:rPr lang="en-I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background-repeat</a:t>
            </a:r>
          </a:p>
          <a:p>
            <a:r>
              <a:rPr lang="en-I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background-attachment</a:t>
            </a:r>
          </a:p>
          <a:p>
            <a:r>
              <a:rPr lang="en-I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background-position</a:t>
            </a:r>
          </a:p>
          <a:p>
            <a:pPr marL="0" indent="0">
              <a:buNone/>
            </a:pPr>
            <a:r>
              <a:rPr lang="en-IN" dirty="0" smtClean="0"/>
              <a:t>Example:</a:t>
            </a:r>
          </a:p>
          <a:p>
            <a:pPr mar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  <a:p>
            <a:pPr mar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mar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:#</a:t>
            </a:r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ffffff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(‘bgimg.jpg')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no-repeat right top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b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16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Applying Font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3 ways to apply font: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S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ingle Font Name: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font-family: Verdana;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IN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Family Keywords:</a:t>
            </a:r>
          </a:p>
          <a:p>
            <a:pPr marL="0" indent="0">
              <a:buNone/>
            </a:pP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font-family: serif;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}</a:t>
            </a: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42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Applying Font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Multiple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Font Names: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font-family: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Verdana,Arial,Helvetica,sans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-serif;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85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"/>
          <p:cNvSpPr>
            <a:spLocks noGrp="1" noChangeArrowheads="1"/>
          </p:cNvSpPr>
          <p:nvPr>
            <p:ph type="title"/>
          </p:nvPr>
        </p:nvSpPr>
        <p:spPr>
          <a:xfrm>
            <a:off x="892969" y="176362"/>
            <a:ext cx="7358063" cy="171784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8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 </a:t>
            </a:r>
            <a:r>
              <a:rPr lang="en-US" sz="8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Fonts</a:t>
            </a:r>
          </a:p>
        </p:txBody>
      </p:sp>
      <p:graphicFrame>
        <p:nvGraphicFramePr>
          <p:cNvPr id="1741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74232827"/>
              </p:ext>
            </p:extLst>
          </p:nvPr>
        </p:nvGraphicFramePr>
        <p:xfrm>
          <a:off x="1339453" y="1936626"/>
          <a:ext cx="6322218" cy="4088369"/>
        </p:xfrm>
        <a:graphic>
          <a:graphicData uri="http://schemas.openxmlformats.org/drawingml/2006/table">
            <a:tbl>
              <a:tblPr/>
              <a:tblGrid>
                <a:gridCol w="3161109"/>
                <a:gridCol w="3161109"/>
              </a:tblGrid>
              <a:tr h="8840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rker Felt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Sans Serif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Arial" charset="0"/>
                        </a:rPr>
                        <a:t>Arial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rker Felt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Arial Black" charset="0"/>
                          <a:cs typeface="Arial Black" charset="0"/>
                          <a:sym typeface="Arial Black" charset="0"/>
                        </a:rPr>
                        <a:t>Arial Black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rker Felt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  <a:sym typeface="Trebuchet MS" charset="0"/>
                        </a:rPr>
                        <a:t>Trebuchet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rker Felt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Trebuchet MS" charset="0"/>
                          <a:cs typeface="Trebuchet MS" charset="0"/>
                          <a:sym typeface="Trebuchet MS" charset="0"/>
                        </a:rPr>
                        <a:t>Verdana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00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rker Felt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Serif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charset="0"/>
                          <a:ea typeface="Georgia" charset="0"/>
                          <a:cs typeface="Georgia" charset="0"/>
                          <a:sym typeface="Georgia" charset="0"/>
                        </a:rPr>
                        <a:t>Georgia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rker Felt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Times New Roman" charset="0"/>
                        </a:rPr>
                        <a:t>Times New Roman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00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rker Felt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Monospace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rker Felt" charset="0"/>
                        <a:ea typeface="ヒラギノ明朝 ProN W3" charset="-128"/>
                        <a:cs typeface="ヒラギノ明朝 ProN W3" charset="-128"/>
                        <a:sym typeface="Marker Felt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Courier New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rker Felt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  <a:sym typeface="Andale Mono" charset="0"/>
                        </a:rPr>
                        <a:t>Andale Mono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089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rker Felt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Cursive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pple Chancery" charset="0"/>
                          <a:ea typeface="Apple Chancery" charset="0"/>
                          <a:cs typeface="Apple Chancery" charset="0"/>
                          <a:sym typeface="Apple Chancery" charset="0"/>
                        </a:rPr>
                        <a:t>Apple Chancery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rker Felt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Comic Sans MS" charset="0"/>
                          <a:cs typeface="Comic Sans MS" charset="0"/>
                          <a:sym typeface="Comic Sans MS" charset="0"/>
                        </a:rPr>
                        <a:t>Comic Sans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rker Felt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nell Roundhand" charset="0"/>
                          <a:ea typeface="Snell Roundhand" charset="0"/>
                          <a:cs typeface="Snell Roundhand" charset="0"/>
                          <a:sym typeface="Snell Roundhand" charset="0"/>
                        </a:rPr>
                        <a:t>Snell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rker Felt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Fantasy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mpact" charset="0"/>
                          <a:ea typeface="Impact" charset="0"/>
                          <a:cs typeface="Impact" charset="0"/>
                          <a:sym typeface="Impact" charset="0"/>
                        </a:rPr>
                        <a:t>Impact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rker Felt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tencil Std" charset="0"/>
                          <a:ea typeface="Stencil Std" charset="0"/>
                          <a:cs typeface="Stencil Std" charset="0"/>
                          <a:sym typeface="Stencil Std" charset="0"/>
                        </a:rPr>
                        <a:t>Stencil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1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6748510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Sizing Font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 using the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“font-size”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4 ways: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Absolute Keywords: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small,x-small,xx-small,large,x-large,xx-large,medium</a:t>
            </a:r>
            <a:endParaRPr 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font-size: medium;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156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Sizing Font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514350" indent="-514350">
              <a:buAutoNum type="arabicPeriod" startAt="2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Relative Keywords: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larger,smaller</a:t>
            </a:r>
            <a:endParaRPr 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 are relative to the size of parent element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font-size: medium;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h1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font-size: larger;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 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734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Sizing Font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Using Absolute Length: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cm,mm,in,pt,pc</a:t>
            </a:r>
            <a:endParaRPr 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font-size: 20pt;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63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Sizing Font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 Using Relative Length: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,%,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  <a:endParaRPr 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font-size: small;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h1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font-size: 150%;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I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71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How to work </a:t>
            </a:r>
            <a:r>
              <a:rPr lang="en-US" sz="2400" dirty="0" smtClean="0"/>
              <a:t>Background</a:t>
            </a: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How to work </a:t>
            </a:r>
            <a:r>
              <a:rPr lang="en-US" sz="2400" dirty="0" smtClean="0"/>
              <a:t>text</a:t>
            </a: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How to work with font</a:t>
            </a: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2143116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Weight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Determines the boldness of the font</a:t>
            </a: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 using the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“font-weight”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2 ways: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Numbers: Range from 100 to 900.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100  is  Light,400 is normal, 900 is darkest</a:t>
            </a: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font-weight: 600;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97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Weight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Using Keywords: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normal,bold,bolder,lighter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font-weight: bolder;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6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Style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“font-style” 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is mostly used to specify italic text.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Possible values are there: 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normal,italic,oblique</a:t>
            </a:r>
            <a:endParaRPr 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font-size: 130%;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font-style: italic;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84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Aligning Text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“text-align” 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is used to align Text.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Possible values are there: 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left,center,right,justify</a:t>
            </a:r>
            <a:endParaRPr 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text-align: center;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53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Decoration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“text-decoration” 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is used to set or remove decorations from text.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Possible values are there: 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underline,overline,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,linethrough,blink</a:t>
            </a:r>
            <a:endParaRPr 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text-decoration: 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linethrough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41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Height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“line-height” 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is used to set vertical distance between lines.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Possible values are there: 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normal,inherit,%,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px,em</a:t>
            </a:r>
            <a:endParaRPr 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line-height: 1.5em;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line height is 1.0 to 1.2 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endParaRPr 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61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Transform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“text-transform” 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is used to specify uppercase and lowercase letters in a text.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Possible values are there: 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none,capitalize,lowercase,uppercase,inherit</a:t>
            </a:r>
            <a:endParaRPr 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text-transform: capitalize;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757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Color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IN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I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is used to specify </a:t>
            </a:r>
            <a:r>
              <a:rPr lang="en-IN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text.</a:t>
            </a: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possible ways of supplying color values are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olor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name,hexadecimal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or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rgb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function</a:t>
            </a:r>
            <a:endParaRPr lang="en-IN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color: green;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17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9546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smtClean="0">
                <a:solidFill>
                  <a:srgbClr val="0070C0"/>
                </a:solidFill>
              </a:rPr>
              <a:t>Designing </a:t>
            </a:r>
            <a:r>
              <a:rPr lang="en-US" sz="2400" b="1" dirty="0" smtClean="0">
                <a:solidFill>
                  <a:srgbClr val="0070C0"/>
                </a:solidFill>
              </a:rPr>
              <a:t>Links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Designing List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Designing Tables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514350" indent="-51435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Styling Background Using CSS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b="1" dirty="0" smtClean="0"/>
              <a:t>Backgrounds</a:t>
            </a:r>
            <a:r>
              <a:rPr lang="en-IN" dirty="0"/>
              <a:t> are a core part of CSS. They are one of the fundamentals that </a:t>
            </a:r>
            <a:r>
              <a:rPr lang="en-IN" dirty="0" smtClean="0"/>
              <a:t>we </a:t>
            </a:r>
            <a:r>
              <a:rPr lang="en-IN" dirty="0"/>
              <a:t>simply need to know. 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We have five main background properties to use in CSS 2. </a:t>
            </a:r>
          </a:p>
          <a:p>
            <a:r>
              <a:rPr lang="en-IN" dirty="0" smtClean="0"/>
              <a:t>They are given in the next slide</a:t>
            </a:r>
          </a:p>
        </p:txBody>
      </p:sp>
    </p:spTree>
    <p:extLst>
      <p:ext uri="{BB962C8B-B14F-4D97-AF65-F5344CB8AC3E}">
        <p14:creationId xmlns:p14="http://schemas.microsoft.com/office/powerpoint/2010/main" xmlns="" val="19909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Styling Background Using CSS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514350" lvl="0" indent="-514350">
              <a:buAutoNum type="arabicPeriod"/>
            </a:pPr>
            <a:r>
              <a:rPr lang="en-IN" sz="3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</a:t>
            </a:r>
            <a:r>
              <a:rPr lang="en-IN" sz="3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IN" sz="3000" dirty="0">
                <a:solidFill>
                  <a:prstClr val="white"/>
                </a:solidFill>
              </a:rPr>
              <a:t>: </a:t>
            </a:r>
            <a:r>
              <a:rPr lang="en-IN" sz="3000" dirty="0">
                <a:solidFill>
                  <a:schemeClr val="tx1"/>
                </a:solidFill>
              </a:rPr>
              <a:t>specifies the solid </a:t>
            </a:r>
            <a:r>
              <a:rPr lang="en-IN" sz="3000" dirty="0" err="1">
                <a:solidFill>
                  <a:schemeClr val="tx1"/>
                </a:solidFill>
              </a:rPr>
              <a:t>color</a:t>
            </a:r>
            <a:r>
              <a:rPr lang="en-IN" sz="3000" dirty="0">
                <a:solidFill>
                  <a:schemeClr val="tx1"/>
                </a:solidFill>
              </a:rPr>
              <a:t> to fill the background with</a:t>
            </a:r>
            <a:r>
              <a:rPr lang="en-IN" sz="3000" dirty="0" smtClean="0">
                <a:solidFill>
                  <a:schemeClr val="tx1"/>
                </a:solidFill>
              </a:rPr>
              <a:t>.</a:t>
            </a:r>
          </a:p>
          <a:p>
            <a:pPr marL="514350" lvl="0" indent="-514350">
              <a:buAutoNum type="arabicPeriod"/>
            </a:pPr>
            <a:r>
              <a:rPr lang="en-IN" sz="3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background-image</a:t>
            </a:r>
            <a:r>
              <a:rPr lang="en-IN" sz="3000" dirty="0">
                <a:solidFill>
                  <a:prstClr val="white"/>
                </a:solidFill>
              </a:rPr>
              <a:t>: </a:t>
            </a:r>
            <a:r>
              <a:rPr lang="en-IN" sz="3000" dirty="0">
                <a:solidFill>
                  <a:schemeClr val="tx1"/>
                </a:solidFill>
              </a:rPr>
              <a:t>calls an image for the background</a:t>
            </a:r>
            <a:r>
              <a:rPr lang="en-IN" sz="3000" dirty="0" smtClean="0">
                <a:solidFill>
                  <a:schemeClr val="tx1"/>
                </a:solidFill>
              </a:rPr>
              <a:t>.</a:t>
            </a:r>
          </a:p>
          <a:p>
            <a:pPr marL="514350" lvl="0" indent="-514350">
              <a:buAutoNum type="arabicPeriod"/>
            </a:pPr>
            <a:r>
              <a:rPr lang="en-IN" sz="3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background-position</a:t>
            </a:r>
            <a:r>
              <a:rPr lang="en-IN" sz="3000" dirty="0">
                <a:solidFill>
                  <a:prstClr val="white"/>
                </a:solidFill>
              </a:rPr>
              <a:t>: </a:t>
            </a:r>
            <a:r>
              <a:rPr lang="en-IN" sz="3000" dirty="0">
                <a:solidFill>
                  <a:schemeClr val="tx1"/>
                </a:solidFill>
              </a:rPr>
              <a:t>specifies where to place the image in the element’s background</a:t>
            </a:r>
            <a:r>
              <a:rPr lang="en-IN" sz="3000" dirty="0" smtClean="0">
                <a:solidFill>
                  <a:schemeClr val="tx1"/>
                </a:solidFill>
              </a:rPr>
              <a:t>.</a:t>
            </a:r>
          </a:p>
          <a:p>
            <a:pPr marL="514350" lvl="0" indent="-514350">
              <a:buAutoNum type="arabicPeriod"/>
            </a:pPr>
            <a:r>
              <a:rPr lang="en-IN" sz="3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background-repeat</a:t>
            </a:r>
            <a:r>
              <a:rPr lang="en-IN" sz="3000" dirty="0">
                <a:solidFill>
                  <a:prstClr val="white"/>
                </a:solidFill>
              </a:rPr>
              <a:t>: </a:t>
            </a:r>
            <a:r>
              <a:rPr lang="en-IN" sz="3000" dirty="0">
                <a:solidFill>
                  <a:schemeClr val="tx1"/>
                </a:solidFill>
              </a:rPr>
              <a:t>determines whether the image is tiled</a:t>
            </a:r>
            <a:r>
              <a:rPr lang="en-IN" sz="3000" dirty="0" smtClean="0">
                <a:solidFill>
                  <a:schemeClr val="tx1"/>
                </a:solidFill>
              </a:rPr>
              <a:t>.</a:t>
            </a:r>
          </a:p>
          <a:p>
            <a:pPr marL="514350" lvl="0" indent="-514350">
              <a:buAutoNum type="arabicPeriod"/>
            </a:pPr>
            <a:r>
              <a:rPr lang="en-IN" sz="3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background-attachment</a:t>
            </a:r>
            <a:r>
              <a:rPr lang="en-IN" sz="3000" dirty="0">
                <a:solidFill>
                  <a:prstClr val="white"/>
                </a:solidFill>
              </a:rPr>
              <a:t>: </a:t>
            </a:r>
            <a:r>
              <a:rPr lang="en-IN" sz="3000" dirty="0">
                <a:solidFill>
                  <a:schemeClr val="tx1"/>
                </a:solidFill>
              </a:rPr>
              <a:t>determines whether the image scrolls with the page.</a:t>
            </a:r>
            <a:br>
              <a:rPr lang="en-IN" sz="3000" dirty="0">
                <a:solidFill>
                  <a:schemeClr val="tx1"/>
                </a:solidFill>
              </a:rPr>
            </a:br>
            <a:endParaRPr lang="en-US" sz="3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i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452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Color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The </a:t>
            </a: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</a:t>
            </a:r>
            <a:r>
              <a:rPr lang="en-IN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 property fills the background with a solid </a:t>
            </a:r>
            <a:r>
              <a:rPr lang="en-IN" dirty="0" err="1" smtClean="0">
                <a:solidFill>
                  <a:schemeClr val="bg1">
                    <a:lumMod val="95000"/>
                  </a:schemeClr>
                </a:solidFill>
              </a:rPr>
              <a:t>color</a:t>
            </a:r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. There are a number of ways to specify the </a:t>
            </a:r>
            <a:r>
              <a:rPr lang="en-IN" dirty="0" err="1" smtClean="0">
                <a:solidFill>
                  <a:schemeClr val="bg1">
                    <a:lumMod val="95000"/>
                  </a:schemeClr>
                </a:solidFill>
              </a:rPr>
              <a:t>color</a:t>
            </a:r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. The following commands all have the same output: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1.background-color: blue;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2.background-color: </a:t>
            </a:r>
            <a:r>
              <a:rPr lang="en-IN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rgb</a:t>
            </a: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(0, 0, 255);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3.background-color: #0000ff;</a:t>
            </a:r>
          </a:p>
          <a:p>
            <a:pPr marL="0" indent="0">
              <a:buNone/>
            </a:pPr>
            <a:endParaRPr lang="en-US" b="1" i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82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Image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 </a:t>
            </a:r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background-image</a:t>
            </a:r>
            <a:r>
              <a:rPr lang="en-IN" dirty="0"/>
              <a:t> property allows </a:t>
            </a:r>
            <a:r>
              <a:rPr lang="en-IN" dirty="0" smtClean="0"/>
              <a:t>us </a:t>
            </a:r>
            <a:r>
              <a:rPr lang="en-IN" dirty="0"/>
              <a:t>to </a:t>
            </a:r>
            <a:r>
              <a:rPr lang="en-IN" b="1" dirty="0"/>
              <a:t>specify an image</a:t>
            </a:r>
            <a:r>
              <a:rPr lang="en-IN" dirty="0"/>
              <a:t> to be displayed in the background. 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background-image: </a:t>
            </a:r>
            <a:r>
              <a:rPr lang="en-US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(‘path to image’);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US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28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Repeat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By default, when </a:t>
            </a:r>
            <a:r>
              <a:rPr lang="en-IN" dirty="0" smtClean="0"/>
              <a:t>we </a:t>
            </a:r>
            <a:r>
              <a:rPr lang="en-IN" dirty="0"/>
              <a:t>set an image, the image is repeated both horizontally and vertically until the entire element is filled.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But sometimes we </a:t>
            </a:r>
            <a:r>
              <a:rPr lang="en-IN" dirty="0"/>
              <a:t>want an image to be displayed only once or to be tiled in only one direction.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possible </a:t>
            </a:r>
            <a:r>
              <a:rPr lang="en-IN" dirty="0" smtClean="0"/>
              <a:t>values are:</a:t>
            </a:r>
          </a:p>
          <a:p>
            <a:pPr marL="0" indent="0">
              <a:buNone/>
            </a:pPr>
            <a:endParaRPr lang="en-US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633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Repeat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	repeat;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	</a:t>
            </a:r>
            <a:r>
              <a:rPr lang="en-IN" b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no-repeat;  </a:t>
            </a:r>
            <a:endParaRPr lang="en-IN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	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repeat-x;  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	repeat-y;   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	inherit;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87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Position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517232"/>
          </a:xfr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The </a:t>
            </a:r>
            <a:r>
              <a:rPr lang="en-I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background-position</a:t>
            </a:r>
            <a:r>
              <a:rPr lang="en-IN" dirty="0"/>
              <a:t> property sets the starting position of a background image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 values:</a:t>
            </a:r>
          </a:p>
          <a:p>
            <a:pPr marL="0" indent="0">
              <a:buNone/>
            </a:pPr>
            <a:endParaRPr lang="en-IN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top,		left </a:t>
            </a:r>
            <a:r>
              <a:rPr lang="en-IN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endParaRPr lang="en-IN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bottom,	right top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</a:t>
            </a:r>
            <a:r>
              <a:rPr lang="en-IN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	right bottom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top,		</a:t>
            </a:r>
            <a:r>
              <a:rPr lang="en-IN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endParaRPr lang="en-IN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bottom	</a:t>
            </a:r>
          </a:p>
          <a:p>
            <a:pPr marL="0" indent="0">
              <a:buNone/>
            </a:pPr>
            <a:r>
              <a:rPr lang="en-IN" b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left% top%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xpos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ypos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	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290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7271</TotalTime>
  <Words>610</Words>
  <Application>Microsoft Office PowerPoint</Application>
  <PresentationFormat>On-screen Show (4:3)</PresentationFormat>
  <Paragraphs>221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Civic</vt:lpstr>
      <vt:lpstr>Slide 1</vt:lpstr>
      <vt:lpstr>Today’s Agenda</vt:lpstr>
      <vt:lpstr>Styling Background Using CSS</vt:lpstr>
      <vt:lpstr>Styling Background Using CSS</vt:lpstr>
      <vt:lpstr>Background Color</vt:lpstr>
      <vt:lpstr>Background Image</vt:lpstr>
      <vt:lpstr>Background Repeat</vt:lpstr>
      <vt:lpstr>Background Repeat</vt:lpstr>
      <vt:lpstr>Background Position</vt:lpstr>
      <vt:lpstr>Background Attachment</vt:lpstr>
      <vt:lpstr>Background Shorthand</vt:lpstr>
      <vt:lpstr>Background Shorthand</vt:lpstr>
      <vt:lpstr>Applying Font</vt:lpstr>
      <vt:lpstr>Applying Font</vt:lpstr>
      <vt:lpstr>Core Fonts</vt:lpstr>
      <vt:lpstr>Sizing Font</vt:lpstr>
      <vt:lpstr>Sizing Font</vt:lpstr>
      <vt:lpstr>Sizing Font</vt:lpstr>
      <vt:lpstr>Sizing Font</vt:lpstr>
      <vt:lpstr>Font Weight</vt:lpstr>
      <vt:lpstr>Font Weight</vt:lpstr>
      <vt:lpstr>Font Style</vt:lpstr>
      <vt:lpstr>Aligning Text</vt:lpstr>
      <vt:lpstr>Text Decoration</vt:lpstr>
      <vt:lpstr>Line Height</vt:lpstr>
      <vt:lpstr>Text Transform</vt:lpstr>
      <vt:lpstr>Text Color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Windows8</cp:lastModifiedBy>
  <cp:revision>586</cp:revision>
  <dcterms:created xsi:type="dcterms:W3CDTF">2016-02-04T12:02:26Z</dcterms:created>
  <dcterms:modified xsi:type="dcterms:W3CDTF">2016-07-29T11:45:41Z</dcterms:modified>
</cp:coreProperties>
</file>