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632" r:id="rId4"/>
    <p:sldId id="633" r:id="rId5"/>
    <p:sldId id="634" r:id="rId6"/>
    <p:sldId id="635" r:id="rId7"/>
    <p:sldId id="636" r:id="rId8"/>
    <p:sldId id="641" r:id="rId9"/>
    <p:sldId id="637" r:id="rId10"/>
    <p:sldId id="638" r:id="rId11"/>
    <p:sldId id="639" r:id="rId12"/>
    <p:sldId id="640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652" r:id="rId24"/>
    <p:sldId id="653" r:id="rId25"/>
    <p:sldId id="654" r:id="rId26"/>
    <p:sldId id="655" r:id="rId27"/>
    <p:sldId id="656" r:id="rId28"/>
    <p:sldId id="657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10/20/2019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7698744"/>
          </a:xfrm>
        </p:spPr>
        <p:txBody>
          <a:bodyPr>
            <a:normAutofit/>
          </a:bodyPr>
          <a:lstStyle/>
          <a:p>
            <a:r>
              <a:rPr lang="en-IN" sz="2800"/>
              <a:t>JAVA</a:t>
            </a:r>
            <a:r>
              <a:rPr lang="en-US" sz="2800"/>
              <a:t>)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Lecture-31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Margins, borders and padding are all optional but for purposes of calculating positions and sizes they are given a default width of zero if not specified.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016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428736"/>
            <a:ext cx="8858311" cy="528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25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Model Terms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Content: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dirty="0"/>
              <a:t>The content. This can be text, images or anything else.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</a:t>
            </a:r>
            <a:r>
              <a:rPr lang="en-IN" dirty="0">
                <a:solidFill>
                  <a:schemeClr val="tx1"/>
                </a:solidFill>
              </a:rPr>
              <a:t>T</a:t>
            </a:r>
            <a:r>
              <a:rPr lang="en-IN" dirty="0"/>
              <a:t>he space between the contents and the frame.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Border:</a:t>
            </a:r>
            <a:r>
              <a:rPr lang="en-IN" dirty="0"/>
              <a:t>	The frame in the defined thickness.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	</a:t>
            </a:r>
          </a:p>
          <a:p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dirty="0"/>
              <a:t>The space between the frame and the next item.</a:t>
            </a:r>
          </a:p>
        </p:txBody>
      </p:sp>
    </p:spTree>
    <p:extLst>
      <p:ext uri="{BB962C8B-B14F-4D97-AF65-F5344CB8AC3E}">
        <p14:creationId xmlns:p14="http://schemas.microsoft.com/office/powerpoint/2010/main" val="189511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Margin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margin property is used to declare the margin between HTML element and those elements outside of it.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margin can be set for the top, </a:t>
            </a:r>
            <a:r>
              <a:rPr lang="en-IN" dirty="0" err="1"/>
              <a:t>left,right</a:t>
            </a:r>
            <a:r>
              <a:rPr lang="en-IN" dirty="0"/>
              <a:t>, and bottom of the given element.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1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values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There are 3 choices for margin values:</a:t>
            </a:r>
          </a:p>
          <a:p>
            <a:pPr marL="514350" indent="-514350">
              <a:buAutoNum type="arabicPeriod"/>
            </a:pPr>
            <a:r>
              <a:rPr lang="en-IN" dirty="0"/>
              <a:t> </a:t>
            </a:r>
            <a:r>
              <a:rPr lang="en-IN" b="1" dirty="0"/>
              <a:t>length</a:t>
            </a:r>
          </a:p>
          <a:p>
            <a:pPr marL="514350" indent="-514350">
              <a:buAutoNum type="arabicPeriod"/>
            </a:pPr>
            <a:r>
              <a:rPr lang="en-IN" b="1" dirty="0"/>
              <a:t> percentage</a:t>
            </a:r>
          </a:p>
          <a:p>
            <a:pPr marL="514350" indent="-514350">
              <a:buAutoNum type="arabicPeriod"/>
            </a:pPr>
            <a:r>
              <a:rPr lang="en-IN" b="1" dirty="0"/>
              <a:t> auto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margin-top: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 </a:t>
            </a:r>
            <a:b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margin-left: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margin-right: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margin-bottom: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796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auto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Specifying auto value for left and right margins basically tells the browser to automatically determine the left and right margins itself, which is does by setting them equally.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guarantees that the left and right margins will be set to the same size.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33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shortcut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20px auto 1em auto;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20px;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00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Padding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dirty="0">
                <a:solidFill>
                  <a:schemeClr val="bg1"/>
                </a:solidFill>
              </a:rPr>
              <a:t> , </a:t>
            </a:r>
            <a:r>
              <a:rPr lang="en-US" dirty="0">
                <a:solidFill>
                  <a:schemeClr val="tx1"/>
                </a:solidFill>
              </a:rPr>
              <a:t>as we know , manages the space between the element and it’s border.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IN" dirty="0"/>
              <a:t>Both length and percentage values are available, although there is no auto value.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padding-top: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 </a:t>
            </a:r>
            <a:b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padding-left: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</a:t>
            </a:r>
            <a:b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padding-right: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</a:t>
            </a:r>
            <a:b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padding-bottom: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percentage;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74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shortcut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786874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20px;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20px 10px;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#container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padding: 20px 10px 15px;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95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 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786874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CSS positioning properties allow us to position an element. It can also place an element behind another, and specify what should happen when an element's content is too big.</a:t>
            </a:r>
          </a:p>
          <a:p>
            <a:endParaRPr lang="en-IN" dirty="0"/>
          </a:p>
          <a:p>
            <a:r>
              <a:rPr lang="en-IN" dirty="0"/>
              <a:t>Elements can be positioned using the top, bottom, left, and right properties.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33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How to work div and span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The CSS Box Model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CSS Positioning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Display </a:t>
            </a:r>
            <a:r>
              <a:rPr lang="en-US" sz="2400"/>
              <a:t>and Visibility </a:t>
            </a:r>
            <a:r>
              <a:rPr lang="en-US" sz="2400" dirty="0"/>
              <a:t>Properties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 Types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3840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There are four different positioning methods.</a:t>
            </a:r>
          </a:p>
          <a:p>
            <a:pPr marL="514350" indent="-514350">
              <a:buAutoNum type="arabicPeriod"/>
            </a:pP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</a:p>
          <a:p>
            <a:pPr marL="514350" indent="-514350">
              <a:buAutoNum type="arabicPeriod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</a:p>
          <a:p>
            <a:pPr marL="514350" indent="-514350">
              <a:buAutoNum type="arabicPeriod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</a:p>
          <a:p>
            <a:pPr marL="514350" indent="-514350">
              <a:buAutoNum type="arabicPeriod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9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HTML elements are positioned static by default. A static positioned element is always positioned according to the normal flow of the page.</a:t>
            </a:r>
          </a:p>
          <a:p>
            <a:endParaRPr lang="en-IN" dirty="0"/>
          </a:p>
          <a:p>
            <a:r>
              <a:rPr lang="en-IN" dirty="0"/>
              <a:t>Static positioned elements are not affected by the top, bottom, left, and right properties.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23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Fixed positioning allows us to fix the position of an element to a particular spot on the page - regardless of scrolling. </a:t>
            </a:r>
          </a:p>
          <a:p>
            <a:pPr marL="0" indent="0">
              <a:buNone/>
            </a:pPr>
            <a:r>
              <a:rPr lang="en-IN" dirty="0"/>
              <a:t>Specified coordinates will be relative to the browser window.</a:t>
            </a:r>
          </a:p>
          <a:p>
            <a:pPr marL="0" indent="0">
              <a:buNone/>
            </a:pP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&lt;selector&gt;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position: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fixed;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top: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left: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bottom: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right: 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value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852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Fixed positioned elements are removed from the normal flow. </a:t>
            </a:r>
          </a:p>
          <a:p>
            <a:endParaRPr lang="en-IN" dirty="0"/>
          </a:p>
          <a:p>
            <a:r>
              <a:rPr lang="en-IN" dirty="0"/>
              <a:t>The document and other elements behave like the fixed positioned element does not exist.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853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Relative positioning changes the position of the HTML element relative to where it normally appears. </a:t>
            </a:r>
          </a:p>
          <a:p>
            <a:pPr marL="0" indent="0">
              <a:buNone/>
            </a:pPr>
            <a:r>
              <a:rPr lang="en-IN" dirty="0"/>
              <a:t>So "left:20" adds 20 pixels to the element's LEFT position.</a:t>
            </a:r>
          </a:p>
          <a:p>
            <a:r>
              <a:rPr lang="en-IN" b="1" dirty="0"/>
              <a:t>Move Left - </a:t>
            </a:r>
            <a:r>
              <a:rPr lang="en-IN" dirty="0">
                <a:solidFill>
                  <a:srgbClr val="00B050"/>
                </a:solidFill>
              </a:rPr>
              <a:t>Use a negative value for </a:t>
            </a:r>
            <a:r>
              <a:rPr lang="en-IN" i="1" dirty="0">
                <a:solidFill>
                  <a:srgbClr val="00B050"/>
                </a:solidFill>
              </a:rPr>
              <a:t>left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r>
              <a:rPr lang="en-IN" b="1" dirty="0"/>
              <a:t>Move Right </a:t>
            </a:r>
            <a:r>
              <a:rPr lang="en-IN" dirty="0"/>
              <a:t>- </a:t>
            </a:r>
            <a:r>
              <a:rPr lang="en-IN" dirty="0">
                <a:solidFill>
                  <a:srgbClr val="00B050"/>
                </a:solidFill>
              </a:rPr>
              <a:t>Use a positive value for </a:t>
            </a:r>
            <a:r>
              <a:rPr lang="en-IN" i="1" dirty="0">
                <a:solidFill>
                  <a:srgbClr val="00B050"/>
                </a:solidFill>
              </a:rPr>
              <a:t>left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r>
              <a:rPr lang="en-IN" b="1" dirty="0"/>
              <a:t>Move Up </a:t>
            </a:r>
            <a:r>
              <a:rPr lang="en-IN" dirty="0"/>
              <a:t>- </a:t>
            </a:r>
            <a:r>
              <a:rPr lang="en-IN" dirty="0">
                <a:solidFill>
                  <a:srgbClr val="00B050"/>
                </a:solidFill>
              </a:rPr>
              <a:t>Use a negative value for </a:t>
            </a:r>
            <a:r>
              <a:rPr lang="en-IN" i="1" dirty="0">
                <a:solidFill>
                  <a:srgbClr val="00B050"/>
                </a:solidFill>
              </a:rPr>
              <a:t>top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r>
              <a:rPr lang="en-IN" b="1" dirty="0"/>
              <a:t>Move Down </a:t>
            </a:r>
            <a:r>
              <a:rPr lang="en-IN" dirty="0"/>
              <a:t>- </a:t>
            </a:r>
            <a:r>
              <a:rPr lang="en-IN" dirty="0">
                <a:solidFill>
                  <a:srgbClr val="00B050"/>
                </a:solidFill>
              </a:rPr>
              <a:t>Use a positive value for </a:t>
            </a:r>
            <a:r>
              <a:rPr lang="en-IN" i="1" dirty="0">
                <a:solidFill>
                  <a:srgbClr val="00B050"/>
                </a:solidFill>
              </a:rPr>
              <a:t>top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NOTE:</a:t>
            </a:r>
            <a:r>
              <a:rPr lang="en-IN" dirty="0">
                <a:solidFill>
                  <a:srgbClr val="0070C0"/>
                </a:solidFill>
              </a:rPr>
              <a:t> We can use </a:t>
            </a:r>
            <a:r>
              <a:rPr lang="en-IN" i="1" dirty="0">
                <a:solidFill>
                  <a:srgbClr val="0070C0"/>
                </a:solidFill>
              </a:rPr>
              <a:t>bottom</a:t>
            </a:r>
            <a:r>
              <a:rPr lang="en-IN" dirty="0">
                <a:solidFill>
                  <a:srgbClr val="0070C0"/>
                </a:solidFill>
              </a:rPr>
              <a:t> or </a:t>
            </a:r>
            <a:r>
              <a:rPr lang="en-IN" i="1" dirty="0">
                <a:solidFill>
                  <a:srgbClr val="0070C0"/>
                </a:solidFill>
              </a:rPr>
              <a:t>right</a:t>
            </a:r>
            <a:r>
              <a:rPr lang="en-IN" dirty="0">
                <a:solidFill>
                  <a:srgbClr val="0070C0"/>
                </a:solidFill>
              </a:rPr>
              <a:t> values as well in the same way as top and left.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338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3126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An element with position: absolute is positioned at the specified coordinates </a:t>
            </a:r>
          </a:p>
          <a:p>
            <a:endParaRPr lang="en-IN" dirty="0"/>
          </a:p>
          <a:p>
            <a:r>
              <a:rPr lang="en-IN" dirty="0"/>
              <a:t>An absolute position element is positioned relative to the first parent element that has a position other than static.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If no such element is found, the containing block is </a:t>
            </a:r>
            <a:r>
              <a:rPr lang="en-IN" b="1" dirty="0">
                <a:solidFill>
                  <a:srgbClr val="002060"/>
                </a:solidFill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260103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Positioning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3840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Absolutely positioned elements are removed from the normal flow.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document and other elements behave like the absolutely positioned element does not exist.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445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Visibility Property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IN" dirty="0"/>
              <a:t> </a:t>
            </a:r>
            <a:r>
              <a:rPr lang="en-IN" b="1" dirty="0">
                <a:solidFill>
                  <a:srgbClr val="00B050"/>
                </a:solidFill>
              </a:rPr>
              <a:t>visibility</a:t>
            </a:r>
            <a:r>
              <a:rPr lang="en-IN" dirty="0"/>
              <a:t> property can control if an element is visible or not.</a:t>
            </a:r>
          </a:p>
          <a:p>
            <a:r>
              <a:rPr lang="en-US" dirty="0">
                <a:solidFill>
                  <a:schemeClr val="tx1"/>
                </a:solidFill>
              </a:rPr>
              <a:t>But even if the element is hidden, it still occupies the space on the page.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Possible values are :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visible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2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display Property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858312" cy="51881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IN" dirty="0"/>
              <a:t> </a:t>
            </a:r>
            <a:r>
              <a:rPr lang="en-IN" b="1" dirty="0">
                <a:solidFill>
                  <a:srgbClr val="00B050"/>
                </a:solidFill>
              </a:rPr>
              <a:t>display</a:t>
            </a:r>
            <a:r>
              <a:rPr lang="en-IN" dirty="0"/>
              <a:t> property can perform 2 tasks:</a:t>
            </a:r>
          </a:p>
          <a:p>
            <a:pPr marL="514350" indent="-514350"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Change it’s rendering from inline to block and vice versa</a:t>
            </a:r>
          </a:p>
          <a:p>
            <a:pPr marL="514350" indent="-514350">
              <a:buFont typeface="Arial" pitchFamily="34" charset="0"/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Remove an element.</a:t>
            </a:r>
          </a:p>
          <a:p>
            <a:pPr marL="514350" indent="-51435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It’s possible values are :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45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Introduction To JavaScript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Data Types &amp; Operators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Conditional Statements</a:t>
            </a:r>
          </a:p>
          <a:p>
            <a:pPr marL="514350" indent="-51435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&lt;div&gt; Tag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IN" dirty="0"/>
              <a:t> tag is used to specify a section within an HTML document. Anything from text to images to videos can be placed within a div.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Divs</a:t>
            </a:r>
            <a:r>
              <a:rPr lang="en-IN" dirty="0"/>
              <a:t> are similar to paragraphs but they are easier to use, customizable with CSS, and load faster than tables. </a:t>
            </a:r>
          </a:p>
        </p:txBody>
      </p:sp>
    </p:spTree>
    <p:extLst>
      <p:ext uri="{BB962C8B-B14F-4D97-AF65-F5344CB8AC3E}">
        <p14:creationId xmlns:p14="http://schemas.microsoft.com/office/powerpoint/2010/main" val="382030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&lt;div&gt; Tag Syntax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&lt;!- -  other HTML tags and data - - &gt;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  <a:endParaRPr lang="en-IN" sz="2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47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&lt;span&gt; Tag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</a:t>
            </a:r>
            <a:r>
              <a:rPr lang="en-IN" dirty="0"/>
              <a:t>element has very similar properties to the  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</a:t>
            </a:r>
            <a:r>
              <a:rPr lang="en-IN" dirty="0"/>
              <a:t>element, in that it changes the style of the text it encloses.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it does not has any style of it’s own, rather we have to apply styles to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97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&lt;span&gt; Tag Syntax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5114948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>
              <a:buNone/>
            </a:pP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 </a:t>
            </a:r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</a:t>
            </a:r>
            <a:r>
              <a:rPr lang="en-US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</a:t>
            </a:r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&lt;/span&gt; </a:t>
            </a:r>
            <a:r>
              <a:rPr lang="en-US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38459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858312" cy="5188100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sz="3000" dirty="0">
                <a:solidFill>
                  <a:schemeClr val="tx1"/>
                </a:solidFill>
              </a:rPr>
              <a:t>The primary difference between the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</a:t>
            </a:r>
            <a:r>
              <a:rPr lang="en-IN" sz="3000" dirty="0">
                <a:solidFill>
                  <a:srgbClr val="00B050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and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elements is that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>
                <a:solidFill>
                  <a:srgbClr val="00B050"/>
                </a:solidFill>
              </a:rPr>
              <a:t>&lt;span&gt;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doesn’t do any formatting of it’s own while the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</a:t>
            </a:r>
            <a:r>
              <a:rPr lang="en-IN" sz="3000" dirty="0">
                <a:solidFill>
                  <a:prstClr val="white"/>
                </a:solidFill>
              </a:rPr>
              <a:t> </a:t>
            </a:r>
            <a:r>
              <a:rPr lang="en-IN" sz="3000" dirty="0">
                <a:solidFill>
                  <a:schemeClr val="tx1"/>
                </a:solidFill>
              </a:rPr>
              <a:t>element has some predefined formatting like  paragraph break. </a:t>
            </a:r>
          </a:p>
          <a:p>
            <a:pPr lvl="0"/>
            <a:endParaRPr lang="en-IN" sz="3000" dirty="0">
              <a:solidFill>
                <a:schemeClr val="tx1"/>
              </a:solidFill>
            </a:endParaRPr>
          </a:p>
          <a:p>
            <a:pPr lvl="0"/>
            <a:r>
              <a:rPr lang="en-US" sz="3000" dirty="0">
                <a:solidFill>
                  <a:schemeClr val="tx1"/>
                </a:solidFill>
              </a:rPr>
              <a:t>Another difference is that </a:t>
            </a:r>
            <a:r>
              <a:rPr 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</a:t>
            </a:r>
            <a:r>
              <a:rPr lang="en-US" sz="3000" dirty="0">
                <a:solidFill>
                  <a:schemeClr val="tx1"/>
                </a:solidFill>
              </a:rPr>
              <a:t>is an inline element and </a:t>
            </a:r>
            <a:r>
              <a:rPr 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</a:t>
            </a:r>
            <a:r>
              <a:rPr lang="en-US" sz="3000" dirty="0">
                <a:solidFill>
                  <a:schemeClr val="tx1"/>
                </a:solidFill>
              </a:rPr>
              <a:t>is a block level element</a:t>
            </a:r>
            <a:endParaRPr lang="en-IN" sz="3000" dirty="0">
              <a:solidFill>
                <a:schemeClr val="tx1"/>
              </a:solidFill>
            </a:endParaRPr>
          </a:p>
          <a:p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717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Positioning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Positioning means placing the elements at precise location in the browser.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But before we can understand Positioning we need to understand 3 important terms:</a:t>
            </a:r>
          </a:p>
          <a:p>
            <a:pPr marL="514350" indent="-514350">
              <a:buAutoNum type="arabicPeriod"/>
            </a:pP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Model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6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To understand positioning in CSS we must first understand the box model.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For display purposes, every element in a document is considered to be a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 box </a:t>
            </a:r>
            <a:r>
              <a:rPr lang="en-IN" dirty="0">
                <a:solidFill>
                  <a:schemeClr val="tx1"/>
                </a:solidFill>
              </a:rPr>
              <a:t>which has a content area surrounded by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margins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317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7317</TotalTime>
  <Words>769</Words>
  <Application>Microsoft Office PowerPoint</Application>
  <PresentationFormat>On-screen Show (4:3)</PresentationFormat>
  <Paragraphs>193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PowerPoint Presentation</vt:lpstr>
      <vt:lpstr>Today’s Agenda</vt:lpstr>
      <vt:lpstr>The &lt;div&gt; Tag</vt:lpstr>
      <vt:lpstr>The &lt;div&gt; Tag Syntax</vt:lpstr>
      <vt:lpstr>The &lt;span&gt; Tag</vt:lpstr>
      <vt:lpstr>The &lt;span&gt; Tag Syntax</vt:lpstr>
      <vt:lpstr>The Difference</vt:lpstr>
      <vt:lpstr>What Is Positioning ?</vt:lpstr>
      <vt:lpstr>The CSS Box Model</vt:lpstr>
      <vt:lpstr>The CSS Box Model</vt:lpstr>
      <vt:lpstr>The CSS Box Model</vt:lpstr>
      <vt:lpstr>Box Model Terms</vt:lpstr>
      <vt:lpstr>Handling Margin</vt:lpstr>
      <vt:lpstr>Margin values</vt:lpstr>
      <vt:lpstr>What is auto ?</vt:lpstr>
      <vt:lpstr>Margin shortcut</vt:lpstr>
      <vt:lpstr>Handling Padding</vt:lpstr>
      <vt:lpstr>Padding shortcut</vt:lpstr>
      <vt:lpstr>Positioning </vt:lpstr>
      <vt:lpstr>Positioning Types</vt:lpstr>
      <vt:lpstr>Static Positioning</vt:lpstr>
      <vt:lpstr>Fixed Positioning</vt:lpstr>
      <vt:lpstr>Fixed Positioning</vt:lpstr>
      <vt:lpstr>Relative  Positioning</vt:lpstr>
      <vt:lpstr>Absolute Positioning</vt:lpstr>
      <vt:lpstr>Absolute Positioning</vt:lpstr>
      <vt:lpstr>What Is Visibility Property ?</vt:lpstr>
      <vt:lpstr>What Is display Property ?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596</cp:revision>
  <dcterms:created xsi:type="dcterms:W3CDTF">2016-02-04T12:02:26Z</dcterms:created>
  <dcterms:modified xsi:type="dcterms:W3CDTF">2019-10-20T06:16:18Z</dcterms:modified>
</cp:coreProperties>
</file>