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7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87" r:id="rId12"/>
    <p:sldId id="306" r:id="rId13"/>
    <p:sldId id="307" r:id="rId14"/>
    <p:sldId id="308" r:id="rId15"/>
    <p:sldId id="309" r:id="rId16"/>
    <p:sldId id="318" r:id="rId17"/>
    <p:sldId id="310" r:id="rId18"/>
    <p:sldId id="311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12" r:id="rId28"/>
    <p:sldId id="313" r:id="rId29"/>
    <p:sldId id="314" r:id="rId30"/>
    <p:sldId id="315" r:id="rId31"/>
    <p:sldId id="316" r:id="rId32"/>
    <p:sldId id="317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6/24/2016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AdvAnce</a:t>
            </a:r>
            <a:r>
              <a:rPr lang="en-US" sz="2800" dirty="0" smtClean="0"/>
              <a:t>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Q8. </a:t>
            </a:r>
            <a:r>
              <a:rPr lang="en-IN" b="1" dirty="0" smtClean="0"/>
              <a:t>What is the disadvantage of Type-4 Native-Protocol Driver?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A-</a:t>
            </a:r>
            <a:r>
              <a:rPr lang="en-IN" dirty="0" smtClean="0"/>
              <a:t> We require a separate driver for each database.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B-</a:t>
            </a:r>
            <a:r>
              <a:rPr lang="en-IN" dirty="0" smtClean="0"/>
              <a:t> Type-4 driver is entirely written in Java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C-</a:t>
            </a:r>
            <a:r>
              <a:rPr lang="en-IN" dirty="0" smtClean="0"/>
              <a:t> The driver converts JDBC calls into vendor-specific database protocol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b="1" dirty="0" smtClean="0"/>
              <a:t>D-</a:t>
            </a:r>
            <a:r>
              <a:rPr lang="en-IN" dirty="0" smtClean="0"/>
              <a:t> It does not support to read </a:t>
            </a:r>
            <a:r>
              <a:rPr lang="en-IN" dirty="0" err="1" smtClean="0"/>
              <a:t>MySQL</a:t>
            </a:r>
            <a:r>
              <a:rPr lang="en-IN" dirty="0" smtClean="0"/>
              <a:t> data.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JDBC Packages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The JDBC API is comprised of two packages:</a:t>
            </a:r>
          </a:p>
          <a:p>
            <a:endParaRPr lang="en-IN" dirty="0" smtClean="0"/>
          </a:p>
          <a:p>
            <a:pPr lvl="1"/>
            <a:r>
              <a:rPr lang="en-IN" b="1" dirty="0" smtClean="0"/>
              <a:t>java.sql</a:t>
            </a:r>
          </a:p>
          <a:p>
            <a:endParaRPr lang="en-IN" b="1" dirty="0" smtClean="0"/>
          </a:p>
          <a:p>
            <a:pPr lvl="1"/>
            <a:r>
              <a:rPr lang="en-IN" b="1" dirty="0" smtClean="0"/>
              <a:t>javax.sql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java.sql Package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The </a:t>
            </a:r>
            <a:r>
              <a:rPr lang="en-IN" b="1" dirty="0" smtClean="0">
                <a:solidFill>
                  <a:srgbClr val="FF0000"/>
                </a:solidFill>
              </a:rPr>
              <a:t>java.sql</a:t>
            </a:r>
            <a:r>
              <a:rPr lang="en-IN" dirty="0" smtClean="0"/>
              <a:t> package contains the entire JDBC API that sends SQL (Structured Query Language) statements to relational databases and retrieves the results of executing those SQL statements. 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The JDBC 1.0 API became part of the core Java API in Java 1.1.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javax.sql package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 smtClean="0"/>
              <a:t>The </a:t>
            </a:r>
            <a:r>
              <a:rPr lang="en-IN" b="1" dirty="0" smtClean="0">
                <a:solidFill>
                  <a:srgbClr val="FF0000"/>
                </a:solidFill>
              </a:rPr>
              <a:t>javax.sql </a:t>
            </a:r>
            <a:r>
              <a:rPr lang="en-IN" dirty="0" smtClean="0"/>
              <a:t>package contains the JDBC Extension API. </a:t>
            </a:r>
          </a:p>
          <a:p>
            <a:endParaRPr lang="en-IN" dirty="0" smtClean="0"/>
          </a:p>
          <a:p>
            <a:r>
              <a:rPr lang="en-IN" dirty="0" smtClean="0"/>
              <a:t>The classes and interfaces in this package provide new functionality, such as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Connection pooling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 for disconnected architecture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Of Connectivity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</a:t>
            </a:r>
          </a:p>
          <a:p>
            <a:pPr>
              <a:buNone/>
            </a:pPr>
            <a:r>
              <a:rPr lang="en-IN" sz="2400" dirty="0" smtClean="0"/>
              <a:t>   There are 7 steps to connect any java application with the database in java using JDBC. They are as follows: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Import the required packages  </a:t>
            </a:r>
          </a:p>
          <a:p>
            <a:r>
              <a:rPr lang="en-IN" sz="2400" dirty="0" smtClean="0"/>
              <a:t>Load and Register the driver class</a:t>
            </a:r>
          </a:p>
          <a:p>
            <a:r>
              <a:rPr lang="en-IN" sz="2400" dirty="0" smtClean="0"/>
              <a:t>Obtain the connection</a:t>
            </a:r>
          </a:p>
          <a:p>
            <a:r>
              <a:rPr lang="en-IN" sz="2400" dirty="0" smtClean="0"/>
              <a:t>Obtain the statement</a:t>
            </a:r>
          </a:p>
          <a:p>
            <a:r>
              <a:rPr lang="en-IN" sz="2400" dirty="0" smtClean="0"/>
              <a:t>Executing queries</a:t>
            </a:r>
          </a:p>
          <a:p>
            <a:r>
              <a:rPr lang="en-US" sz="2400" dirty="0" smtClean="0"/>
              <a:t>Process the result</a:t>
            </a:r>
            <a:endParaRPr lang="en-IN" sz="2400" dirty="0" smtClean="0"/>
          </a:p>
          <a:p>
            <a:r>
              <a:rPr lang="en-IN" sz="2400" dirty="0" smtClean="0"/>
              <a:t>Close the connection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dirty="0" smtClean="0"/>
              <a:t> As previously mentioned , the JDBC API requires the support of  </a:t>
            </a:r>
            <a:r>
              <a:rPr lang="en-US" sz="2400" b="1" dirty="0" smtClean="0">
                <a:solidFill>
                  <a:srgbClr val="FF0000"/>
                </a:solidFill>
              </a:rPr>
              <a:t>java.sql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javax.sql</a:t>
            </a:r>
            <a:r>
              <a:rPr lang="en-US" sz="2400" dirty="0" smtClean="0"/>
              <a:t> package.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Thus as the first step we need to import one or both of these packages as per requirement</a:t>
            </a: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u="sng" dirty="0" smtClean="0"/>
              <a:t> Load and Register the driver</a:t>
            </a:r>
          </a:p>
          <a:p>
            <a:pPr>
              <a:buSzPct val="100000"/>
              <a:buNone/>
            </a:pPr>
            <a:r>
              <a:rPr lang="en-US" sz="2400" dirty="0" smtClean="0"/>
              <a:t>    </a:t>
            </a: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FF0000"/>
                </a:solidFill>
              </a:rPr>
              <a:t>forName</a:t>
            </a:r>
            <a:r>
              <a:rPr lang="en-IN" sz="2400" b="1" dirty="0" smtClean="0">
                <a:solidFill>
                  <a:srgbClr val="FF0000"/>
                </a:solidFill>
              </a:rPr>
              <a:t>() </a:t>
            </a:r>
            <a:r>
              <a:rPr lang="en-IN" sz="2400" dirty="0" smtClean="0"/>
              <a:t>method of class </a:t>
            </a:r>
            <a:r>
              <a:rPr lang="en-IN" sz="2400" b="1" dirty="0" err="1" smtClean="0">
                <a:solidFill>
                  <a:srgbClr val="FF0000"/>
                </a:solidFill>
              </a:rPr>
              <a:t>Class</a:t>
            </a:r>
            <a:r>
              <a:rPr lang="en-IN" sz="2400" dirty="0" smtClean="0"/>
              <a:t> is used to register the driver class. This method is used to dynamically load the driver class.</a:t>
            </a:r>
          </a:p>
          <a:p>
            <a:pPr>
              <a:buSzPct val="100000"/>
            </a:pPr>
            <a:r>
              <a:rPr lang="en-IN" sz="2400" dirty="0" smtClean="0"/>
              <a:t>    </a:t>
            </a:r>
            <a:r>
              <a:rPr lang="en-IN" sz="2400" b="1" dirty="0" smtClean="0"/>
              <a:t>Syntax:</a:t>
            </a:r>
          </a:p>
          <a:p>
            <a:pPr>
              <a:buSzPct val="100000"/>
              <a:buNone/>
            </a:pPr>
            <a:r>
              <a:rPr lang="en-IN" sz="2400" b="1" dirty="0" smtClean="0"/>
              <a:t>    </a:t>
            </a:r>
            <a:r>
              <a:rPr lang="en-IN" sz="2400" b="1" dirty="0" smtClean="0">
                <a:solidFill>
                  <a:srgbClr val="002060"/>
                </a:solidFill>
              </a:rPr>
              <a:t>public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b="1" dirty="0" smtClean="0">
                <a:solidFill>
                  <a:srgbClr val="002060"/>
                </a:solidFill>
              </a:rPr>
              <a:t>static 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Class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dirty="0" err="1" smtClean="0">
                <a:solidFill>
                  <a:srgbClr val="002060"/>
                </a:solidFill>
              </a:rPr>
              <a:t>forName</a:t>
            </a:r>
            <a:r>
              <a:rPr lang="en-IN" sz="2400" dirty="0" smtClean="0">
                <a:solidFill>
                  <a:srgbClr val="002060"/>
                </a:solidFill>
              </a:rPr>
              <a:t>(String </a:t>
            </a:r>
            <a:r>
              <a:rPr lang="en-IN" sz="2400" dirty="0" err="1" smtClean="0">
                <a:solidFill>
                  <a:srgbClr val="002060"/>
                </a:solidFill>
              </a:rPr>
              <a:t>className</a:t>
            </a:r>
            <a:r>
              <a:rPr lang="en-IN" sz="2400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rgbClr val="002060"/>
                </a:solidFill>
              </a:rPr>
              <a:t>throws</a:t>
            </a:r>
            <a:r>
              <a:rPr lang="en-IN" sz="2400" dirty="0" smtClean="0">
                <a:solidFill>
                  <a:srgbClr val="002060"/>
                </a:solidFill>
              </a:rPr>
              <a:t>   </a:t>
            </a:r>
          </a:p>
          <a:p>
            <a:pPr>
              <a:buSzPct val="100000"/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    </a:t>
            </a:r>
            <a:r>
              <a:rPr lang="en-IN" sz="2400" dirty="0" err="1" smtClean="0">
                <a:solidFill>
                  <a:srgbClr val="002060"/>
                </a:solidFill>
              </a:rPr>
              <a:t>ClassNotFoundException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</a:p>
          <a:p>
            <a:pPr>
              <a:buSzPct val="100000"/>
            </a:pPr>
            <a:r>
              <a:rPr lang="en-IN" sz="2400" dirty="0" smtClean="0"/>
              <a:t>    </a:t>
            </a:r>
            <a:r>
              <a:rPr lang="en-IN" sz="2400" b="1" dirty="0" smtClean="0"/>
              <a:t>Example:</a:t>
            </a:r>
          </a:p>
          <a:p>
            <a:pPr>
              <a:buSzPct val="100000"/>
              <a:buNone/>
            </a:pPr>
            <a:r>
              <a:rPr lang="en-IN" sz="2400" dirty="0" smtClean="0"/>
              <a:t>   </a:t>
            </a:r>
            <a:r>
              <a:rPr lang="en-IN" sz="2400" dirty="0" err="1" smtClean="0"/>
              <a:t>Class.forName</a:t>
            </a:r>
            <a:r>
              <a:rPr lang="en-IN" sz="2400" dirty="0" smtClean="0"/>
              <a:t>("</a:t>
            </a:r>
            <a:r>
              <a:rPr lang="en-IN" sz="2400" dirty="0" err="1" smtClean="0"/>
              <a:t>oracle.jdbc.driver.OracleDriver</a:t>
            </a:r>
            <a:r>
              <a:rPr lang="en-IN" sz="2400" dirty="0" smtClean="0"/>
              <a:t>"); </a:t>
            </a:r>
          </a:p>
          <a:p>
            <a:pPr>
              <a:buSzPct val="100000"/>
              <a:buNone/>
            </a:pP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IN" b="1" dirty="0" smtClean="0"/>
              <a:t>CONNECT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jdbc-ppt-13-63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515269" y="1531937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u="sng" dirty="0" smtClean="0"/>
              <a:t>Create the connection 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 The </a:t>
            </a:r>
            <a:r>
              <a:rPr lang="en-IN" dirty="0" err="1" smtClean="0"/>
              <a:t>getConnection</a:t>
            </a:r>
            <a:r>
              <a:rPr lang="en-IN" dirty="0" smtClean="0"/>
              <a:t>() method of </a:t>
            </a:r>
            <a:r>
              <a:rPr lang="en-IN" dirty="0" err="1" smtClean="0"/>
              <a:t>DriverManager</a:t>
            </a:r>
            <a:r>
              <a:rPr lang="en-IN" dirty="0" smtClean="0"/>
              <a:t> class is used to establish connection with the database.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Syntax:</a:t>
            </a:r>
          </a:p>
          <a:p>
            <a:pPr>
              <a:buNone/>
            </a:pPr>
            <a:r>
              <a:rPr lang="en-IN" dirty="0" smtClean="0"/>
              <a:t>     1)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(String </a:t>
            </a:r>
            <a:r>
              <a:rPr lang="en-IN" dirty="0" err="1" smtClean="0"/>
              <a:t>url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b="1" dirty="0" smtClean="0"/>
              <a:t>     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     2)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     (String </a:t>
            </a:r>
            <a:r>
              <a:rPr lang="en-IN" dirty="0" err="1" smtClean="0"/>
              <a:t>url,String</a:t>
            </a:r>
            <a:r>
              <a:rPr lang="en-IN" dirty="0" smtClean="0"/>
              <a:t> </a:t>
            </a:r>
            <a:r>
              <a:rPr lang="en-IN" dirty="0" err="1" smtClean="0"/>
              <a:t>name,String</a:t>
            </a:r>
            <a:r>
              <a:rPr lang="en-IN" dirty="0" smtClean="0"/>
              <a:t> password)  </a:t>
            </a:r>
            <a:r>
              <a:rPr lang="en-IN" b="1" dirty="0" smtClean="0"/>
              <a:t> 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Connection con=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 </a:t>
            </a:r>
          </a:p>
          <a:p>
            <a:pPr>
              <a:buNone/>
            </a:pPr>
            <a:r>
              <a:rPr lang="en-IN" dirty="0" smtClean="0"/>
              <a:t>     "</a:t>
            </a:r>
            <a:r>
              <a:rPr lang="en-IN" dirty="0" err="1" smtClean="0"/>
              <a:t>jdbc:oracle:thin</a:t>
            </a:r>
            <a:r>
              <a:rPr lang="en-IN" dirty="0" smtClean="0"/>
              <a:t>:@localhost:1521:xe","system","password");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Q1</a:t>
            </a:r>
            <a:r>
              <a:rPr lang="en-US" sz="2800" b="1" dirty="0" smtClean="0"/>
              <a:t>. </a:t>
            </a:r>
            <a:r>
              <a:rPr lang="en-US" sz="2800" b="1" dirty="0" smtClean="0"/>
              <a:t>Which of the following is standard JDBC  package </a:t>
            </a:r>
            <a:r>
              <a:rPr lang="en-US" sz="2800" b="1" dirty="0" smtClean="0"/>
              <a:t>?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</a:t>
            </a:r>
            <a:r>
              <a:rPr lang="en-IN" dirty="0" err="1" smtClean="0"/>
              <a:t>java.oracle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</a:t>
            </a:r>
            <a:r>
              <a:rPr lang="en-IN" dirty="0" smtClean="0"/>
              <a:t>java.sql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</a:t>
            </a:r>
            <a:r>
              <a:rPr lang="en-IN" dirty="0" err="1" smtClean="0"/>
              <a:t>java.mysql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-javax.sql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Packages.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Steps Required In JDBC Programming.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Q2. What </a:t>
            </a:r>
            <a:r>
              <a:rPr lang="en-US" sz="2800" b="1" dirty="0" smtClean="0"/>
              <a:t>do you mean by Connected Architecture ?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</a:t>
            </a:r>
            <a:r>
              <a:rPr lang="en-IN" dirty="0" smtClean="0"/>
              <a:t>-</a:t>
            </a:r>
            <a:r>
              <a:rPr lang="en-US" dirty="0" smtClean="0"/>
              <a:t>Connection </a:t>
            </a:r>
            <a:r>
              <a:rPr lang="en-US" dirty="0" smtClean="0"/>
              <a:t>is open while we are not transferring the </a:t>
            </a:r>
            <a:r>
              <a:rPr lang="en-US" dirty="0" smtClean="0"/>
              <a:t> data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</a:t>
            </a:r>
            <a:r>
              <a:rPr lang="en-IN" dirty="0" smtClean="0"/>
              <a:t>-</a:t>
            </a:r>
            <a:r>
              <a:rPr lang="en-US" dirty="0" smtClean="0"/>
              <a:t>Connection </a:t>
            </a:r>
            <a:r>
              <a:rPr lang="en-US" dirty="0" smtClean="0"/>
              <a:t>is closed by itself.</a:t>
            </a:r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</a:t>
            </a:r>
            <a:r>
              <a:rPr lang="en-IN" dirty="0" smtClean="0"/>
              <a:t>We do not have to explicitly close the connection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-None of the above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 smtClean="0"/>
              <a:t>Q3. </a:t>
            </a:r>
            <a:r>
              <a:rPr lang="en-US" sz="2800" b="1" dirty="0" smtClean="0"/>
              <a:t>Which statement is true about javax.sql package ? 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A-</a:t>
            </a: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was not a part of standard JDBC 1.0.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B-</a:t>
            </a:r>
            <a:r>
              <a:rPr lang="en-US" dirty="0" smtClean="0"/>
              <a:t> </a:t>
            </a:r>
            <a:r>
              <a:rPr lang="en-US" dirty="0" smtClean="0"/>
              <a:t>Concept of connection pooling comes from this package.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C- </a:t>
            </a:r>
            <a:r>
              <a:rPr lang="en-US" dirty="0" smtClean="0"/>
              <a:t>It support disconnected architecture.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D-</a:t>
            </a:r>
            <a:r>
              <a:rPr lang="en-US" dirty="0" smtClean="0"/>
              <a:t> All </a:t>
            </a:r>
            <a:r>
              <a:rPr lang="en-US" dirty="0" smtClean="0"/>
              <a:t>of the above.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/>
              <a:t>Q4.Arrange  </a:t>
            </a:r>
            <a:r>
              <a:rPr lang="en-US" sz="2800" b="1" dirty="0" smtClean="0"/>
              <a:t>the </a:t>
            </a:r>
            <a:r>
              <a:rPr lang="en-US" sz="2800" b="1" dirty="0" smtClean="0"/>
              <a:t>following </a:t>
            </a:r>
            <a:r>
              <a:rPr lang="en-US" sz="2800" b="1" dirty="0" smtClean="0"/>
              <a:t>steps properly which is used to connect java application with the database ?</a:t>
            </a:r>
            <a:endParaRPr lang="en-IN" b="1" dirty="0" smtClean="0"/>
          </a:p>
          <a:p>
            <a:pPr marL="514350" indent="-514350">
              <a:buNone/>
            </a:pPr>
            <a:r>
              <a:rPr lang="en-US" b="1" dirty="0" smtClean="0"/>
              <a:t>A-</a:t>
            </a:r>
            <a:r>
              <a:rPr lang="en-US" dirty="0" smtClean="0"/>
              <a:t> </a:t>
            </a:r>
            <a:r>
              <a:rPr lang="en-US" dirty="0" smtClean="0"/>
              <a:t>Obtain the statement.</a:t>
            </a:r>
          </a:p>
          <a:p>
            <a:pPr marL="514350" indent="-514350">
              <a:buNone/>
            </a:pPr>
            <a:r>
              <a:rPr lang="en-US" b="1" dirty="0" smtClean="0"/>
              <a:t>B-</a:t>
            </a:r>
            <a:r>
              <a:rPr lang="en-US" dirty="0" smtClean="0"/>
              <a:t> </a:t>
            </a:r>
            <a:r>
              <a:rPr lang="en-US" dirty="0" smtClean="0"/>
              <a:t>Import the required package.</a:t>
            </a:r>
          </a:p>
          <a:p>
            <a:pPr marL="514350" indent="-514350">
              <a:buNone/>
            </a:pPr>
            <a:r>
              <a:rPr lang="en-US" b="1" dirty="0" smtClean="0"/>
              <a:t>C-</a:t>
            </a:r>
            <a:r>
              <a:rPr lang="en-US" dirty="0" smtClean="0"/>
              <a:t> </a:t>
            </a:r>
            <a:r>
              <a:rPr lang="en-US" dirty="0" smtClean="0"/>
              <a:t>Obtain the connection.</a:t>
            </a:r>
          </a:p>
          <a:p>
            <a:pPr marL="514350" indent="-514350">
              <a:buNone/>
            </a:pPr>
            <a:r>
              <a:rPr lang="en-US" b="1" dirty="0" smtClean="0"/>
              <a:t>D-</a:t>
            </a:r>
            <a:r>
              <a:rPr lang="en-US" dirty="0" smtClean="0"/>
              <a:t> </a:t>
            </a:r>
            <a:r>
              <a:rPr lang="en-US" dirty="0" smtClean="0"/>
              <a:t>Process the result.</a:t>
            </a:r>
          </a:p>
          <a:p>
            <a:pPr marL="514350" indent="-514350">
              <a:buNone/>
            </a:pPr>
            <a:r>
              <a:rPr lang="en-US" b="1" dirty="0" smtClean="0"/>
              <a:t>E- </a:t>
            </a:r>
            <a:r>
              <a:rPr lang="en-US" dirty="0" smtClean="0"/>
              <a:t>Executing queries.</a:t>
            </a:r>
          </a:p>
          <a:p>
            <a:pPr marL="514350" indent="-514350">
              <a:buNone/>
            </a:pPr>
            <a:r>
              <a:rPr lang="en-US" b="1" dirty="0" smtClean="0"/>
              <a:t>F- </a:t>
            </a:r>
            <a:r>
              <a:rPr lang="en-US" dirty="0" smtClean="0"/>
              <a:t>Close the connection.</a:t>
            </a:r>
          </a:p>
          <a:p>
            <a:pPr marL="514350" indent="-514350">
              <a:buNone/>
            </a:pPr>
            <a:r>
              <a:rPr lang="en-US" b="1" dirty="0" smtClean="0"/>
              <a:t>G- </a:t>
            </a:r>
            <a:r>
              <a:rPr lang="en-US" dirty="0" smtClean="0"/>
              <a:t>Process the result.</a:t>
            </a:r>
          </a:p>
          <a:p>
            <a:pPr marL="514350" indent="-514350">
              <a:buNone/>
            </a:pPr>
            <a:r>
              <a:rPr lang="en-US" b="1" dirty="0" smtClean="0"/>
              <a:t>H- </a:t>
            </a:r>
            <a:r>
              <a:rPr lang="en-US" dirty="0" smtClean="0"/>
              <a:t>Load and register the driver class.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Answer:- </a:t>
            </a:r>
            <a:r>
              <a:rPr lang="en-US" b="1" dirty="0" smtClean="0">
                <a:solidFill>
                  <a:srgbClr val="00B050"/>
                </a:solidFill>
              </a:rPr>
              <a:t>B,H,C,A,E,G,F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319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319" end="3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Q5. </a:t>
            </a:r>
            <a:r>
              <a:rPr lang="en-IN" sz="2800" b="1" dirty="0" smtClean="0"/>
              <a:t>Which driver is called as thin-driver in JDBC?</a:t>
            </a:r>
            <a:endParaRPr lang="en-IN" sz="2800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Type 1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Type 2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 Type 3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Type 4 driver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Q6. </a:t>
            </a:r>
            <a:r>
              <a:rPr lang="en-US" sz="2800" b="1" dirty="0" smtClean="0"/>
              <a:t>What do you mean by Connection pooling ?</a:t>
            </a:r>
            <a:endParaRPr lang="en-IN" sz="2800" dirty="0" smtClean="0"/>
          </a:p>
          <a:p>
            <a:pPr marL="514350" indent="-514350">
              <a:buNone/>
            </a:pPr>
            <a:r>
              <a:rPr lang="en-IN" b="1" dirty="0" smtClean="0"/>
              <a:t>A- </a:t>
            </a:r>
            <a:r>
              <a:rPr lang="en-IN" dirty="0" smtClean="0"/>
              <a:t>Connection pooling means that connections are reused rather than created each time a connection is requested.</a:t>
            </a:r>
          </a:p>
          <a:p>
            <a:pPr marL="514350" indent="-514350">
              <a:buNone/>
            </a:pPr>
            <a:r>
              <a:rPr lang="en-US" b="1" dirty="0" smtClean="0"/>
              <a:t>B-</a:t>
            </a:r>
            <a:r>
              <a:rPr lang="en-US" dirty="0" smtClean="0"/>
              <a:t> </a:t>
            </a:r>
            <a:r>
              <a:rPr lang="en-IN" dirty="0" smtClean="0"/>
              <a:t>Connection pooling means creating new connections on every request and dropping old ones.</a:t>
            </a:r>
            <a:endParaRPr lang="en-IN" dirty="0" smtClean="0"/>
          </a:p>
          <a:p>
            <a:pPr marL="514350" indent="-514350">
              <a:buNone/>
            </a:pPr>
            <a:r>
              <a:rPr lang="en-US" b="1" dirty="0" smtClean="0"/>
              <a:t>C-</a:t>
            </a:r>
            <a:r>
              <a:rPr lang="en-US" dirty="0" smtClean="0"/>
              <a:t> It </a:t>
            </a:r>
            <a:r>
              <a:rPr lang="en-US" dirty="0" smtClean="0"/>
              <a:t>is a package.</a:t>
            </a:r>
          </a:p>
          <a:p>
            <a:pPr marL="514350" indent="-514350">
              <a:buNone/>
            </a:pPr>
            <a:r>
              <a:rPr lang="en-US" b="1" dirty="0" smtClean="0"/>
              <a:t>D-</a:t>
            </a:r>
            <a:r>
              <a:rPr lang="en-US" dirty="0" smtClean="0"/>
              <a:t> </a:t>
            </a:r>
            <a:r>
              <a:rPr lang="en-US" dirty="0" smtClean="0"/>
              <a:t>None of the above.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Q7. </a:t>
            </a:r>
            <a:r>
              <a:rPr lang="en-IN" sz="2800" b="1" dirty="0" smtClean="0"/>
              <a:t>Which of the following is correct about </a:t>
            </a:r>
            <a:r>
              <a:rPr lang="en-IN" sz="2800" b="1" dirty="0" err="1" smtClean="0"/>
              <a:t>Class.forName</a:t>
            </a:r>
            <a:r>
              <a:rPr lang="en-IN" sz="2800" b="1" dirty="0" smtClean="0"/>
              <a:t>() method call?</a:t>
            </a:r>
          </a:p>
          <a:p>
            <a:pPr>
              <a:buNone/>
            </a:pPr>
            <a:r>
              <a:rPr lang="en-IN" sz="2800" b="1" dirty="0" smtClean="0"/>
              <a:t>A</a:t>
            </a:r>
            <a:r>
              <a:rPr lang="en-IN" sz="2800" dirty="0" smtClean="0"/>
              <a:t> </a:t>
            </a:r>
            <a:r>
              <a:rPr lang="en-IN" sz="2800" dirty="0" smtClean="0"/>
              <a:t>-</a:t>
            </a:r>
            <a:r>
              <a:rPr lang="en-IN" sz="2800" dirty="0" smtClean="0"/>
              <a:t> This method instantiates the driver class object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B</a:t>
            </a:r>
            <a:r>
              <a:rPr lang="en-IN" sz="2800" dirty="0" smtClean="0"/>
              <a:t> </a:t>
            </a:r>
            <a:r>
              <a:rPr lang="en-IN" sz="2800" dirty="0" smtClean="0"/>
              <a:t>-</a:t>
            </a:r>
            <a:r>
              <a:rPr lang="en-IN" sz="2800" dirty="0" smtClean="0"/>
              <a:t> This method dynamically loads the driver's class file into memory, which automatically registers it.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C</a:t>
            </a:r>
            <a:r>
              <a:rPr lang="en-IN" sz="2800" dirty="0" smtClean="0"/>
              <a:t> </a:t>
            </a:r>
            <a:r>
              <a:rPr lang="en-IN" sz="2800" dirty="0" smtClean="0"/>
              <a:t>- Both of the above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D</a:t>
            </a:r>
            <a:r>
              <a:rPr lang="en-IN" sz="2800" dirty="0" smtClean="0"/>
              <a:t> - None of the above.</a:t>
            </a:r>
            <a:endParaRPr lang="en-IN" sz="2800" b="1" dirty="0" smtClean="0"/>
          </a:p>
          <a:p>
            <a:pPr marL="514350" indent="-514350"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Q8. </a:t>
            </a:r>
            <a:r>
              <a:rPr lang="en-IN" sz="2800" b="1" dirty="0" smtClean="0"/>
              <a:t>Which of the following </a:t>
            </a:r>
            <a:r>
              <a:rPr lang="en-IN" sz="2800" b="1" dirty="0" smtClean="0"/>
              <a:t>Exception is thrown by </a:t>
            </a:r>
            <a:r>
              <a:rPr lang="en-IN" sz="2800" b="1" dirty="0" err="1" smtClean="0"/>
              <a:t>Class.forName</a:t>
            </a:r>
            <a:r>
              <a:rPr lang="en-IN" sz="2800" b="1" dirty="0" smtClean="0"/>
              <a:t>( ) method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A</a:t>
            </a:r>
            <a:r>
              <a:rPr lang="en-IN" sz="2800" dirty="0" smtClean="0"/>
              <a:t> </a:t>
            </a:r>
            <a:r>
              <a:rPr lang="en-IN" sz="2800" dirty="0" smtClean="0"/>
              <a:t>-</a:t>
            </a:r>
            <a:r>
              <a:rPr lang="en-IN" sz="2800" dirty="0" smtClean="0"/>
              <a:t> </a:t>
            </a:r>
            <a:r>
              <a:rPr lang="en-IN" sz="2800" dirty="0" smtClean="0"/>
              <a:t> </a:t>
            </a:r>
            <a:r>
              <a:rPr lang="en-IN" sz="2800" dirty="0" err="1" smtClean="0"/>
              <a:t>NoClassDefFoundError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B</a:t>
            </a:r>
            <a:r>
              <a:rPr lang="en-IN" sz="2800" dirty="0" smtClean="0"/>
              <a:t> </a:t>
            </a:r>
            <a:r>
              <a:rPr lang="en-IN" sz="2800" dirty="0" smtClean="0"/>
              <a:t> - </a:t>
            </a:r>
            <a:r>
              <a:rPr lang="en-IN" sz="2800" dirty="0" err="1" smtClean="0"/>
              <a:t>SQLException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C</a:t>
            </a:r>
            <a:r>
              <a:rPr lang="en-IN" sz="2800" dirty="0" smtClean="0"/>
              <a:t> </a:t>
            </a:r>
            <a:r>
              <a:rPr lang="en-IN" sz="2800" dirty="0" smtClean="0"/>
              <a:t>- </a:t>
            </a:r>
            <a:r>
              <a:rPr lang="en-IN" sz="2800" dirty="0" err="1" smtClean="0"/>
              <a:t>ClassNotFoundException</a:t>
            </a: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D</a:t>
            </a:r>
            <a:r>
              <a:rPr lang="en-IN" sz="2800" dirty="0" smtClean="0"/>
              <a:t> - </a:t>
            </a:r>
            <a:r>
              <a:rPr lang="en-IN" sz="2800" dirty="0" smtClean="0"/>
              <a:t>All </a:t>
            </a:r>
            <a:r>
              <a:rPr lang="en-IN" sz="2800" dirty="0" smtClean="0"/>
              <a:t>of the above.</a:t>
            </a:r>
            <a:endParaRPr lang="en-IN" sz="2800" b="1" dirty="0" smtClean="0"/>
          </a:p>
          <a:p>
            <a:pPr marL="514350" indent="-514350"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QUERY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jdbc-ppt-14-63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515269" y="1531937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STEP4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 smtClean="0"/>
          </a:p>
          <a:p>
            <a:r>
              <a:rPr lang="en-IN" b="1" u="sng" dirty="0" smtClean="0"/>
              <a:t>Create the statement 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The </a:t>
            </a:r>
            <a:r>
              <a:rPr lang="en-IN" dirty="0" err="1" smtClean="0"/>
              <a:t>createStatement</a:t>
            </a:r>
            <a:r>
              <a:rPr lang="en-IN" dirty="0" smtClean="0"/>
              <a:t>() method of Connection      interface is used to create statement. The object of statement is responsible to execute queries with the      database.</a:t>
            </a:r>
          </a:p>
          <a:p>
            <a:r>
              <a:rPr lang="en-IN" dirty="0" smtClean="0"/>
              <a:t>Syntax:</a:t>
            </a:r>
          </a:p>
          <a:p>
            <a:pPr>
              <a:buNone/>
            </a:pPr>
            <a:r>
              <a:rPr lang="en-IN" b="1" dirty="0" smtClean="0"/>
              <a:t>      public</a:t>
            </a:r>
            <a:r>
              <a:rPr lang="en-IN" dirty="0" smtClean="0"/>
              <a:t> Statement </a:t>
            </a:r>
            <a:r>
              <a:rPr lang="en-IN" dirty="0" err="1" smtClean="0"/>
              <a:t>createStatement</a:t>
            </a:r>
            <a:r>
              <a:rPr lang="en-IN" dirty="0" smtClean="0"/>
              <a:t>()</a:t>
            </a:r>
            <a:r>
              <a:rPr lang="en-IN" b="1" dirty="0" smtClean="0"/>
              <a:t>throws</a:t>
            </a:r>
          </a:p>
          <a:p>
            <a:pPr>
              <a:buNone/>
            </a:pPr>
            <a:r>
              <a:rPr lang="en-IN" b="1" dirty="0" smtClean="0"/>
              <a:t>     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endParaRPr lang="en-IN" dirty="0" smtClean="0"/>
          </a:p>
          <a:p>
            <a:r>
              <a:rPr lang="en-IN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Statement stmt=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Process Result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  <a:ln w="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SzPct val="120000"/>
              <a:buNone/>
            </a:pPr>
            <a:endParaRPr lang="en-US" sz="2400" dirty="0" smtClean="0"/>
          </a:p>
          <a:p>
            <a:pPr>
              <a:buSzPct val="12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jdbc-ppt-15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785926"/>
            <a:ext cx="6076950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Q1. What is JDBC?</a:t>
            </a:r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JDBC is a java based protocol.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JDBC is a standard Java API for database-independent connectivity between the Java programming language and a wide range of databases.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JDBC is a specification to tell how to connect to a database.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Joint Driver for Basic Connection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5 &amp;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62500" lnSpcReduction="20000"/>
          </a:bodyPr>
          <a:lstStyle/>
          <a:p>
            <a:endParaRPr lang="en-US" b="1" u="sng" dirty="0" smtClean="0"/>
          </a:p>
          <a:p>
            <a:r>
              <a:rPr lang="en-US" sz="3200" b="1" u="sng" dirty="0" smtClean="0"/>
              <a:t>Execute the query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b="1" dirty="0" smtClean="0"/>
              <a:t>    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IN" sz="2900" dirty="0" smtClean="0"/>
              <a:t>The </a:t>
            </a:r>
            <a:r>
              <a:rPr lang="en-IN" sz="2900" dirty="0" err="1" smtClean="0"/>
              <a:t>executeQuery</a:t>
            </a:r>
            <a:r>
              <a:rPr lang="en-IN" sz="2900" dirty="0" smtClean="0"/>
              <a:t>() method of Statement interface is used to execute queries to the database. This method returns the object of </a:t>
            </a:r>
            <a:r>
              <a:rPr lang="en-IN" sz="2900" dirty="0" err="1" smtClean="0"/>
              <a:t>ResultSet</a:t>
            </a:r>
            <a:r>
              <a:rPr lang="en-IN" sz="2900" dirty="0" smtClean="0"/>
              <a:t> that can be used to get all the records of a table.</a:t>
            </a:r>
          </a:p>
          <a:p>
            <a:pPr>
              <a:buNone/>
            </a:pPr>
            <a:r>
              <a:rPr lang="en-IN" sz="2900" dirty="0" smtClean="0"/>
              <a:t>   </a:t>
            </a:r>
          </a:p>
          <a:p>
            <a:pPr>
              <a:buNone/>
            </a:pPr>
            <a:r>
              <a:rPr lang="en-IN" sz="2900" dirty="0" smtClean="0"/>
              <a:t> Syntax:</a:t>
            </a:r>
          </a:p>
          <a:p>
            <a:pPr>
              <a:buNone/>
            </a:pPr>
            <a:r>
              <a:rPr lang="en-IN" sz="2900" b="1" dirty="0" smtClean="0"/>
              <a:t>    public</a:t>
            </a:r>
            <a:r>
              <a:rPr lang="en-IN" sz="2900" dirty="0" smtClean="0"/>
              <a:t> </a:t>
            </a:r>
            <a:r>
              <a:rPr lang="en-IN" sz="2900" dirty="0" err="1" smtClean="0"/>
              <a:t>ResultSet</a:t>
            </a:r>
            <a:r>
              <a:rPr lang="en-IN" sz="2900" dirty="0" smtClean="0"/>
              <a:t> </a:t>
            </a:r>
            <a:r>
              <a:rPr lang="en-IN" sz="2900" dirty="0" err="1" smtClean="0"/>
              <a:t>executeQuery</a:t>
            </a:r>
            <a:r>
              <a:rPr lang="en-IN" sz="2900" dirty="0" smtClean="0"/>
              <a:t>(String </a:t>
            </a:r>
            <a:r>
              <a:rPr lang="en-IN" sz="2900" dirty="0" err="1" smtClean="0"/>
              <a:t>sql</a:t>
            </a:r>
            <a:r>
              <a:rPr lang="en-IN" sz="2900" dirty="0" smtClean="0"/>
              <a:t>)</a:t>
            </a:r>
            <a:r>
              <a:rPr lang="en-IN" sz="2900" b="1" dirty="0" smtClean="0"/>
              <a:t>throws</a:t>
            </a:r>
            <a:r>
              <a:rPr lang="en-IN" sz="2900" dirty="0" smtClean="0"/>
              <a:t> </a:t>
            </a:r>
          </a:p>
          <a:p>
            <a:pPr>
              <a:buNone/>
            </a:pPr>
            <a:r>
              <a:rPr lang="en-IN" sz="2900" dirty="0" smtClean="0"/>
              <a:t>      </a:t>
            </a:r>
            <a:r>
              <a:rPr lang="en-IN" sz="2900" dirty="0" err="1" smtClean="0"/>
              <a:t>SQLException</a:t>
            </a:r>
            <a:endParaRPr lang="en-IN" sz="2900" dirty="0" smtClean="0"/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Example:</a:t>
            </a:r>
          </a:p>
          <a:p>
            <a:pPr>
              <a:buNone/>
            </a:pPr>
            <a:r>
              <a:rPr lang="en-IN" sz="2900" dirty="0" smtClean="0"/>
              <a:t>    </a:t>
            </a:r>
            <a:r>
              <a:rPr lang="en-IN" sz="2900" dirty="0" err="1" smtClean="0"/>
              <a:t>ResultSet</a:t>
            </a:r>
            <a:r>
              <a:rPr lang="en-IN" sz="2900" dirty="0" smtClean="0"/>
              <a:t> </a:t>
            </a:r>
            <a:r>
              <a:rPr lang="en-IN" sz="2900" dirty="0" err="1" smtClean="0"/>
              <a:t>rs</a:t>
            </a:r>
            <a:r>
              <a:rPr lang="en-IN" sz="2900" dirty="0" smtClean="0"/>
              <a:t>=</a:t>
            </a:r>
            <a:r>
              <a:rPr lang="en-IN" sz="2900" dirty="0" err="1" smtClean="0"/>
              <a:t>stmt.executeQuery</a:t>
            </a:r>
            <a:r>
              <a:rPr lang="en-IN" sz="2900" dirty="0" smtClean="0"/>
              <a:t>("select * from </a:t>
            </a:r>
            <a:r>
              <a:rPr lang="en-IN" sz="2900" dirty="0" err="1" smtClean="0"/>
              <a:t>emp</a:t>
            </a:r>
            <a:r>
              <a:rPr lang="en-IN" sz="2900" dirty="0" smtClean="0"/>
              <a:t>");  </a:t>
            </a:r>
          </a:p>
          <a:p>
            <a:pPr>
              <a:buNone/>
            </a:pPr>
            <a:r>
              <a:rPr lang="en-IN" sz="2900" dirty="0" smtClean="0"/>
              <a:t>     </a:t>
            </a:r>
            <a:r>
              <a:rPr lang="en-IN" sz="2900" b="1" dirty="0" smtClean="0"/>
              <a:t>while</a:t>
            </a:r>
            <a:r>
              <a:rPr lang="en-IN" sz="2900" dirty="0" smtClean="0"/>
              <a:t>(</a:t>
            </a:r>
            <a:r>
              <a:rPr lang="en-IN" sz="2900" dirty="0" err="1" smtClean="0"/>
              <a:t>rs.next</a:t>
            </a:r>
            <a:r>
              <a:rPr lang="en-IN" sz="2900" dirty="0" smtClean="0"/>
              <a:t>()){  </a:t>
            </a:r>
          </a:p>
          <a:p>
            <a:pPr>
              <a:buNone/>
            </a:pPr>
            <a:r>
              <a:rPr lang="en-IN" sz="2900" dirty="0" smtClean="0"/>
              <a:t>    </a:t>
            </a:r>
            <a:r>
              <a:rPr lang="en-IN" sz="2900" dirty="0" err="1" smtClean="0"/>
              <a:t>System.out.println</a:t>
            </a:r>
            <a:r>
              <a:rPr lang="en-IN" sz="2900" dirty="0" smtClean="0"/>
              <a:t>(</a:t>
            </a:r>
            <a:r>
              <a:rPr lang="en-IN" sz="2900" dirty="0" err="1" smtClean="0"/>
              <a:t>rs.getInt</a:t>
            </a:r>
            <a:r>
              <a:rPr lang="en-IN" sz="2900" dirty="0" smtClean="0"/>
              <a:t>(1)+" "+</a:t>
            </a:r>
            <a:r>
              <a:rPr lang="en-IN" sz="2900" dirty="0" err="1" smtClean="0"/>
              <a:t>rs.getString</a:t>
            </a:r>
            <a:r>
              <a:rPr lang="en-IN" sz="2900" dirty="0" smtClean="0"/>
              <a:t>(2));  </a:t>
            </a:r>
          </a:p>
          <a:p>
            <a:pPr>
              <a:buNone/>
            </a:pPr>
            <a:r>
              <a:rPr lang="en-IN" sz="2900" dirty="0" smtClean="0"/>
              <a:t>    }  </a:t>
            </a:r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STEP7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Close the connection object:</a:t>
            </a:r>
          </a:p>
          <a:p>
            <a:pPr>
              <a:buNone/>
            </a:pPr>
            <a:r>
              <a:rPr lang="en-IN" dirty="0" smtClean="0"/>
              <a:t>    The close() method of Connection interface is used to close the connection. By closing connection object statement and </a:t>
            </a:r>
            <a:r>
              <a:rPr lang="en-IN" dirty="0" err="1" smtClean="0"/>
              <a:t>ResultSet</a:t>
            </a:r>
            <a:r>
              <a:rPr lang="en-IN" dirty="0" smtClean="0"/>
              <a:t> will be closed automatically</a:t>
            </a:r>
          </a:p>
          <a:p>
            <a:r>
              <a:rPr lang="en-IN" dirty="0" smtClean="0"/>
              <a:t>Syntax :</a:t>
            </a:r>
          </a:p>
          <a:p>
            <a:pPr>
              <a:buNone/>
            </a:pPr>
            <a:r>
              <a:rPr lang="en-IN" b="1" dirty="0" smtClean="0"/>
              <a:t>    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close()</a:t>
            </a:r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endParaRPr lang="en-IN" dirty="0" smtClean="0"/>
          </a:p>
          <a:p>
            <a:r>
              <a:rPr lang="en-IN" dirty="0" smtClean="0"/>
              <a:t>Example 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con.close</a:t>
            </a:r>
            <a:r>
              <a:rPr lang="en-IN" dirty="0" smtClean="0"/>
              <a:t>(); 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jdbc-ppt-16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1714488"/>
            <a:ext cx="607695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3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Executing Non Select Queries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</a:t>
            </a:r>
            <a:r>
              <a:rPr lang="en-US" b="1" dirty="0" err="1" smtClean="0"/>
              <a:t>PreparedStatement</a:t>
            </a:r>
            <a:r>
              <a:rPr lang="en-US" b="1" dirty="0" smtClean="0"/>
              <a:t> interface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Q2. </a:t>
            </a:r>
            <a:r>
              <a:rPr lang="en-IN" b="1" dirty="0" smtClean="0"/>
              <a:t>Which of the following manages a list of database drivers in JDBC?</a:t>
            </a:r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</a:t>
            </a:r>
            <a:r>
              <a:rPr lang="en-IN" dirty="0" err="1" smtClean="0"/>
              <a:t>DriverManager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JDBC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Connection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Statement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Q3. SUN has provided how many drivers for connecting to the database?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</a:t>
            </a:r>
            <a:r>
              <a:rPr lang="en-US" dirty="0" smtClean="0"/>
              <a:t>. 1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 2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 3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Q4. How many type of drivers are there for connecting to the database?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A.</a:t>
            </a:r>
            <a:r>
              <a:rPr lang="en-US" dirty="0" smtClean="0"/>
              <a:t> 1</a:t>
            </a:r>
          </a:p>
          <a:p>
            <a:pPr>
              <a:buNone/>
            </a:pPr>
            <a:r>
              <a:rPr lang="en-US" b="1" dirty="0" smtClean="0"/>
              <a:t>B.</a:t>
            </a:r>
            <a:r>
              <a:rPr lang="en-US" dirty="0" smtClean="0"/>
              <a:t> 2</a:t>
            </a:r>
          </a:p>
          <a:p>
            <a:pPr>
              <a:buNone/>
            </a:pPr>
            <a:r>
              <a:rPr lang="en-US" b="1" dirty="0" smtClean="0"/>
              <a:t>C.</a:t>
            </a:r>
            <a:r>
              <a:rPr lang="en-US" dirty="0" smtClean="0"/>
              <a:t> 3</a:t>
            </a:r>
          </a:p>
          <a:p>
            <a:pPr>
              <a:buNone/>
            </a:pPr>
            <a:r>
              <a:rPr lang="en-US" b="1" dirty="0" smtClean="0"/>
              <a:t>D.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Q5. </a:t>
            </a:r>
            <a:r>
              <a:rPr lang="en-IN" b="1" dirty="0" smtClean="0"/>
              <a:t>Which of the following type of JDBC driver, is also called Type 1 JDBC driver?</a:t>
            </a:r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JDBC-ODBC Bridge plus ODBC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Partly Java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Network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Native-protocol, pure Java driver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Q6. </a:t>
            </a:r>
            <a:r>
              <a:rPr lang="en-IN" b="1" dirty="0" smtClean="0"/>
              <a:t>Which of the following type of JDBC driver, communicates with the database </a:t>
            </a:r>
            <a:r>
              <a:rPr lang="en-IN" b="1" smtClean="0"/>
              <a:t>in native protocol?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JDBC-ODBC Bridge plus ODBC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Partly Java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 Network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Native-protocol, pure Java driver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 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Q7. </a:t>
            </a:r>
            <a:r>
              <a:rPr lang="en-IN" b="1" dirty="0" smtClean="0"/>
              <a:t>Which type of driver provides JDBC access via one or more ODBC drivers?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IN" b="1" dirty="0" smtClean="0"/>
              <a:t>A</a:t>
            </a:r>
            <a:r>
              <a:rPr lang="en-IN" dirty="0" smtClean="0"/>
              <a:t> - Type 1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B</a:t>
            </a:r>
            <a:r>
              <a:rPr lang="en-IN" dirty="0" smtClean="0"/>
              <a:t> - Type 2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C</a:t>
            </a:r>
            <a:r>
              <a:rPr lang="en-IN" dirty="0" smtClean="0"/>
              <a:t> -  Type 3 driver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D</a:t>
            </a:r>
            <a:r>
              <a:rPr lang="en-IN" dirty="0" smtClean="0"/>
              <a:t> - Type 4 driver</a:t>
            </a:r>
            <a:endParaRPr lang="en-IN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1275</TotalTime>
  <Words>724</Words>
  <Application>Microsoft Office PowerPoint</Application>
  <PresentationFormat>On-screen Show (4:3)</PresentationFormat>
  <Paragraphs>277</Paragraphs>
  <Slides>33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JDBC Packages</vt:lpstr>
      <vt:lpstr>The java.sql Package</vt:lpstr>
      <vt:lpstr>The javax.sql package</vt:lpstr>
      <vt:lpstr>Steps Of Connectivity</vt:lpstr>
      <vt:lpstr>Step 1</vt:lpstr>
      <vt:lpstr>Step 2</vt:lpstr>
      <vt:lpstr>CONNECT</vt:lpstr>
      <vt:lpstr>STEP 3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QUERY</vt:lpstr>
      <vt:lpstr>STEP4</vt:lpstr>
      <vt:lpstr>Process Result</vt:lpstr>
      <vt:lpstr>STEP 5 &amp; 6</vt:lpstr>
      <vt:lpstr>STEP7</vt:lpstr>
      <vt:lpstr>CLOSE</vt:lpstr>
      <vt:lpstr>End Of Lecture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SONY</cp:lastModifiedBy>
  <cp:revision>109</cp:revision>
  <dcterms:created xsi:type="dcterms:W3CDTF">2016-02-04T12:02:26Z</dcterms:created>
  <dcterms:modified xsi:type="dcterms:W3CDTF">2016-06-24T05:26:11Z</dcterms:modified>
</cp:coreProperties>
</file>