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4"/>
  </p:notesMasterIdLst>
  <p:sldIdLst>
    <p:sldId id="257" r:id="rId2"/>
    <p:sldId id="258" r:id="rId3"/>
    <p:sldId id="362" r:id="rId4"/>
    <p:sldId id="363" r:id="rId5"/>
    <p:sldId id="352" r:id="rId6"/>
    <p:sldId id="367" r:id="rId7"/>
    <p:sldId id="360" r:id="rId8"/>
    <p:sldId id="368" r:id="rId9"/>
    <p:sldId id="365" r:id="rId10"/>
    <p:sldId id="366" r:id="rId11"/>
    <p:sldId id="369" r:id="rId12"/>
    <p:sldId id="370" r:id="rId13"/>
    <p:sldId id="371" r:id="rId14"/>
    <p:sldId id="372" r:id="rId15"/>
    <p:sldId id="373" r:id="rId16"/>
    <p:sldId id="359" r:id="rId17"/>
    <p:sldId id="375" r:id="rId18"/>
    <p:sldId id="376" r:id="rId19"/>
    <p:sldId id="377" r:id="rId20"/>
    <p:sldId id="378" r:id="rId21"/>
    <p:sldId id="379" r:id="rId22"/>
    <p:sldId id="264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3049" autoAdjust="0"/>
    <p:restoredTop sz="93768" autoAdjust="0"/>
  </p:normalViewPr>
  <p:slideViewPr>
    <p:cSldViewPr>
      <p:cViewPr varScale="1">
        <p:scale>
          <a:sx n="68" d="100"/>
          <a:sy n="68" d="100"/>
        </p:scale>
        <p:origin x="-1548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322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7304E4-5951-403E-8451-3392AF94EBB4}" type="datetimeFigureOut">
              <a:rPr lang="en-IN" smtClean="0"/>
              <a:pPr/>
              <a:t>29-06-2017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9F8C1E-A60C-4BEF-97FF-7BB357B6CB86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6/29/2017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6/29/2017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6/29/2017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6/29/2017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6/29/2017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6/29/2017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6/29/2017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6/29/2017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6/29/2017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6/29/2017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6/29/2017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6/29/2017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mailto:scalive4u@gmail.com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371600" y="3044552"/>
            <a:ext cx="6400800" cy="17526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Java </a:t>
            </a:r>
            <a:r>
              <a:rPr lang="en-US" sz="4000" dirty="0" err="1" smtClean="0"/>
              <a:t>ee</a:t>
            </a:r>
            <a:endParaRPr lang="en-US" sz="4000" dirty="0" smtClean="0"/>
          </a:p>
          <a:p>
            <a:r>
              <a:rPr lang="en-US" sz="2800" dirty="0" smtClean="0"/>
              <a:t>(ADVANCE JAVA)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Lecture-42</a:t>
            </a:r>
            <a:endParaRPr lang="en-IN" sz="2800" dirty="0">
              <a:solidFill>
                <a:srgbClr val="FF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0" y="260648"/>
            <a:ext cx="1872208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0648"/>
            <a:ext cx="1447995" cy="194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 smtClean="0"/>
              <a:t>Conti.</a:t>
            </a:r>
            <a:endParaRPr lang="en-IN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2400" dirty="0" err="1" smtClean="0"/>
              <a:t>resp.setContentType</a:t>
            </a:r>
            <a:r>
              <a:rPr lang="en-US" sz="2400" dirty="0" smtClean="0"/>
              <a:t>(“text/html”);</a:t>
            </a:r>
          </a:p>
          <a:p>
            <a:pPr>
              <a:buNone/>
            </a:pPr>
            <a:r>
              <a:rPr lang="en-US" sz="2400" dirty="0" smtClean="0"/>
              <a:t>  </a:t>
            </a:r>
          </a:p>
          <a:p>
            <a:pPr>
              <a:buNone/>
            </a:pPr>
            <a:r>
              <a:rPr lang="en-US" sz="2400" dirty="0" err="1" smtClean="0"/>
              <a:t>PrintWriter</a:t>
            </a:r>
            <a:r>
              <a:rPr lang="en-US" sz="2400" dirty="0" smtClean="0"/>
              <a:t> pw = </a:t>
            </a:r>
            <a:r>
              <a:rPr lang="en-US" sz="2400" dirty="0" err="1" smtClean="0"/>
              <a:t>resp.getWriter</a:t>
            </a:r>
            <a:r>
              <a:rPr lang="en-US" sz="2400" dirty="0" smtClean="0"/>
              <a:t>();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IN" sz="2400" dirty="0" err="1" smtClean="0"/>
              <a:t>pw.println</a:t>
            </a:r>
            <a:r>
              <a:rPr lang="en-IN" sz="2400" dirty="0" smtClean="0"/>
              <a:t>("&lt;html&gt;"); </a:t>
            </a:r>
          </a:p>
          <a:p>
            <a:pPr>
              <a:buNone/>
            </a:pPr>
            <a:r>
              <a:rPr lang="en-IN" sz="2400" dirty="0" err="1" smtClean="0"/>
              <a:t>pw.println</a:t>
            </a:r>
            <a:r>
              <a:rPr lang="en-IN" sz="2400" dirty="0" smtClean="0"/>
              <a:t>("&lt;body&gt;"); </a:t>
            </a:r>
          </a:p>
          <a:p>
            <a:pPr>
              <a:buNone/>
            </a:pPr>
            <a:r>
              <a:rPr lang="en-IN" sz="2400" dirty="0" err="1" smtClean="0"/>
              <a:t>pw.println</a:t>
            </a:r>
            <a:r>
              <a:rPr lang="en-IN" sz="2400" dirty="0" smtClean="0"/>
              <a:t>("&lt;h2&gt;Welcome To </a:t>
            </a:r>
            <a:r>
              <a:rPr lang="en-IN" sz="2400" dirty="0" err="1" smtClean="0"/>
              <a:t>Servlet</a:t>
            </a:r>
            <a:r>
              <a:rPr lang="en-IN" sz="2400" dirty="0" smtClean="0"/>
              <a:t> World!&lt;/h2&gt;"); </a:t>
            </a:r>
          </a:p>
          <a:p>
            <a:pPr>
              <a:buNone/>
            </a:pPr>
            <a:r>
              <a:rPr lang="en-IN" sz="2400" dirty="0" err="1" smtClean="0"/>
              <a:t>pw.println</a:t>
            </a:r>
            <a:r>
              <a:rPr lang="en-IN" sz="2400" dirty="0" smtClean="0"/>
              <a:t>("&lt;/body&gt;");</a:t>
            </a:r>
          </a:p>
          <a:p>
            <a:pPr>
              <a:buNone/>
            </a:pPr>
            <a:r>
              <a:rPr lang="en-IN" sz="2400" dirty="0" err="1" smtClean="0"/>
              <a:t>pw.println</a:t>
            </a:r>
            <a:r>
              <a:rPr lang="en-IN" sz="2400" dirty="0" smtClean="0"/>
              <a:t>("&lt;/html&gt;");</a:t>
            </a: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err="1" smtClean="0"/>
              <a:t>pw.close</a:t>
            </a:r>
            <a:r>
              <a:rPr lang="en-US" sz="2400" dirty="0" smtClean="0"/>
              <a:t>();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}</a:t>
            </a:r>
            <a:endParaRPr lang="en-I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COMPILING THE PROGRAM</a:t>
            </a:r>
            <a:endParaRPr lang="en-IN" sz="2800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smtClean="0"/>
              <a:t>Before we can compile the program we need to set the </a:t>
            </a:r>
            <a:r>
              <a:rPr lang="en-IN" dirty="0" smtClean="0">
                <a:solidFill>
                  <a:srgbClr val="FF0000"/>
                </a:solidFill>
              </a:rPr>
              <a:t>servlet-api.jar</a:t>
            </a:r>
            <a:r>
              <a:rPr lang="en-IN" dirty="0" smtClean="0"/>
              <a:t> file in our </a:t>
            </a:r>
            <a:r>
              <a:rPr lang="en-IN" dirty="0" err="1" smtClean="0"/>
              <a:t>classpath</a:t>
            </a:r>
            <a:r>
              <a:rPr lang="en-IN" dirty="0" smtClean="0"/>
              <a:t>.</a:t>
            </a:r>
          </a:p>
          <a:p>
            <a:endParaRPr lang="en-IN" dirty="0" smtClean="0"/>
          </a:p>
          <a:p>
            <a:r>
              <a:rPr lang="en-IN" dirty="0" smtClean="0"/>
              <a:t>This is because the package </a:t>
            </a:r>
            <a:r>
              <a:rPr lang="en-IN" dirty="0" err="1" smtClean="0">
                <a:solidFill>
                  <a:srgbClr val="7030A0"/>
                </a:solidFill>
              </a:rPr>
              <a:t>javax.servlet</a:t>
            </a:r>
            <a:r>
              <a:rPr lang="en-IN" dirty="0" smtClean="0"/>
              <a:t> is in this jar file.</a:t>
            </a:r>
          </a:p>
          <a:p>
            <a:endParaRPr lang="en-IN" dirty="0" smtClean="0"/>
          </a:p>
          <a:p>
            <a:r>
              <a:rPr lang="en-IN" dirty="0" smtClean="0"/>
              <a:t>The file </a:t>
            </a:r>
            <a:r>
              <a:rPr lang="en-IN" dirty="0" smtClean="0">
                <a:solidFill>
                  <a:srgbClr val="FF0000"/>
                </a:solidFill>
              </a:rPr>
              <a:t>servlet-api.jar</a:t>
            </a:r>
            <a:r>
              <a:rPr lang="en-IN" dirty="0" smtClean="0"/>
              <a:t> is available in the </a:t>
            </a:r>
            <a:r>
              <a:rPr lang="en-IN" dirty="0" smtClean="0">
                <a:solidFill>
                  <a:srgbClr val="0070C0"/>
                </a:solidFill>
              </a:rPr>
              <a:t>lib</a:t>
            </a:r>
            <a:r>
              <a:rPr lang="en-IN" dirty="0" smtClean="0"/>
              <a:t> folder of Tomcat.</a:t>
            </a:r>
          </a:p>
          <a:p>
            <a:endParaRPr lang="en-IN" dirty="0" smtClean="0"/>
          </a:p>
          <a:p>
            <a:r>
              <a:rPr lang="en-IN" dirty="0" smtClean="0"/>
              <a:t>So assuming Tomcat is in d:\ drive , our command to set </a:t>
            </a:r>
            <a:r>
              <a:rPr lang="en-IN" dirty="0" err="1" smtClean="0"/>
              <a:t>classpath</a:t>
            </a:r>
            <a:r>
              <a:rPr lang="en-IN" dirty="0" smtClean="0"/>
              <a:t> would be :</a:t>
            </a:r>
          </a:p>
          <a:p>
            <a:pPr>
              <a:buNone/>
            </a:pPr>
            <a:r>
              <a:rPr lang="en-IN" dirty="0" smtClean="0"/>
              <a:t> </a:t>
            </a:r>
          </a:p>
          <a:p>
            <a:pPr>
              <a:buNone/>
            </a:pPr>
            <a:r>
              <a:rPr lang="en-IN" sz="1700" b="1" dirty="0" smtClean="0">
                <a:solidFill>
                  <a:srgbClr val="C00000"/>
                </a:solidFill>
              </a:rPr>
              <a:t>d:\Apache Software Foundation\Tomcat 8.0\lib\servlet-api.jar ;.;%</a:t>
            </a:r>
            <a:r>
              <a:rPr lang="en-IN" sz="1700" b="1" dirty="0" err="1" smtClean="0">
                <a:solidFill>
                  <a:srgbClr val="C00000"/>
                </a:solidFill>
              </a:rPr>
              <a:t>classpath</a:t>
            </a:r>
            <a:r>
              <a:rPr lang="en-IN" sz="1700" b="1" dirty="0" smtClean="0">
                <a:solidFill>
                  <a:srgbClr val="C00000"/>
                </a:solidFill>
              </a:rPr>
              <a:t>%</a:t>
            </a:r>
            <a:endParaRPr lang="en-IN" sz="17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COMPILING THE PROGRAM</a:t>
            </a:r>
            <a:endParaRPr lang="en-IN" sz="2800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Now we can compile the code using usual </a:t>
            </a:r>
            <a:r>
              <a:rPr lang="en-IN" dirty="0" err="1" smtClean="0">
                <a:solidFill>
                  <a:srgbClr val="FF0000"/>
                </a:solidFill>
              </a:rPr>
              <a:t>javac</a:t>
            </a:r>
            <a:r>
              <a:rPr lang="en-IN" dirty="0" smtClean="0">
                <a:solidFill>
                  <a:srgbClr val="FF0000"/>
                </a:solidFill>
              </a:rPr>
              <a:t> </a:t>
            </a:r>
            <a:r>
              <a:rPr lang="en-IN" dirty="0" smtClean="0"/>
              <a:t>command i.e.:</a:t>
            </a:r>
          </a:p>
          <a:p>
            <a:pPr>
              <a:buNone/>
            </a:pPr>
            <a:endParaRPr lang="en-IN" sz="2000" b="1" dirty="0" smtClean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IN" sz="2000" b="1" dirty="0" smtClean="0">
                <a:solidFill>
                  <a:srgbClr val="7030A0"/>
                </a:solidFill>
              </a:rPr>
              <a:t>	</a:t>
            </a:r>
            <a:r>
              <a:rPr lang="en-IN" sz="2000" b="1" dirty="0" err="1" smtClean="0">
                <a:solidFill>
                  <a:srgbClr val="7030A0"/>
                </a:solidFill>
              </a:rPr>
              <a:t>javac</a:t>
            </a:r>
            <a:r>
              <a:rPr lang="en-IN" sz="2000" b="1" dirty="0" smtClean="0">
                <a:solidFill>
                  <a:srgbClr val="7030A0"/>
                </a:solidFill>
              </a:rPr>
              <a:t> MyFirstServlet.java </a:t>
            </a:r>
          </a:p>
          <a:p>
            <a:pPr>
              <a:buNone/>
            </a:pPr>
            <a:endParaRPr lang="en-IN" dirty="0" smtClean="0"/>
          </a:p>
          <a:p>
            <a:r>
              <a:rPr lang="en-IN" dirty="0" smtClean="0"/>
              <a:t>Doing this will generate the </a:t>
            </a:r>
            <a:r>
              <a:rPr lang="en-IN" dirty="0" err="1" smtClean="0">
                <a:solidFill>
                  <a:srgbClr val="7030A0"/>
                </a:solidFill>
              </a:rPr>
              <a:t>MyFirstServlet.class</a:t>
            </a:r>
            <a:r>
              <a:rPr lang="en-IN" dirty="0" smtClean="0"/>
              <a:t> file which we will have to deploy in our web-server</a:t>
            </a:r>
          </a:p>
          <a:p>
            <a:endParaRPr lang="en-IN" sz="17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IN" sz="1700" b="1" dirty="0" smtClean="0">
                <a:solidFill>
                  <a:srgbClr val="C00000"/>
                </a:solidFill>
              </a:rPr>
              <a:t>	</a:t>
            </a:r>
            <a:endParaRPr lang="en-IN" sz="2000" b="1" dirty="0" smtClean="0">
              <a:solidFill>
                <a:srgbClr val="7030A0"/>
              </a:solidFill>
            </a:endParaRPr>
          </a:p>
          <a:p>
            <a:pPr>
              <a:buNone/>
            </a:pPr>
            <a:endParaRPr lang="en-IN" sz="2000" b="1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DEPLOYING THE SERVLET</a:t>
            </a:r>
            <a:endParaRPr lang="en-IN" sz="2800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To deploy the </a:t>
            </a:r>
            <a:r>
              <a:rPr lang="en-IN" dirty="0" err="1" smtClean="0"/>
              <a:t>servlet</a:t>
            </a:r>
            <a:r>
              <a:rPr lang="en-IN" dirty="0" smtClean="0"/>
              <a:t> in our web-server we need to do the following:</a:t>
            </a:r>
          </a:p>
          <a:p>
            <a:pPr lvl="1"/>
            <a:r>
              <a:rPr lang="en-IN" dirty="0" smtClean="0"/>
              <a:t>Create an appropriate </a:t>
            </a:r>
            <a:r>
              <a:rPr lang="en-IN" dirty="0" smtClean="0">
                <a:solidFill>
                  <a:srgbClr val="FF0000"/>
                </a:solidFill>
              </a:rPr>
              <a:t>directory structure</a:t>
            </a:r>
          </a:p>
          <a:p>
            <a:pPr lvl="1"/>
            <a:endParaRPr lang="en-IN" dirty="0" smtClean="0"/>
          </a:p>
          <a:p>
            <a:pPr lvl="1"/>
            <a:r>
              <a:rPr lang="en-IN" dirty="0" smtClean="0"/>
              <a:t>Design the </a:t>
            </a:r>
            <a:r>
              <a:rPr lang="en-IN" dirty="0" smtClean="0">
                <a:solidFill>
                  <a:srgbClr val="FF0000"/>
                </a:solidFill>
              </a:rPr>
              <a:t>web.xml</a:t>
            </a:r>
            <a:r>
              <a:rPr lang="en-IN" dirty="0" smtClean="0"/>
              <a:t> file</a:t>
            </a:r>
          </a:p>
          <a:p>
            <a:pPr lvl="1"/>
            <a:endParaRPr lang="en-IN" dirty="0" smtClean="0"/>
          </a:p>
          <a:p>
            <a:pPr lvl="1"/>
            <a:r>
              <a:rPr lang="en-IN" dirty="0" smtClean="0"/>
              <a:t>Place the </a:t>
            </a:r>
            <a:r>
              <a:rPr lang="en-IN" dirty="0" smtClean="0">
                <a:solidFill>
                  <a:srgbClr val="FF0000"/>
                </a:solidFill>
              </a:rPr>
              <a:t>.class </a:t>
            </a:r>
            <a:r>
              <a:rPr lang="en-IN" dirty="0" smtClean="0"/>
              <a:t>file in you </a:t>
            </a:r>
            <a:r>
              <a:rPr lang="en-IN" dirty="0" err="1" smtClean="0"/>
              <a:t>appication’s</a:t>
            </a:r>
            <a:r>
              <a:rPr lang="en-IN" dirty="0" smtClean="0"/>
              <a:t> </a:t>
            </a:r>
            <a:r>
              <a:rPr lang="en-IN" dirty="0" smtClean="0">
                <a:solidFill>
                  <a:srgbClr val="FF0000"/>
                </a:solidFill>
              </a:rPr>
              <a:t>classes</a:t>
            </a:r>
            <a:r>
              <a:rPr lang="en-IN" dirty="0" smtClean="0"/>
              <a:t> sub-directory</a:t>
            </a:r>
          </a:p>
          <a:p>
            <a:endParaRPr lang="en-IN" sz="17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IN" sz="1700" b="1" dirty="0" smtClean="0">
                <a:solidFill>
                  <a:srgbClr val="C00000"/>
                </a:solidFill>
              </a:rPr>
              <a:t>	</a:t>
            </a:r>
            <a:endParaRPr lang="en-IN" sz="2000" b="1" dirty="0" smtClean="0">
              <a:solidFill>
                <a:srgbClr val="7030A0"/>
              </a:solidFill>
            </a:endParaRPr>
          </a:p>
          <a:p>
            <a:pPr>
              <a:buNone/>
            </a:pPr>
            <a:endParaRPr lang="en-IN" sz="2000" b="1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CREATING THE DIRECTORY</a:t>
            </a:r>
            <a:endParaRPr lang="en-IN" sz="2800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IN" sz="5100" dirty="0" smtClean="0"/>
              <a:t>For creating web application we should follow standard directory structure provided by Sun and is server independent.</a:t>
            </a:r>
          </a:p>
          <a:p>
            <a:endParaRPr lang="en-IN" sz="5100" dirty="0" smtClean="0"/>
          </a:p>
          <a:p>
            <a:r>
              <a:rPr lang="en-IN" sz="5100" dirty="0" smtClean="0"/>
              <a:t>According to this </a:t>
            </a:r>
          </a:p>
          <a:p>
            <a:pPr lvl="1"/>
            <a:endParaRPr lang="en-IN" sz="3100" dirty="0" smtClean="0"/>
          </a:p>
          <a:p>
            <a:pPr lvl="1"/>
            <a:r>
              <a:rPr lang="en-IN" sz="4000" dirty="0" smtClean="0"/>
              <a:t>An application contain </a:t>
            </a:r>
            <a:r>
              <a:rPr lang="en-IN" sz="4000" dirty="0" smtClean="0">
                <a:solidFill>
                  <a:srgbClr val="FF0000"/>
                </a:solidFill>
              </a:rPr>
              <a:t>application</a:t>
            </a:r>
            <a:r>
              <a:rPr lang="en-IN" sz="4000" dirty="0" smtClean="0"/>
              <a:t> </a:t>
            </a:r>
            <a:r>
              <a:rPr lang="en-IN" sz="4000" dirty="0" smtClean="0">
                <a:solidFill>
                  <a:srgbClr val="FF0000"/>
                </a:solidFill>
              </a:rPr>
              <a:t>root</a:t>
            </a:r>
            <a:r>
              <a:rPr lang="en-IN" sz="4000" dirty="0" smtClean="0"/>
              <a:t> folder with any name.</a:t>
            </a:r>
          </a:p>
          <a:p>
            <a:pPr lvl="1"/>
            <a:r>
              <a:rPr lang="en-IN" sz="4000" dirty="0" smtClean="0"/>
              <a:t>Under </a:t>
            </a:r>
            <a:r>
              <a:rPr lang="en-IN" sz="4000" dirty="0" smtClean="0">
                <a:solidFill>
                  <a:srgbClr val="FF0000"/>
                </a:solidFill>
              </a:rPr>
              <a:t>root</a:t>
            </a:r>
            <a:r>
              <a:rPr lang="en-IN" sz="4000" dirty="0" smtClean="0"/>
              <a:t> folder a sub folder is required with a name </a:t>
            </a:r>
            <a:r>
              <a:rPr lang="en-IN" sz="4000" dirty="0" smtClean="0">
                <a:solidFill>
                  <a:srgbClr val="FF0000"/>
                </a:solidFill>
              </a:rPr>
              <a:t>WEB-INF</a:t>
            </a:r>
            <a:r>
              <a:rPr lang="en-IN" sz="4000" dirty="0" smtClean="0"/>
              <a:t>.</a:t>
            </a:r>
          </a:p>
          <a:p>
            <a:pPr lvl="1"/>
            <a:r>
              <a:rPr lang="en-IN" sz="4000" dirty="0" smtClean="0"/>
              <a:t>Under </a:t>
            </a:r>
            <a:r>
              <a:rPr lang="en-IN" sz="4000" dirty="0" smtClean="0">
                <a:solidFill>
                  <a:srgbClr val="FF0000"/>
                </a:solidFill>
              </a:rPr>
              <a:t>WEB-INF</a:t>
            </a:r>
            <a:r>
              <a:rPr lang="en-IN" sz="4000" dirty="0" smtClean="0"/>
              <a:t> two sub folder are required called </a:t>
            </a:r>
            <a:r>
              <a:rPr lang="en-IN" sz="4000" dirty="0" smtClean="0">
                <a:solidFill>
                  <a:srgbClr val="FF0000"/>
                </a:solidFill>
              </a:rPr>
              <a:t>classes</a:t>
            </a:r>
            <a:r>
              <a:rPr lang="en-IN" sz="4000" dirty="0" smtClean="0"/>
              <a:t> and </a:t>
            </a:r>
            <a:r>
              <a:rPr lang="en-IN" sz="4000" dirty="0" smtClean="0">
                <a:solidFill>
                  <a:srgbClr val="FF0000"/>
                </a:solidFill>
              </a:rPr>
              <a:t>lib</a:t>
            </a:r>
            <a:r>
              <a:rPr lang="en-IN" sz="4000" dirty="0" smtClean="0"/>
              <a:t>.</a:t>
            </a:r>
          </a:p>
          <a:p>
            <a:pPr lvl="1"/>
            <a:r>
              <a:rPr lang="en-IN" sz="4000" dirty="0" smtClean="0"/>
              <a:t>All jar files placed inside </a:t>
            </a:r>
            <a:r>
              <a:rPr lang="en-IN" sz="4000" dirty="0" smtClean="0">
                <a:solidFill>
                  <a:srgbClr val="FF0000"/>
                </a:solidFill>
              </a:rPr>
              <a:t>lib</a:t>
            </a:r>
            <a:r>
              <a:rPr lang="en-IN" sz="4000" dirty="0" smtClean="0"/>
              <a:t> folder.</a:t>
            </a:r>
          </a:p>
          <a:p>
            <a:pPr lvl="1"/>
            <a:r>
              <a:rPr lang="en-IN" sz="4000" dirty="0" smtClean="0"/>
              <a:t>All </a:t>
            </a:r>
            <a:r>
              <a:rPr lang="en-IN" sz="4000" dirty="0" smtClean="0">
                <a:solidFill>
                  <a:srgbClr val="00B050"/>
                </a:solidFill>
              </a:rPr>
              <a:t>.class </a:t>
            </a:r>
            <a:r>
              <a:rPr lang="en-IN" sz="4000" dirty="0" smtClean="0"/>
              <a:t>files including </a:t>
            </a:r>
            <a:r>
              <a:rPr lang="en-IN" sz="4000" dirty="0" err="1" smtClean="0">
                <a:solidFill>
                  <a:srgbClr val="00B050"/>
                </a:solidFill>
              </a:rPr>
              <a:t>servlet’s</a:t>
            </a:r>
            <a:r>
              <a:rPr lang="en-IN" sz="4000" dirty="0" smtClean="0">
                <a:solidFill>
                  <a:srgbClr val="00B050"/>
                </a:solidFill>
              </a:rPr>
              <a:t> .class </a:t>
            </a:r>
            <a:r>
              <a:rPr lang="en-IN" sz="4000" dirty="0" smtClean="0"/>
              <a:t>file are placed inside </a:t>
            </a:r>
            <a:r>
              <a:rPr lang="en-IN" sz="4000" dirty="0" smtClean="0">
                <a:solidFill>
                  <a:srgbClr val="FF0000"/>
                </a:solidFill>
              </a:rPr>
              <a:t>classes</a:t>
            </a:r>
            <a:r>
              <a:rPr lang="en-IN" sz="4000" dirty="0" smtClean="0"/>
              <a:t> folder.</a:t>
            </a:r>
          </a:p>
          <a:p>
            <a:pPr lvl="1"/>
            <a:r>
              <a:rPr lang="en-IN" sz="4000" dirty="0" smtClean="0"/>
              <a:t>All </a:t>
            </a:r>
            <a:r>
              <a:rPr lang="en-IN" sz="4000" dirty="0" smtClean="0">
                <a:solidFill>
                  <a:srgbClr val="00B050"/>
                </a:solidFill>
              </a:rPr>
              <a:t>image</a:t>
            </a:r>
            <a:r>
              <a:rPr lang="en-IN" sz="4000" dirty="0" smtClean="0"/>
              <a:t>, </a:t>
            </a:r>
            <a:r>
              <a:rPr lang="en-IN" sz="4000" dirty="0" smtClean="0">
                <a:solidFill>
                  <a:srgbClr val="00B050"/>
                </a:solidFill>
              </a:rPr>
              <a:t>html</a:t>
            </a:r>
            <a:r>
              <a:rPr lang="en-IN" sz="4000" dirty="0" smtClean="0"/>
              <a:t>, </a:t>
            </a:r>
            <a:r>
              <a:rPr lang="en-IN" sz="4000" dirty="0" smtClean="0">
                <a:solidFill>
                  <a:srgbClr val="00B050"/>
                </a:solidFill>
              </a:rPr>
              <a:t>.</a:t>
            </a:r>
            <a:r>
              <a:rPr lang="en-IN" sz="4000" dirty="0" err="1" smtClean="0">
                <a:solidFill>
                  <a:srgbClr val="00B050"/>
                </a:solidFill>
              </a:rPr>
              <a:t>js</a:t>
            </a:r>
            <a:r>
              <a:rPr lang="en-IN" sz="4000" dirty="0" smtClean="0"/>
              <a:t>, </a:t>
            </a:r>
            <a:r>
              <a:rPr lang="en-IN" sz="4000" dirty="0" err="1" smtClean="0">
                <a:solidFill>
                  <a:srgbClr val="00B050"/>
                </a:solidFill>
              </a:rPr>
              <a:t>jsp</a:t>
            </a:r>
            <a:r>
              <a:rPr lang="en-IN" sz="4000" dirty="0" smtClean="0">
                <a:solidFill>
                  <a:srgbClr val="00B050"/>
                </a:solidFill>
              </a:rPr>
              <a:t> </a:t>
            </a:r>
            <a:r>
              <a:rPr lang="en-IN" sz="4000" dirty="0" smtClean="0"/>
              <a:t>etc files are placed inside </a:t>
            </a:r>
            <a:r>
              <a:rPr lang="en-IN" sz="4000" dirty="0" smtClean="0">
                <a:solidFill>
                  <a:srgbClr val="FF0000"/>
                </a:solidFill>
              </a:rPr>
              <a:t>application</a:t>
            </a:r>
            <a:r>
              <a:rPr lang="en-IN" sz="4000" dirty="0" smtClean="0"/>
              <a:t> </a:t>
            </a:r>
            <a:r>
              <a:rPr lang="en-IN" sz="4000" dirty="0" smtClean="0">
                <a:solidFill>
                  <a:srgbClr val="FF0000"/>
                </a:solidFill>
              </a:rPr>
              <a:t>root</a:t>
            </a:r>
            <a:r>
              <a:rPr lang="en-IN" sz="4000" dirty="0" smtClean="0"/>
              <a:t> folder.</a:t>
            </a:r>
          </a:p>
          <a:p>
            <a:pPr lvl="1"/>
            <a:r>
              <a:rPr lang="en-IN" sz="4000" dirty="0" smtClean="0"/>
              <a:t>Also under </a:t>
            </a:r>
            <a:r>
              <a:rPr lang="en-IN" sz="4000" dirty="0" smtClean="0">
                <a:solidFill>
                  <a:srgbClr val="FF0000"/>
                </a:solidFill>
              </a:rPr>
              <a:t>WEB-INF</a:t>
            </a:r>
            <a:r>
              <a:rPr lang="en-IN" sz="4000" dirty="0" smtClean="0"/>
              <a:t> folder we need to place the </a:t>
            </a:r>
            <a:r>
              <a:rPr lang="en-IN" sz="4000" dirty="0" smtClean="0">
                <a:solidFill>
                  <a:srgbClr val="00B050"/>
                </a:solidFill>
              </a:rPr>
              <a:t>web.xml</a:t>
            </a:r>
            <a:r>
              <a:rPr lang="en-IN" sz="4000" dirty="0" smtClean="0"/>
              <a:t> file</a:t>
            </a:r>
            <a:endParaRPr lang="en-IN" sz="2000" b="1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CREATING THE DIRECTORY</a:t>
            </a:r>
            <a:endParaRPr lang="en-IN" sz="2800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Content Placeholder 5" descr="directory-structure3.png"/>
          <p:cNvPicPr>
            <a:picLocks noGrp="1" noChangeAspect="1"/>
          </p:cNvPicPr>
          <p:nvPr>
            <p:ph sz="quarter" idx="1"/>
          </p:nvPr>
        </p:nvPicPr>
        <p:blipFill>
          <a:blip r:embed="rId4"/>
          <a:stretch>
            <a:fillRect/>
          </a:stretch>
        </p:blipFill>
        <p:spPr>
          <a:xfrm>
            <a:off x="1357290" y="1527174"/>
            <a:ext cx="6643734" cy="475934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b="1" dirty="0" smtClean="0"/>
              <a:t>THE web.xml FILE</a:t>
            </a:r>
            <a:endParaRPr lang="en-IN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Java web applications use a </a:t>
            </a:r>
            <a:r>
              <a:rPr lang="en-IN" dirty="0" smtClean="0">
                <a:solidFill>
                  <a:srgbClr val="FF0000"/>
                </a:solidFill>
              </a:rPr>
              <a:t>deployment descriptor </a:t>
            </a:r>
            <a:r>
              <a:rPr lang="en-IN" dirty="0" smtClean="0"/>
              <a:t>file to determine how URLs map to </a:t>
            </a:r>
            <a:r>
              <a:rPr lang="en-IN" dirty="0" err="1" smtClean="0"/>
              <a:t>servlets</a:t>
            </a:r>
            <a:r>
              <a:rPr lang="en-IN" dirty="0" smtClean="0"/>
              <a:t>.</a:t>
            </a:r>
          </a:p>
          <a:p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This file is named </a:t>
            </a:r>
            <a:r>
              <a:rPr lang="en-IN" dirty="0" smtClean="0">
                <a:solidFill>
                  <a:srgbClr val="FF0000"/>
                </a:solidFill>
              </a:rPr>
              <a:t>web.xml</a:t>
            </a:r>
            <a:r>
              <a:rPr lang="en-IN" dirty="0" smtClean="0"/>
              <a:t>, and resides in the app's  </a:t>
            </a:r>
            <a:r>
              <a:rPr lang="en-IN" dirty="0" smtClean="0">
                <a:solidFill>
                  <a:srgbClr val="FF0000"/>
                </a:solidFill>
              </a:rPr>
              <a:t>WEB-INF/</a:t>
            </a:r>
            <a:r>
              <a:rPr lang="en-IN" dirty="0" smtClean="0"/>
              <a:t> directory and is a part of the </a:t>
            </a:r>
            <a:r>
              <a:rPr lang="en-IN" dirty="0" err="1" smtClean="0"/>
              <a:t>servlet</a:t>
            </a:r>
            <a:r>
              <a:rPr lang="en-IN" dirty="0" smtClean="0"/>
              <a:t> standard for web applications.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DESIGNING THE web.xml FILE</a:t>
            </a:r>
            <a:endParaRPr lang="en-IN" sz="2800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IN" dirty="0" smtClean="0"/>
              <a:t>&lt;web-app&gt;</a:t>
            </a:r>
          </a:p>
          <a:p>
            <a:pPr>
              <a:buNone/>
            </a:pPr>
            <a:r>
              <a:rPr lang="en-IN" dirty="0" smtClean="0">
                <a:solidFill>
                  <a:srgbClr val="FF0000"/>
                </a:solidFill>
              </a:rPr>
              <a:t>	&lt;</a:t>
            </a:r>
            <a:r>
              <a:rPr lang="en-IN" dirty="0" err="1" smtClean="0">
                <a:solidFill>
                  <a:srgbClr val="FF0000"/>
                </a:solidFill>
              </a:rPr>
              <a:t>servlet</a:t>
            </a:r>
            <a:r>
              <a:rPr lang="en-IN" dirty="0" smtClean="0">
                <a:solidFill>
                  <a:srgbClr val="FF0000"/>
                </a:solidFill>
              </a:rPr>
              <a:t>&gt;</a:t>
            </a:r>
          </a:p>
          <a:p>
            <a:pPr>
              <a:buNone/>
            </a:pPr>
            <a:r>
              <a:rPr lang="en-IN" dirty="0" smtClean="0">
                <a:solidFill>
                  <a:srgbClr val="0070C0"/>
                </a:solidFill>
              </a:rPr>
              <a:t>		&lt;</a:t>
            </a:r>
            <a:r>
              <a:rPr lang="en-IN" dirty="0" err="1" smtClean="0">
                <a:solidFill>
                  <a:srgbClr val="0070C0"/>
                </a:solidFill>
              </a:rPr>
              <a:t>servlet</a:t>
            </a:r>
            <a:r>
              <a:rPr lang="en-IN" dirty="0" smtClean="0">
                <a:solidFill>
                  <a:srgbClr val="0070C0"/>
                </a:solidFill>
              </a:rPr>
              <a:t>-class&gt;</a:t>
            </a:r>
            <a:r>
              <a:rPr lang="en-IN" dirty="0" err="1" smtClean="0">
                <a:solidFill>
                  <a:srgbClr val="0070C0"/>
                </a:solidFill>
              </a:rPr>
              <a:t>MyFirstServlet</a:t>
            </a:r>
            <a:r>
              <a:rPr lang="en-IN" dirty="0" smtClean="0">
                <a:solidFill>
                  <a:srgbClr val="0070C0"/>
                </a:solidFill>
              </a:rPr>
              <a:t>&lt;/</a:t>
            </a:r>
            <a:r>
              <a:rPr lang="en-IN" dirty="0" err="1" smtClean="0">
                <a:solidFill>
                  <a:srgbClr val="0070C0"/>
                </a:solidFill>
              </a:rPr>
              <a:t>servlet</a:t>
            </a:r>
            <a:r>
              <a:rPr lang="en-IN" dirty="0" smtClean="0">
                <a:solidFill>
                  <a:srgbClr val="0070C0"/>
                </a:solidFill>
              </a:rPr>
              <a:t>-class&gt;</a:t>
            </a:r>
          </a:p>
          <a:p>
            <a:pPr>
              <a:buNone/>
            </a:pPr>
            <a:r>
              <a:rPr lang="en-IN" dirty="0" smtClean="0">
                <a:solidFill>
                  <a:srgbClr val="0070C0"/>
                </a:solidFill>
              </a:rPr>
              <a:t>		&lt;</a:t>
            </a:r>
            <a:r>
              <a:rPr lang="en-IN" dirty="0" err="1" smtClean="0">
                <a:solidFill>
                  <a:srgbClr val="0070C0"/>
                </a:solidFill>
              </a:rPr>
              <a:t>servlet</a:t>
            </a:r>
            <a:r>
              <a:rPr lang="en-IN" dirty="0" smtClean="0">
                <a:solidFill>
                  <a:srgbClr val="0070C0"/>
                </a:solidFill>
              </a:rPr>
              <a:t>-name&gt;</a:t>
            </a:r>
            <a:r>
              <a:rPr lang="en-IN" dirty="0" err="1" smtClean="0">
                <a:solidFill>
                  <a:srgbClr val="0070C0"/>
                </a:solidFill>
              </a:rPr>
              <a:t>MyFirstServlet</a:t>
            </a:r>
            <a:r>
              <a:rPr lang="en-IN" dirty="0" smtClean="0">
                <a:solidFill>
                  <a:srgbClr val="0070C0"/>
                </a:solidFill>
              </a:rPr>
              <a:t>&lt;/</a:t>
            </a:r>
            <a:r>
              <a:rPr lang="en-IN" dirty="0" err="1" smtClean="0">
                <a:solidFill>
                  <a:srgbClr val="0070C0"/>
                </a:solidFill>
              </a:rPr>
              <a:t>servlet</a:t>
            </a:r>
            <a:r>
              <a:rPr lang="en-IN" dirty="0" smtClean="0">
                <a:solidFill>
                  <a:srgbClr val="0070C0"/>
                </a:solidFill>
              </a:rPr>
              <a:t>-name&gt;</a:t>
            </a:r>
          </a:p>
          <a:p>
            <a:pPr>
              <a:buNone/>
            </a:pPr>
            <a:r>
              <a:rPr lang="en-IN" dirty="0" smtClean="0">
                <a:solidFill>
                  <a:srgbClr val="FF0000"/>
                </a:solidFill>
              </a:rPr>
              <a:t>	&lt;/</a:t>
            </a:r>
            <a:r>
              <a:rPr lang="en-IN" dirty="0" err="1" smtClean="0">
                <a:solidFill>
                  <a:srgbClr val="FF0000"/>
                </a:solidFill>
              </a:rPr>
              <a:t>servlet</a:t>
            </a:r>
            <a:r>
              <a:rPr lang="en-IN" dirty="0" smtClean="0">
                <a:solidFill>
                  <a:srgbClr val="FF0000"/>
                </a:solidFill>
              </a:rPr>
              <a:t>&gt;</a:t>
            </a:r>
          </a:p>
          <a:p>
            <a:pPr>
              <a:buNone/>
            </a:pPr>
            <a:r>
              <a:rPr lang="en-IN" dirty="0" smtClean="0">
                <a:solidFill>
                  <a:srgbClr val="00B050"/>
                </a:solidFill>
              </a:rPr>
              <a:t>	&lt;</a:t>
            </a:r>
            <a:r>
              <a:rPr lang="en-IN" dirty="0" err="1" smtClean="0">
                <a:solidFill>
                  <a:srgbClr val="00B050"/>
                </a:solidFill>
              </a:rPr>
              <a:t>servlet</a:t>
            </a:r>
            <a:r>
              <a:rPr lang="en-IN" dirty="0" smtClean="0">
                <a:solidFill>
                  <a:srgbClr val="00B050"/>
                </a:solidFill>
              </a:rPr>
              <a:t>-mapping&gt;</a:t>
            </a:r>
          </a:p>
          <a:p>
            <a:pPr>
              <a:buNone/>
            </a:pPr>
            <a:r>
              <a:rPr lang="en-IN" dirty="0" smtClean="0">
                <a:solidFill>
                  <a:srgbClr val="0070C0"/>
                </a:solidFill>
              </a:rPr>
              <a:t>		&lt;</a:t>
            </a:r>
            <a:r>
              <a:rPr lang="en-IN" dirty="0" err="1" smtClean="0">
                <a:solidFill>
                  <a:srgbClr val="0070C0"/>
                </a:solidFill>
              </a:rPr>
              <a:t>servlet</a:t>
            </a:r>
            <a:r>
              <a:rPr lang="en-IN" dirty="0" smtClean="0">
                <a:solidFill>
                  <a:srgbClr val="0070C0"/>
                </a:solidFill>
              </a:rPr>
              <a:t>-name&gt;</a:t>
            </a:r>
            <a:r>
              <a:rPr lang="en-IN" dirty="0" err="1" smtClean="0">
                <a:solidFill>
                  <a:srgbClr val="0070C0"/>
                </a:solidFill>
              </a:rPr>
              <a:t>MyFirstServlet</a:t>
            </a:r>
            <a:r>
              <a:rPr lang="en-IN" dirty="0" smtClean="0">
                <a:solidFill>
                  <a:srgbClr val="0070C0"/>
                </a:solidFill>
              </a:rPr>
              <a:t>&lt;/</a:t>
            </a:r>
            <a:r>
              <a:rPr lang="en-IN" dirty="0" err="1" smtClean="0">
                <a:solidFill>
                  <a:srgbClr val="0070C0"/>
                </a:solidFill>
              </a:rPr>
              <a:t>servlet</a:t>
            </a:r>
            <a:r>
              <a:rPr lang="en-IN" dirty="0" smtClean="0">
                <a:solidFill>
                  <a:srgbClr val="0070C0"/>
                </a:solidFill>
              </a:rPr>
              <a:t>-name&gt;</a:t>
            </a:r>
          </a:p>
          <a:p>
            <a:pPr>
              <a:buNone/>
            </a:pPr>
            <a:r>
              <a:rPr lang="en-IN" dirty="0" smtClean="0">
                <a:solidFill>
                  <a:srgbClr val="0070C0"/>
                </a:solidFill>
              </a:rPr>
              <a:t>		&lt;</a:t>
            </a:r>
            <a:r>
              <a:rPr lang="en-IN" dirty="0" err="1" smtClean="0">
                <a:solidFill>
                  <a:srgbClr val="0070C0"/>
                </a:solidFill>
              </a:rPr>
              <a:t>url</a:t>
            </a:r>
            <a:r>
              <a:rPr lang="en-IN" dirty="0" smtClean="0">
                <a:solidFill>
                  <a:srgbClr val="0070C0"/>
                </a:solidFill>
              </a:rPr>
              <a:t>-pattern&gt;/</a:t>
            </a:r>
            <a:r>
              <a:rPr lang="en-IN" dirty="0" err="1" smtClean="0">
                <a:solidFill>
                  <a:srgbClr val="0070C0"/>
                </a:solidFill>
              </a:rPr>
              <a:t>MyFirstServlet</a:t>
            </a:r>
            <a:r>
              <a:rPr lang="en-IN" dirty="0" smtClean="0">
                <a:solidFill>
                  <a:srgbClr val="0070C0"/>
                </a:solidFill>
              </a:rPr>
              <a:t>&lt;/</a:t>
            </a:r>
            <a:r>
              <a:rPr lang="en-IN" dirty="0" err="1" smtClean="0">
                <a:solidFill>
                  <a:srgbClr val="0070C0"/>
                </a:solidFill>
              </a:rPr>
              <a:t>url</a:t>
            </a:r>
            <a:r>
              <a:rPr lang="en-IN" dirty="0" smtClean="0">
                <a:solidFill>
                  <a:srgbClr val="0070C0"/>
                </a:solidFill>
              </a:rPr>
              <a:t>-pattern&gt;</a:t>
            </a:r>
          </a:p>
          <a:p>
            <a:pPr>
              <a:buNone/>
            </a:pPr>
            <a:r>
              <a:rPr lang="en-IN" dirty="0" smtClean="0">
                <a:solidFill>
                  <a:srgbClr val="00B050"/>
                </a:solidFill>
              </a:rPr>
              <a:t>	&lt;/</a:t>
            </a:r>
            <a:r>
              <a:rPr lang="en-IN" dirty="0" err="1" smtClean="0">
                <a:solidFill>
                  <a:srgbClr val="00B050"/>
                </a:solidFill>
              </a:rPr>
              <a:t>servlet</a:t>
            </a:r>
            <a:r>
              <a:rPr lang="en-IN" dirty="0" smtClean="0">
                <a:solidFill>
                  <a:srgbClr val="00B050"/>
                </a:solidFill>
              </a:rPr>
              <a:t>-mapping&gt;</a:t>
            </a:r>
          </a:p>
          <a:p>
            <a:pPr>
              <a:buNone/>
            </a:pPr>
            <a:r>
              <a:rPr lang="en-IN" dirty="0" smtClean="0"/>
              <a:t>&lt;/web-app&gt;</a:t>
            </a:r>
            <a:endParaRPr lang="en-IN" sz="1700" b="1" dirty="0" smtClean="0"/>
          </a:p>
          <a:p>
            <a:pPr>
              <a:buNone/>
            </a:pPr>
            <a:r>
              <a:rPr lang="en-IN" sz="1700" b="1" dirty="0" smtClean="0">
                <a:solidFill>
                  <a:srgbClr val="C00000"/>
                </a:solidFill>
              </a:rPr>
              <a:t>	</a:t>
            </a:r>
            <a:endParaRPr lang="en-IN" sz="2000" b="1" dirty="0" smtClean="0">
              <a:solidFill>
                <a:srgbClr val="7030A0"/>
              </a:solidFill>
            </a:endParaRPr>
          </a:p>
          <a:p>
            <a:pPr>
              <a:buNone/>
            </a:pPr>
            <a:endParaRPr lang="en-IN" sz="2000" b="1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CONFIGURING THE SERVLET</a:t>
            </a:r>
            <a:endParaRPr lang="en-IN" sz="2800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Once the directory structure is in place , then we can copy the </a:t>
            </a:r>
            <a:r>
              <a:rPr lang="en-US" dirty="0" err="1" smtClean="0">
                <a:solidFill>
                  <a:srgbClr val="FF0000"/>
                </a:solidFill>
              </a:rPr>
              <a:t>MyFirstServlet.class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file inside the </a:t>
            </a:r>
            <a:r>
              <a:rPr lang="en-US" dirty="0" smtClean="0">
                <a:solidFill>
                  <a:srgbClr val="FF0000"/>
                </a:solidFill>
              </a:rPr>
              <a:t>classes </a:t>
            </a:r>
            <a:r>
              <a:rPr lang="en-US" dirty="0" smtClean="0"/>
              <a:t>folder of our application.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Placing </a:t>
            </a:r>
            <a:r>
              <a:rPr lang="en-US" dirty="0" smtClean="0">
                <a:solidFill>
                  <a:srgbClr val="FF0000"/>
                </a:solidFill>
              </a:rPr>
              <a:t>.class </a:t>
            </a:r>
            <a:r>
              <a:rPr lang="en-US" dirty="0" smtClean="0"/>
              <a:t>file inside the </a:t>
            </a:r>
            <a:r>
              <a:rPr lang="en-US" dirty="0" smtClean="0">
                <a:solidFill>
                  <a:srgbClr val="FF0000"/>
                </a:solidFill>
              </a:rPr>
              <a:t>classes</a:t>
            </a:r>
            <a:r>
              <a:rPr lang="en-US" dirty="0" smtClean="0"/>
              <a:t> folder is a compulsory requirement for our </a:t>
            </a:r>
            <a:r>
              <a:rPr lang="en-US" dirty="0" err="1" smtClean="0"/>
              <a:t>servlet</a:t>
            </a:r>
            <a:r>
              <a:rPr lang="en-US" dirty="0" smtClean="0"/>
              <a:t>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CONFIGURING THE SERVLET</a:t>
            </a:r>
            <a:endParaRPr lang="en-IN" sz="2800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Content Placeholder 5" descr="directory-structure3.png"/>
          <p:cNvPicPr>
            <a:picLocks noGrp="1" noChangeAspect="1"/>
          </p:cNvPicPr>
          <p:nvPr>
            <p:ph sz="quarter" idx="1"/>
          </p:nvPr>
        </p:nvPicPr>
        <p:blipFill>
          <a:blip r:embed="rId4"/>
          <a:stretch>
            <a:fillRect/>
          </a:stretch>
        </p:blipFill>
        <p:spPr>
          <a:xfrm>
            <a:off x="142844" y="1357298"/>
            <a:ext cx="9001156" cy="535785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Today’s Agenda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buSzPct val="100000"/>
            </a:pPr>
            <a:endParaRPr lang="en-US" sz="2400" dirty="0" smtClean="0"/>
          </a:p>
          <a:p>
            <a:pPr>
              <a:buSzPct val="100000"/>
            </a:pPr>
            <a:endParaRPr lang="en-US" sz="2400" dirty="0" smtClean="0"/>
          </a:p>
          <a:p>
            <a:pPr>
              <a:buSzPct val="100000"/>
            </a:pPr>
            <a:r>
              <a:rPr lang="en-US" sz="2400" dirty="0" err="1" smtClean="0"/>
              <a:t>LifeCycle</a:t>
            </a:r>
            <a:r>
              <a:rPr lang="en-US" sz="2400" dirty="0" smtClean="0"/>
              <a:t> Of a </a:t>
            </a:r>
            <a:r>
              <a:rPr lang="en-US" sz="2400" dirty="0" err="1" smtClean="0"/>
              <a:t>Servlet</a:t>
            </a:r>
            <a:endParaRPr lang="en-US" sz="2400" dirty="0" smtClean="0"/>
          </a:p>
          <a:p>
            <a:pPr>
              <a:buSzPct val="100000"/>
            </a:pPr>
            <a:endParaRPr lang="en-US" sz="2400" dirty="0" smtClean="0"/>
          </a:p>
          <a:p>
            <a:pPr>
              <a:buSzPct val="100000"/>
            </a:pPr>
            <a:r>
              <a:rPr lang="en-US" sz="2400" dirty="0" smtClean="0"/>
              <a:t>Introduction To </a:t>
            </a:r>
            <a:r>
              <a:rPr lang="en-US" sz="2400" dirty="0" err="1" smtClean="0"/>
              <a:t>GenericServlet</a:t>
            </a:r>
            <a:r>
              <a:rPr lang="en-US" sz="2400" dirty="0" smtClean="0"/>
              <a:t> class</a:t>
            </a:r>
          </a:p>
          <a:p>
            <a:pPr>
              <a:buSzPct val="100000"/>
            </a:pPr>
            <a:endParaRPr lang="en-US" sz="2400" dirty="0" smtClean="0"/>
          </a:p>
          <a:p>
            <a:pPr>
              <a:buSzPct val="100000"/>
            </a:pPr>
            <a:r>
              <a:rPr lang="en-US" sz="2400" dirty="0" smtClean="0"/>
              <a:t>Creating The </a:t>
            </a:r>
            <a:r>
              <a:rPr lang="en-US" sz="2400" dirty="0" err="1" smtClean="0"/>
              <a:t>Sevlet</a:t>
            </a:r>
            <a:r>
              <a:rPr lang="en-US" sz="2400" dirty="0" smtClean="0"/>
              <a:t>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RUN THE APPLICATION</a:t>
            </a:r>
            <a:endParaRPr lang="en-IN" sz="2800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After all the deployment has been done we need to test our </a:t>
            </a:r>
            <a:r>
              <a:rPr lang="en-US" dirty="0" err="1" smtClean="0"/>
              <a:t>servlet</a:t>
            </a:r>
            <a:r>
              <a:rPr lang="en-US" dirty="0" smtClean="0"/>
              <a:t> and for this we need to do the following:</a:t>
            </a:r>
          </a:p>
          <a:p>
            <a:pPr lvl="1"/>
            <a:r>
              <a:rPr lang="en-US" dirty="0" smtClean="0"/>
              <a:t>Start the Tomcat server by clicking on the </a:t>
            </a:r>
            <a:r>
              <a:rPr lang="en-US" dirty="0" smtClean="0">
                <a:solidFill>
                  <a:srgbClr val="FF0000"/>
                </a:solidFill>
              </a:rPr>
              <a:t>Tomcat7.exe</a:t>
            </a:r>
            <a:r>
              <a:rPr lang="en-US" dirty="0" smtClean="0"/>
              <a:t> file found inside the </a:t>
            </a:r>
            <a:r>
              <a:rPr lang="en-US" dirty="0" smtClean="0">
                <a:solidFill>
                  <a:srgbClr val="FF0000"/>
                </a:solidFill>
              </a:rPr>
              <a:t>Tomcat’s bin </a:t>
            </a:r>
            <a:r>
              <a:rPr lang="en-US" dirty="0" smtClean="0"/>
              <a:t>folder.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Open the browser and type the following </a:t>
            </a:r>
            <a:r>
              <a:rPr lang="en-US" dirty="0" err="1" smtClean="0"/>
              <a:t>url</a:t>
            </a:r>
            <a:r>
              <a:rPr lang="en-US" dirty="0" smtClean="0"/>
              <a:t>: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r>
              <a:rPr lang="en-US" b="1" dirty="0" smtClean="0">
                <a:solidFill>
                  <a:srgbClr val="7030A0"/>
                </a:solidFill>
              </a:rPr>
              <a:t>http://localhost:1978/sachin/MyFirstServlet</a:t>
            </a:r>
            <a:endParaRPr lang="en-IN" b="1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RUN THE APPLICATION</a:t>
            </a:r>
            <a:endParaRPr lang="en-IN" sz="2800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Content Placeholder 5" descr="servlet-output.png"/>
          <p:cNvPicPr>
            <a:picLocks noGrp="1" noChangeAspect="1"/>
          </p:cNvPicPr>
          <p:nvPr>
            <p:ph sz="quarter" idx="1"/>
          </p:nvPr>
        </p:nvPicPr>
        <p:blipFill>
          <a:blip r:embed="rId4"/>
          <a:stretch>
            <a:fillRect/>
          </a:stretch>
        </p:blipFill>
        <p:spPr>
          <a:xfrm>
            <a:off x="85929" y="1527048"/>
            <a:ext cx="9058071" cy="51881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End Of Lecture </a:t>
            </a:r>
            <a:endParaRPr lang="en-IN" b="1" dirty="0"/>
          </a:p>
        </p:txBody>
      </p:sp>
      <p:pic>
        <p:nvPicPr>
          <p:cNvPr id="4" name="Content Placeholder 3" descr="Thanks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42844" y="1285860"/>
            <a:ext cx="8858312" cy="1928826"/>
          </a:xfrm>
          <a:solidFill>
            <a:schemeClr val="bg2"/>
          </a:solidFill>
        </p:spPr>
      </p:pic>
      <p:sp>
        <p:nvSpPr>
          <p:cNvPr id="5" name="TextBox 4"/>
          <p:cNvSpPr txBox="1"/>
          <p:nvPr/>
        </p:nvSpPr>
        <p:spPr>
          <a:xfrm>
            <a:off x="214282" y="2733794"/>
            <a:ext cx="8786874" cy="412420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For any queries mail us @: </a:t>
            </a:r>
            <a:r>
              <a:rPr lang="en-US" sz="2000" b="1" dirty="0" smtClean="0">
                <a:solidFill>
                  <a:srgbClr val="FF0000"/>
                </a:solidFill>
                <a:hlinkClick r:id="rId3"/>
              </a:rPr>
              <a:t>scalive4u@gmail.com</a:t>
            </a:r>
            <a:endParaRPr lang="en-US" sz="2000" b="1" dirty="0" smtClean="0">
              <a:solidFill>
                <a:srgbClr val="FF0000"/>
              </a:solidFill>
            </a:endParaRPr>
          </a:p>
          <a:p>
            <a:r>
              <a:rPr lang="en-US" sz="2000" b="1" dirty="0" smtClean="0">
                <a:solidFill>
                  <a:srgbClr val="FF0000"/>
                </a:solidFill>
              </a:rPr>
              <a:t>Call us @ : </a:t>
            </a:r>
            <a:r>
              <a:rPr lang="en-US" sz="2000" b="1" dirty="0" smtClean="0">
                <a:solidFill>
                  <a:srgbClr val="0070C0"/>
                </a:solidFill>
              </a:rPr>
              <a:t>0755-4271659, 7879165533</a:t>
            </a:r>
          </a:p>
          <a:p>
            <a:endParaRPr lang="en-US" sz="2800" b="1" u="sng" dirty="0" smtClean="0">
              <a:solidFill>
                <a:srgbClr val="0070C0"/>
              </a:solidFill>
            </a:endParaRPr>
          </a:p>
          <a:p>
            <a:r>
              <a:rPr lang="en-US" sz="2800" b="1" u="sng" dirty="0" smtClean="0">
                <a:solidFill>
                  <a:srgbClr val="0070C0"/>
                </a:solidFill>
              </a:rPr>
              <a:t>Agenda for Next Lecture:</a:t>
            </a:r>
          </a:p>
          <a:p>
            <a:pPr marL="457200" indent="-457200">
              <a:buAutoNum type="arabicPeriod"/>
            </a:pPr>
            <a:r>
              <a:rPr lang="en-US" sz="2400" b="1" dirty="0" smtClean="0">
                <a:solidFill>
                  <a:srgbClr val="0070C0"/>
                </a:solidFill>
              </a:rPr>
              <a:t>Introduction to </a:t>
            </a:r>
            <a:r>
              <a:rPr lang="en-US" sz="2400" b="1" dirty="0" err="1" smtClean="0">
                <a:solidFill>
                  <a:srgbClr val="0070C0"/>
                </a:solidFill>
              </a:rPr>
              <a:t>HttpServlet</a:t>
            </a:r>
            <a:endParaRPr lang="en-US" sz="2400" b="1" dirty="0" smtClean="0">
              <a:solidFill>
                <a:srgbClr val="0070C0"/>
              </a:solidFill>
            </a:endParaRPr>
          </a:p>
          <a:p>
            <a:pPr marL="457200" indent="-457200">
              <a:buAutoNum type="arabicPeriod"/>
            </a:pPr>
            <a:r>
              <a:rPr lang="en-US" sz="2400" b="1" dirty="0" smtClean="0">
                <a:solidFill>
                  <a:srgbClr val="0070C0"/>
                </a:solidFill>
              </a:rPr>
              <a:t>Differences with </a:t>
            </a:r>
            <a:r>
              <a:rPr lang="en-US" sz="2400" b="1" dirty="0" err="1" smtClean="0">
                <a:solidFill>
                  <a:srgbClr val="0070C0"/>
                </a:solidFill>
              </a:rPr>
              <a:t>GenericServlet</a:t>
            </a:r>
            <a:endParaRPr lang="en-US" sz="2400" b="1" dirty="0" smtClean="0">
              <a:solidFill>
                <a:srgbClr val="0070C0"/>
              </a:solidFill>
            </a:endParaRPr>
          </a:p>
          <a:p>
            <a:pPr marL="457200" indent="-457200">
              <a:buAutoNum type="arabicPeriod"/>
            </a:pPr>
            <a:r>
              <a:rPr lang="en-US" sz="2400" b="1" dirty="0" smtClean="0">
                <a:solidFill>
                  <a:srgbClr val="0070C0"/>
                </a:solidFill>
              </a:rPr>
              <a:t>Introduction to </a:t>
            </a:r>
            <a:r>
              <a:rPr lang="en-US" sz="2400" b="1" dirty="0" err="1" smtClean="0">
                <a:solidFill>
                  <a:srgbClr val="0070C0"/>
                </a:solidFill>
              </a:rPr>
              <a:t>doGet</a:t>
            </a:r>
            <a:r>
              <a:rPr lang="en-US" sz="2400" b="1" dirty="0" smtClean="0">
                <a:solidFill>
                  <a:srgbClr val="0070C0"/>
                </a:solidFill>
              </a:rPr>
              <a:t>( ) and </a:t>
            </a:r>
            <a:r>
              <a:rPr lang="en-US" sz="2400" b="1" dirty="0" err="1" smtClean="0">
                <a:solidFill>
                  <a:srgbClr val="0070C0"/>
                </a:solidFill>
              </a:rPr>
              <a:t>doPost</a:t>
            </a:r>
            <a:r>
              <a:rPr lang="en-US" sz="2400" b="1" dirty="0" smtClean="0">
                <a:solidFill>
                  <a:srgbClr val="0070C0"/>
                </a:solidFill>
              </a:rPr>
              <a:t>( )</a:t>
            </a:r>
          </a:p>
          <a:p>
            <a:pPr marL="457200" indent="-457200">
              <a:buAutoNum type="arabicPeriod"/>
            </a:pPr>
            <a:r>
              <a:rPr lang="en-US" sz="2400" b="1" dirty="0" smtClean="0">
                <a:solidFill>
                  <a:srgbClr val="0070C0"/>
                </a:solidFill>
              </a:rPr>
              <a:t>Developing </a:t>
            </a:r>
            <a:r>
              <a:rPr lang="en-US" sz="2400" b="1" dirty="0" err="1" smtClean="0">
                <a:solidFill>
                  <a:srgbClr val="0070C0"/>
                </a:solidFill>
              </a:rPr>
              <a:t>Servlet</a:t>
            </a:r>
            <a:r>
              <a:rPr lang="en-US" sz="2400" b="1" dirty="0" smtClean="0">
                <a:solidFill>
                  <a:srgbClr val="0070C0"/>
                </a:solidFill>
              </a:rPr>
              <a:t> by extending </a:t>
            </a:r>
            <a:r>
              <a:rPr lang="en-US" sz="2400" b="1" dirty="0" err="1" smtClean="0">
                <a:solidFill>
                  <a:srgbClr val="0070C0"/>
                </a:solidFill>
              </a:rPr>
              <a:t>HttpServlet</a:t>
            </a:r>
            <a:endParaRPr lang="en-US" sz="2400" b="1" dirty="0" smtClean="0">
              <a:solidFill>
                <a:srgbClr val="0070C0"/>
              </a:solidFill>
            </a:endParaRPr>
          </a:p>
          <a:p>
            <a:endParaRPr lang="en-US" sz="2400" b="1" dirty="0" smtClean="0">
              <a:solidFill>
                <a:srgbClr val="0070C0"/>
              </a:solidFill>
            </a:endParaRPr>
          </a:p>
          <a:p>
            <a:endParaRPr lang="en-US" sz="2800" b="1" u="sng" dirty="0" smtClean="0">
              <a:solidFill>
                <a:srgbClr val="0070C0"/>
              </a:solidFill>
            </a:endParaRPr>
          </a:p>
          <a:p>
            <a:pPr marL="342900" indent="-342900"/>
            <a:endParaRPr lang="en-US" b="1" dirty="0" smtClean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1"/>
            <a:ext cx="1368152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b="1" dirty="0" smtClean="0"/>
              <a:t>SERVLET LIFE-CYCLE</a:t>
            </a:r>
            <a:endParaRPr lang="en-IN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Content Placeholder 5" descr="slide_14.jpg"/>
          <p:cNvPicPr>
            <a:picLocks noGrp="1" noChangeAspect="1"/>
          </p:cNvPicPr>
          <p:nvPr>
            <p:ph sz="quarter" idx="1"/>
          </p:nvPr>
        </p:nvPicPr>
        <p:blipFill>
          <a:blip r:embed="rId4"/>
          <a:stretch>
            <a:fillRect/>
          </a:stretch>
        </p:blipFill>
        <p:spPr>
          <a:xfrm>
            <a:off x="142844" y="1357298"/>
            <a:ext cx="8858311" cy="535784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b="1" dirty="0" smtClean="0"/>
              <a:t>SERVLET LIFE-CYCLE</a:t>
            </a:r>
            <a:endParaRPr lang="en-IN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5188100"/>
          </a:xfrm>
        </p:spPr>
        <p:txBody>
          <a:bodyPr>
            <a:normAutofit fontScale="77500" lnSpcReduction="20000"/>
          </a:bodyPr>
          <a:lstStyle/>
          <a:p>
            <a:r>
              <a:rPr lang="en-IN" dirty="0" smtClean="0"/>
              <a:t>The lifecycle of a </a:t>
            </a:r>
            <a:r>
              <a:rPr lang="en-IN" dirty="0" err="1" smtClean="0"/>
              <a:t>servlet</a:t>
            </a:r>
            <a:r>
              <a:rPr lang="en-IN" dirty="0" smtClean="0"/>
              <a:t> is controlled by the container in which the </a:t>
            </a:r>
            <a:r>
              <a:rPr lang="en-IN" dirty="0" err="1" smtClean="0"/>
              <a:t>servlet</a:t>
            </a:r>
            <a:r>
              <a:rPr lang="en-IN" dirty="0" smtClean="0"/>
              <a:t> has been deployed. When a request is mapped to a </a:t>
            </a:r>
            <a:r>
              <a:rPr lang="en-IN" dirty="0" err="1" smtClean="0"/>
              <a:t>servlet</a:t>
            </a:r>
            <a:r>
              <a:rPr lang="en-IN" dirty="0" smtClean="0"/>
              <a:t>, the container performs the following steps.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1.	If an instance of the </a:t>
            </a:r>
            <a:r>
              <a:rPr lang="en-IN" dirty="0" err="1" smtClean="0"/>
              <a:t>servlet</a:t>
            </a:r>
            <a:r>
              <a:rPr lang="en-IN" dirty="0" smtClean="0"/>
              <a:t> does not exist, the web container does the following tasks:</a:t>
            </a:r>
          </a:p>
          <a:p>
            <a:pPr lvl="1"/>
            <a:r>
              <a:rPr lang="en-IN" dirty="0" smtClean="0">
                <a:solidFill>
                  <a:srgbClr val="FF0000"/>
                </a:solidFill>
              </a:rPr>
              <a:t>Loads the </a:t>
            </a:r>
            <a:r>
              <a:rPr lang="en-IN" dirty="0" err="1" smtClean="0">
                <a:solidFill>
                  <a:srgbClr val="FF0000"/>
                </a:solidFill>
              </a:rPr>
              <a:t>servlet</a:t>
            </a:r>
            <a:r>
              <a:rPr lang="en-IN" dirty="0" smtClean="0">
                <a:solidFill>
                  <a:srgbClr val="FF0000"/>
                </a:solidFill>
              </a:rPr>
              <a:t> class.</a:t>
            </a:r>
          </a:p>
          <a:p>
            <a:pPr lvl="1"/>
            <a:r>
              <a:rPr lang="en-IN" dirty="0" smtClean="0">
                <a:solidFill>
                  <a:srgbClr val="FF0000"/>
                </a:solidFill>
              </a:rPr>
              <a:t>Creates an instance of the </a:t>
            </a:r>
            <a:r>
              <a:rPr lang="en-IN" dirty="0" err="1" smtClean="0">
                <a:solidFill>
                  <a:srgbClr val="FF0000"/>
                </a:solidFill>
              </a:rPr>
              <a:t>servlet</a:t>
            </a:r>
            <a:r>
              <a:rPr lang="en-IN" dirty="0" smtClean="0">
                <a:solidFill>
                  <a:srgbClr val="FF0000"/>
                </a:solidFill>
              </a:rPr>
              <a:t> class.</a:t>
            </a:r>
          </a:p>
          <a:p>
            <a:pPr lvl="1"/>
            <a:r>
              <a:rPr lang="en-IN" dirty="0" smtClean="0">
                <a:solidFill>
                  <a:srgbClr val="FF0000"/>
                </a:solidFill>
              </a:rPr>
              <a:t>Initializes the </a:t>
            </a:r>
            <a:r>
              <a:rPr lang="en-IN" dirty="0" err="1" smtClean="0">
                <a:solidFill>
                  <a:srgbClr val="FF0000"/>
                </a:solidFill>
              </a:rPr>
              <a:t>servlet</a:t>
            </a:r>
            <a:r>
              <a:rPr lang="en-IN" dirty="0" smtClean="0">
                <a:solidFill>
                  <a:srgbClr val="FF0000"/>
                </a:solidFill>
              </a:rPr>
              <a:t> instance by calling the </a:t>
            </a:r>
            <a:r>
              <a:rPr lang="en-IN" dirty="0" smtClean="0">
                <a:solidFill>
                  <a:srgbClr val="7030A0"/>
                </a:solidFill>
              </a:rPr>
              <a:t>init( )</a:t>
            </a:r>
            <a:r>
              <a:rPr lang="en-IN" dirty="0" smtClean="0">
                <a:solidFill>
                  <a:srgbClr val="FF0000"/>
                </a:solidFill>
              </a:rPr>
              <a:t> method.</a:t>
            </a:r>
          </a:p>
          <a:p>
            <a:pPr lvl="1"/>
            <a:r>
              <a:rPr lang="en-IN" dirty="0" smtClean="0">
                <a:solidFill>
                  <a:srgbClr val="FF0000"/>
                </a:solidFill>
              </a:rPr>
              <a:t>Invokes</a:t>
            </a:r>
            <a:r>
              <a:rPr lang="en-IN" dirty="0" smtClean="0"/>
              <a:t> </a:t>
            </a:r>
            <a:r>
              <a:rPr lang="en-IN" dirty="0" smtClean="0">
                <a:solidFill>
                  <a:srgbClr val="FF0000"/>
                </a:solidFill>
              </a:rPr>
              <a:t>the</a:t>
            </a:r>
            <a:r>
              <a:rPr lang="en-IN" dirty="0" smtClean="0"/>
              <a:t> </a:t>
            </a:r>
            <a:r>
              <a:rPr lang="en-IN" dirty="0" smtClean="0">
                <a:solidFill>
                  <a:srgbClr val="7030A0"/>
                </a:solidFill>
              </a:rPr>
              <a:t>service( )</a:t>
            </a:r>
            <a:r>
              <a:rPr lang="en-IN" dirty="0" smtClean="0"/>
              <a:t> </a:t>
            </a:r>
            <a:r>
              <a:rPr lang="en-IN" dirty="0" smtClean="0">
                <a:solidFill>
                  <a:srgbClr val="FF0000"/>
                </a:solidFill>
              </a:rPr>
              <a:t>method, passing request and response objects.</a:t>
            </a:r>
          </a:p>
          <a:p>
            <a:pPr>
              <a:buNone/>
            </a:pPr>
            <a:r>
              <a:rPr lang="en-IN" dirty="0" smtClean="0"/>
              <a:t>2. If the </a:t>
            </a:r>
            <a:r>
              <a:rPr lang="en-IN" dirty="0" err="1" smtClean="0"/>
              <a:t>servlet</a:t>
            </a:r>
            <a:r>
              <a:rPr lang="en-IN" dirty="0" smtClean="0"/>
              <a:t> instance is present then first 3 tasks are not repeated , rather only the fourth part is re-executed i.e. only </a:t>
            </a:r>
            <a:r>
              <a:rPr lang="en-IN" dirty="0" smtClean="0">
                <a:solidFill>
                  <a:srgbClr val="7030A0"/>
                </a:solidFill>
              </a:rPr>
              <a:t>service( ) </a:t>
            </a:r>
            <a:r>
              <a:rPr lang="en-IN" dirty="0" smtClean="0"/>
              <a:t>method is called for every next request.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3.	Finally if the container  needs to remove the </a:t>
            </a:r>
            <a:r>
              <a:rPr lang="en-IN" dirty="0" err="1" smtClean="0"/>
              <a:t>servlet</a:t>
            </a:r>
            <a:r>
              <a:rPr lang="en-IN" dirty="0" smtClean="0"/>
              <a:t> , it calls  the </a:t>
            </a:r>
            <a:r>
              <a:rPr lang="en-IN" dirty="0" err="1" smtClean="0"/>
              <a:t>servlet’s</a:t>
            </a:r>
            <a:r>
              <a:rPr lang="en-IN" dirty="0" smtClean="0"/>
              <a:t> </a:t>
            </a:r>
            <a:r>
              <a:rPr lang="en-IN" dirty="0" smtClean="0">
                <a:solidFill>
                  <a:srgbClr val="7030A0"/>
                </a:solidFill>
              </a:rPr>
              <a:t>destroy( )</a:t>
            </a:r>
            <a:r>
              <a:rPr lang="en-IN" dirty="0" smtClean="0"/>
              <a:t> method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b="1" dirty="0" smtClean="0"/>
              <a:t>CREATING  SERVLET</a:t>
            </a:r>
            <a:endParaRPr lang="en-IN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 smtClean="0"/>
          </a:p>
          <a:p>
            <a:r>
              <a:rPr lang="en-US" dirty="0" smtClean="0"/>
              <a:t>Although we can implement the </a:t>
            </a:r>
            <a:r>
              <a:rPr lang="en-US" dirty="0" err="1" smtClean="0">
                <a:solidFill>
                  <a:srgbClr val="7030A0"/>
                </a:solidFill>
              </a:rPr>
              <a:t>javax.servlet.Servlet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 smtClean="0"/>
              <a:t>interface while developing our own </a:t>
            </a:r>
            <a:r>
              <a:rPr lang="en-US" dirty="0" err="1" smtClean="0"/>
              <a:t>servlet</a:t>
            </a:r>
            <a:r>
              <a:rPr lang="en-US" dirty="0" smtClean="0"/>
              <a:t>, but this practice is rarely followed.</a:t>
            </a:r>
          </a:p>
          <a:p>
            <a:endParaRPr lang="en-US" dirty="0" smtClean="0"/>
          </a:p>
          <a:p>
            <a:r>
              <a:rPr lang="en-US" dirty="0" smtClean="0"/>
              <a:t>Rather Java has provided us two implementation classes of </a:t>
            </a:r>
            <a:r>
              <a:rPr lang="en-US" dirty="0" err="1" smtClean="0"/>
              <a:t>Servlet</a:t>
            </a:r>
            <a:r>
              <a:rPr lang="en-US" dirty="0" smtClean="0"/>
              <a:t> interface which we must extend . They are called:</a:t>
            </a:r>
          </a:p>
          <a:p>
            <a:pPr lvl="1"/>
            <a:r>
              <a:rPr lang="en-US" dirty="0" err="1" smtClean="0">
                <a:solidFill>
                  <a:srgbClr val="FF0000"/>
                </a:solidFill>
              </a:rPr>
              <a:t>GenericServlet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r>
              <a:rPr lang="en-US" dirty="0" err="1" smtClean="0">
                <a:solidFill>
                  <a:srgbClr val="FF0000"/>
                </a:solidFill>
              </a:rPr>
              <a:t>HttpServlet</a:t>
            </a:r>
            <a:endParaRPr lang="en-US" dirty="0" smtClean="0">
              <a:solidFill>
                <a:srgbClr val="FF0000"/>
              </a:solidFill>
            </a:endParaRPr>
          </a:p>
          <a:p>
            <a:pPr marL="514350" indent="-514350"/>
            <a:endParaRPr lang="en-US" dirty="0" smtClean="0"/>
          </a:p>
          <a:p>
            <a:pPr marL="514350" indent="-514350"/>
            <a:r>
              <a:rPr lang="en-US" dirty="0" smtClean="0"/>
              <a:t>The class </a:t>
            </a:r>
            <a:r>
              <a:rPr lang="en-US" dirty="0" err="1" smtClean="0">
                <a:solidFill>
                  <a:srgbClr val="7030A0"/>
                </a:solidFill>
              </a:rPr>
              <a:t>GenericServlet</a:t>
            </a:r>
            <a:r>
              <a:rPr lang="en-US" dirty="0" smtClean="0"/>
              <a:t> implements </a:t>
            </a:r>
            <a:r>
              <a:rPr lang="en-US" dirty="0" err="1" smtClean="0">
                <a:solidFill>
                  <a:srgbClr val="7030A0"/>
                </a:solidFill>
              </a:rPr>
              <a:t>Servlet</a:t>
            </a:r>
            <a:r>
              <a:rPr lang="en-US" dirty="0" smtClean="0"/>
              <a:t> interface and the class </a:t>
            </a:r>
            <a:r>
              <a:rPr lang="en-US" dirty="0" err="1" smtClean="0">
                <a:solidFill>
                  <a:srgbClr val="7030A0"/>
                </a:solidFill>
              </a:rPr>
              <a:t>HttpServlet</a:t>
            </a:r>
            <a:r>
              <a:rPr lang="en-US" dirty="0" smtClean="0"/>
              <a:t> extends </a:t>
            </a:r>
            <a:r>
              <a:rPr lang="en-US" dirty="0" err="1" smtClean="0">
                <a:solidFill>
                  <a:srgbClr val="7030A0"/>
                </a:solidFill>
              </a:rPr>
              <a:t>GenericServlet</a:t>
            </a:r>
            <a:r>
              <a:rPr lang="en-US" dirty="0" smtClean="0"/>
              <a:t> class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b="1" dirty="0" smtClean="0"/>
              <a:t>SERVLET HIERARCHY</a:t>
            </a:r>
            <a:endParaRPr lang="en-IN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Content Placeholder 5" descr="servlethirercay.png"/>
          <p:cNvPicPr>
            <a:picLocks noGrp="1" noChangeAspect="1"/>
          </p:cNvPicPr>
          <p:nvPr>
            <p:ph sz="quarter" idx="1"/>
          </p:nvPr>
        </p:nvPicPr>
        <p:blipFill>
          <a:blip r:embed="rId4"/>
          <a:stretch>
            <a:fillRect/>
          </a:stretch>
        </p:blipFill>
        <p:spPr>
          <a:xfrm>
            <a:off x="1857356" y="1928802"/>
            <a:ext cx="5786478" cy="374368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THE GENERICSERVLET CLASS</a:t>
            </a:r>
            <a:endParaRPr lang="en-IN" sz="2800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fontAlgn="base"/>
            <a:r>
              <a:rPr lang="en-IN" b="1" dirty="0" err="1" smtClean="0">
                <a:solidFill>
                  <a:srgbClr val="7030A0"/>
                </a:solidFill>
              </a:rPr>
              <a:t>GenericServlet</a:t>
            </a:r>
            <a:r>
              <a:rPr lang="en-IN" b="1" dirty="0" smtClean="0">
                <a:solidFill>
                  <a:srgbClr val="7030A0"/>
                </a:solidFill>
              </a:rPr>
              <a:t> </a:t>
            </a:r>
            <a:r>
              <a:rPr lang="en-IN" dirty="0" smtClean="0"/>
              <a:t>implements </a:t>
            </a:r>
            <a:r>
              <a:rPr lang="en-IN" b="1" dirty="0" err="1" smtClean="0">
                <a:solidFill>
                  <a:srgbClr val="7030A0"/>
                </a:solidFill>
              </a:rPr>
              <a:t>Servlet</a:t>
            </a:r>
            <a:r>
              <a:rPr lang="en-IN" dirty="0" smtClean="0"/>
              <a:t> interface and provides implementation for all it’s method except </a:t>
            </a:r>
            <a:r>
              <a:rPr lang="en-IN" dirty="0" smtClean="0">
                <a:solidFill>
                  <a:srgbClr val="00B050"/>
                </a:solidFill>
              </a:rPr>
              <a:t>service() </a:t>
            </a:r>
            <a:r>
              <a:rPr lang="en-IN" dirty="0" smtClean="0"/>
              <a:t>method hence it is </a:t>
            </a:r>
            <a:r>
              <a:rPr lang="en-IN" dirty="0" smtClean="0">
                <a:solidFill>
                  <a:srgbClr val="FF0000"/>
                </a:solidFill>
              </a:rPr>
              <a:t>abstract</a:t>
            </a:r>
            <a:r>
              <a:rPr lang="en-IN" dirty="0" smtClean="0"/>
              <a:t>.</a:t>
            </a:r>
          </a:p>
          <a:p>
            <a:pPr fontAlgn="base"/>
            <a:endParaRPr lang="en-IN" dirty="0" smtClean="0"/>
          </a:p>
          <a:p>
            <a:pPr fontAlgn="base"/>
            <a:r>
              <a:rPr lang="en-IN" b="1" dirty="0" err="1" smtClean="0">
                <a:solidFill>
                  <a:srgbClr val="7030A0"/>
                </a:solidFill>
              </a:rPr>
              <a:t>GenericServlet</a:t>
            </a:r>
            <a:r>
              <a:rPr lang="en-IN" dirty="0" smtClean="0"/>
              <a:t> class defines a protocol-independent(HTTP-less) </a:t>
            </a:r>
            <a:r>
              <a:rPr lang="en-IN" dirty="0" err="1" smtClean="0"/>
              <a:t>servlet</a:t>
            </a:r>
            <a:r>
              <a:rPr lang="en-IN" dirty="0" smtClean="0"/>
              <a:t>. However while building a website or an online application, we may want to have Http protocol, in that case we must extend </a:t>
            </a:r>
            <a:r>
              <a:rPr lang="en-IN" b="1" dirty="0" err="1" smtClean="0">
                <a:solidFill>
                  <a:srgbClr val="7030A0"/>
                </a:solidFill>
              </a:rPr>
              <a:t>HttpServlet</a:t>
            </a:r>
            <a:r>
              <a:rPr lang="en-IN" b="1" dirty="0" smtClean="0">
                <a:solidFill>
                  <a:srgbClr val="7030A0"/>
                </a:solidFill>
              </a:rPr>
              <a:t> </a:t>
            </a:r>
            <a:r>
              <a:rPr lang="en-IN" dirty="0" smtClean="0"/>
              <a:t>instead of </a:t>
            </a:r>
            <a:r>
              <a:rPr lang="en-IN" b="1" dirty="0" err="1" smtClean="0">
                <a:solidFill>
                  <a:srgbClr val="7030A0"/>
                </a:solidFill>
              </a:rPr>
              <a:t>GenericServlet</a:t>
            </a:r>
            <a:r>
              <a:rPr lang="en-IN" b="1" dirty="0" smtClean="0">
                <a:solidFill>
                  <a:srgbClr val="7030A0"/>
                </a:solidFill>
              </a:rPr>
              <a:t> </a:t>
            </a:r>
          </a:p>
          <a:p>
            <a:pPr fontAlgn="base"/>
            <a:endParaRPr lang="en-IN" dirty="0" smtClean="0"/>
          </a:p>
          <a:p>
            <a:pPr fontAlgn="base"/>
            <a:r>
              <a:rPr lang="en-IN" dirty="0" smtClean="0"/>
              <a:t>Developing </a:t>
            </a:r>
            <a:r>
              <a:rPr lang="en-IN" dirty="0" err="1" smtClean="0"/>
              <a:t>Servlet</a:t>
            </a:r>
            <a:r>
              <a:rPr lang="en-IN" dirty="0" smtClean="0"/>
              <a:t> by extending </a:t>
            </a:r>
            <a:r>
              <a:rPr lang="en-IN" b="1" dirty="0" err="1" smtClean="0">
                <a:solidFill>
                  <a:srgbClr val="7030A0"/>
                </a:solidFill>
              </a:rPr>
              <a:t>GenericServlet</a:t>
            </a:r>
            <a:r>
              <a:rPr lang="en-IN" dirty="0" smtClean="0"/>
              <a:t> is very easy because we have to provide implementation only for</a:t>
            </a:r>
            <a:r>
              <a:rPr lang="en-IN" dirty="0" smtClean="0">
                <a:solidFill>
                  <a:srgbClr val="00B050"/>
                </a:solidFill>
              </a:rPr>
              <a:t> service()</a:t>
            </a:r>
            <a:r>
              <a:rPr lang="en-IN" dirty="0" smtClean="0"/>
              <a:t>method.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THE service( ) METHOD</a:t>
            </a:r>
            <a:endParaRPr lang="en-IN" sz="2800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This method is automatically called by the server whenever request for a </a:t>
            </a:r>
            <a:r>
              <a:rPr lang="en-US" dirty="0" err="1" smtClean="0">
                <a:solidFill>
                  <a:srgbClr val="7030A0"/>
                </a:solidFill>
              </a:rPr>
              <a:t>GenericServlet</a:t>
            </a:r>
            <a:r>
              <a:rPr lang="en-US" dirty="0" smtClean="0"/>
              <a:t> arrives</a:t>
            </a: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00B050"/>
                </a:solidFill>
              </a:rPr>
              <a:t>service() </a:t>
            </a:r>
            <a:r>
              <a:rPr lang="en-US" dirty="0" smtClean="0"/>
              <a:t>method accepts two parameters:</a:t>
            </a:r>
          </a:p>
          <a:p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 </a:t>
            </a:r>
            <a:r>
              <a:rPr lang="en-US" dirty="0" err="1" smtClean="0">
                <a:solidFill>
                  <a:srgbClr val="7030A0"/>
                </a:solidFill>
              </a:rPr>
              <a:t>ServletRequest</a:t>
            </a:r>
            <a:r>
              <a:rPr lang="en-US" dirty="0" err="1" smtClean="0"/>
              <a:t>Object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 </a:t>
            </a:r>
            <a:r>
              <a:rPr lang="en-US" dirty="0" err="1" smtClean="0">
                <a:solidFill>
                  <a:srgbClr val="7030A0"/>
                </a:solidFill>
              </a:rPr>
              <a:t>SerlvetResponse</a:t>
            </a:r>
            <a:r>
              <a:rPr lang="en-US" dirty="0" err="1" smtClean="0"/>
              <a:t>Object</a:t>
            </a:r>
            <a:r>
              <a:rPr lang="en-US" dirty="0" smtClean="0"/>
              <a:t> </a:t>
            </a:r>
          </a:p>
          <a:p>
            <a:pPr marL="514350" indent="-514350">
              <a:buNone/>
            </a:pPr>
            <a:endParaRPr lang="en-US" dirty="0" smtClean="0"/>
          </a:p>
          <a:p>
            <a:pPr marL="514350" indent="-514350">
              <a:buNone/>
            </a:pPr>
            <a:r>
              <a:rPr lang="en-IN" dirty="0" smtClean="0"/>
              <a:t>The </a:t>
            </a:r>
            <a:r>
              <a:rPr lang="en-IN" dirty="0" err="1" smtClean="0">
                <a:solidFill>
                  <a:srgbClr val="7030A0"/>
                </a:solidFill>
              </a:rPr>
              <a:t>ServletRequest</a:t>
            </a:r>
            <a:r>
              <a:rPr lang="en-IN" dirty="0" smtClean="0"/>
              <a:t> object allows to read data provided by</a:t>
            </a:r>
          </a:p>
          <a:p>
            <a:pPr marL="514350" indent="-514350">
              <a:buNone/>
            </a:pPr>
            <a:r>
              <a:rPr lang="en-IN" dirty="0" smtClean="0"/>
              <a:t>the client request and the </a:t>
            </a:r>
            <a:r>
              <a:rPr lang="en-IN" dirty="0" err="1" smtClean="0">
                <a:solidFill>
                  <a:srgbClr val="7030A0"/>
                </a:solidFill>
              </a:rPr>
              <a:t>ServletResponse</a:t>
            </a:r>
            <a:r>
              <a:rPr lang="en-IN" dirty="0" smtClean="0"/>
              <a:t> object is used to </a:t>
            </a:r>
          </a:p>
          <a:p>
            <a:pPr marL="514350" indent="-514350">
              <a:buNone/>
            </a:pPr>
            <a:r>
              <a:rPr lang="en-IN" dirty="0" smtClean="0"/>
              <a:t>send the </a:t>
            </a:r>
            <a:r>
              <a:rPr lang="en-IN" dirty="0" err="1" smtClean="0"/>
              <a:t>reponse</a:t>
            </a:r>
            <a:r>
              <a:rPr lang="en-IN" dirty="0" smtClean="0"/>
              <a:t> to the client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b="1" dirty="0" smtClean="0"/>
              <a:t>FIRST  SERVLET</a:t>
            </a:r>
            <a:endParaRPr lang="en-IN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import java.io.*;</a:t>
            </a:r>
          </a:p>
          <a:p>
            <a:pPr>
              <a:buNone/>
            </a:pPr>
            <a:r>
              <a:rPr lang="en-US" sz="2400" dirty="0" smtClean="0"/>
              <a:t>i</a:t>
            </a:r>
            <a:r>
              <a:rPr lang="en-US" sz="2400" dirty="0" smtClean="0"/>
              <a:t>mport </a:t>
            </a:r>
            <a:r>
              <a:rPr lang="en-US" sz="2400" dirty="0" err="1" smtClean="0"/>
              <a:t>javax.Servlet</a:t>
            </a:r>
            <a:r>
              <a:rPr lang="en-US" sz="2400" dirty="0" smtClean="0"/>
              <a:t>.*;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public class  </a:t>
            </a:r>
            <a:r>
              <a:rPr lang="en-US" sz="2400" dirty="0" err="1" smtClean="0"/>
              <a:t>MyFirstServlet</a:t>
            </a:r>
            <a:r>
              <a:rPr lang="en-US" sz="2400" dirty="0" smtClean="0"/>
              <a:t>  extends  </a:t>
            </a:r>
            <a:r>
              <a:rPr lang="en-US" sz="2400" dirty="0" err="1" smtClean="0"/>
              <a:t>GenericServlet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{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public void service (</a:t>
            </a:r>
            <a:r>
              <a:rPr lang="en-US" sz="2400" dirty="0" err="1" smtClean="0"/>
              <a:t>ServletRequest</a:t>
            </a:r>
            <a:r>
              <a:rPr lang="en-US" sz="2400" dirty="0" smtClean="0"/>
              <a:t> </a:t>
            </a:r>
            <a:r>
              <a:rPr lang="en-US" sz="2400" dirty="0" err="1" smtClean="0"/>
              <a:t>req</a:t>
            </a:r>
            <a:r>
              <a:rPr lang="en-US" sz="2400" dirty="0" smtClean="0"/>
              <a:t>, </a:t>
            </a:r>
            <a:r>
              <a:rPr lang="en-US" sz="2400" dirty="0" err="1" smtClean="0"/>
              <a:t>servletResponse</a:t>
            </a:r>
            <a:r>
              <a:rPr lang="en-US" sz="2400" dirty="0" smtClean="0"/>
              <a:t> </a:t>
            </a:r>
            <a:r>
              <a:rPr lang="en-US" sz="2400" dirty="0" err="1" smtClean="0"/>
              <a:t>resp</a:t>
            </a:r>
            <a:r>
              <a:rPr lang="en-US" sz="2400" dirty="0" smtClean="0"/>
              <a:t>) throws </a:t>
            </a:r>
            <a:r>
              <a:rPr lang="en-US" sz="2400" dirty="0" err="1" smtClean="0"/>
              <a:t>ServletException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{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3817</TotalTime>
  <Words>658</Words>
  <Application>Microsoft Office PowerPoint</Application>
  <PresentationFormat>On-screen Show (4:3)</PresentationFormat>
  <Paragraphs>154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Civic</vt:lpstr>
      <vt:lpstr>Slide 1</vt:lpstr>
      <vt:lpstr>Today’s Agenda</vt:lpstr>
      <vt:lpstr>SERVLET LIFE-CYCLE</vt:lpstr>
      <vt:lpstr>SERVLET LIFE-CYCLE</vt:lpstr>
      <vt:lpstr>CREATING  SERVLET</vt:lpstr>
      <vt:lpstr>SERVLET HIERARCHY</vt:lpstr>
      <vt:lpstr>THE GENERICSERVLET CLASS</vt:lpstr>
      <vt:lpstr>THE service( ) METHOD</vt:lpstr>
      <vt:lpstr>FIRST  SERVLET</vt:lpstr>
      <vt:lpstr>Conti.</vt:lpstr>
      <vt:lpstr>COMPILING THE PROGRAM</vt:lpstr>
      <vt:lpstr>COMPILING THE PROGRAM</vt:lpstr>
      <vt:lpstr>DEPLOYING THE SERVLET</vt:lpstr>
      <vt:lpstr>CREATING THE DIRECTORY</vt:lpstr>
      <vt:lpstr>CREATING THE DIRECTORY</vt:lpstr>
      <vt:lpstr>THE web.xml FILE</vt:lpstr>
      <vt:lpstr>DESIGNING THE web.xml FILE</vt:lpstr>
      <vt:lpstr>CONFIGURING THE SERVLET</vt:lpstr>
      <vt:lpstr>CONFIGURING THE SERVLET</vt:lpstr>
      <vt:lpstr>RUN THE APPLICATION</vt:lpstr>
      <vt:lpstr>RUN THE APPLICATION</vt:lpstr>
      <vt:lpstr>End Of Lecture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palash</dc:creator>
  <cp:lastModifiedBy>SERVER</cp:lastModifiedBy>
  <cp:revision>317</cp:revision>
  <dcterms:created xsi:type="dcterms:W3CDTF">2016-02-04T12:02:26Z</dcterms:created>
  <dcterms:modified xsi:type="dcterms:W3CDTF">2017-06-29T04:42:16Z</dcterms:modified>
</cp:coreProperties>
</file>