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380" r:id="rId4"/>
    <p:sldId id="381" r:id="rId5"/>
    <p:sldId id="384" r:id="rId6"/>
    <p:sldId id="382" r:id="rId7"/>
    <p:sldId id="383" r:id="rId8"/>
    <p:sldId id="385" r:id="rId9"/>
    <p:sldId id="386" r:id="rId10"/>
    <p:sldId id="387" r:id="rId11"/>
    <p:sldId id="388" r:id="rId12"/>
    <p:sldId id="389" r:id="rId13"/>
    <p:sldId id="362" r:id="rId14"/>
    <p:sldId id="363" r:id="rId15"/>
    <p:sldId id="392" r:id="rId16"/>
    <p:sldId id="352" r:id="rId17"/>
    <p:sldId id="390" r:id="rId18"/>
    <p:sldId id="391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31-08-2016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8/31/2016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ANOTHER IMPORTANT POINT!!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None of the </a:t>
            </a:r>
            <a:r>
              <a:rPr lang="en-US" b="1" dirty="0" err="1" smtClean="0">
                <a:solidFill>
                  <a:srgbClr val="0070C0"/>
                </a:solidFill>
              </a:rPr>
              <a:t>doxxx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b="1" dirty="0" smtClean="0">
                <a:solidFill>
                  <a:srgbClr val="FF0000"/>
                </a:solidFill>
              </a:rPr>
              <a:t>methods have been made abstract but still the class </a:t>
            </a:r>
            <a:r>
              <a:rPr lang="en-US" b="1" dirty="0" err="1" smtClean="0">
                <a:solidFill>
                  <a:srgbClr val="7030A0"/>
                </a:solidFill>
              </a:rPr>
              <a:t>HttpServlet</a:t>
            </a:r>
            <a:r>
              <a:rPr lang="en-US" b="1" dirty="0" smtClean="0">
                <a:solidFill>
                  <a:srgbClr val="FF0000"/>
                </a:solidFill>
              </a:rPr>
              <a:t> has been declared as an </a:t>
            </a:r>
            <a:r>
              <a:rPr lang="en-US" b="1" dirty="0" smtClean="0">
                <a:solidFill>
                  <a:srgbClr val="FF0000"/>
                </a:solidFill>
              </a:rPr>
              <a:t>abstract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tell why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ANOTHER IMPORTANT POINT!!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This is because none of the </a:t>
            </a:r>
            <a:r>
              <a:rPr lang="en-US" dirty="0" err="1" smtClean="0">
                <a:solidFill>
                  <a:srgbClr val="0070C0"/>
                </a:solidFill>
              </a:rPr>
              <a:t>doxxx</a:t>
            </a:r>
            <a:r>
              <a:rPr lang="en-US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methods contain any proper implementation.</a:t>
            </a:r>
          </a:p>
          <a:p>
            <a:endParaRPr lang="en-IN" dirty="0" smtClean="0"/>
          </a:p>
          <a:p>
            <a:r>
              <a:rPr lang="en-IN" dirty="0" smtClean="0"/>
              <a:t>They all have </a:t>
            </a:r>
            <a:r>
              <a:rPr lang="en-IN" dirty="0" smtClean="0"/>
              <a:t>all default behaviours of returning a </a:t>
            </a:r>
            <a:r>
              <a:rPr lang="en-IN" dirty="0" smtClean="0">
                <a:solidFill>
                  <a:srgbClr val="FF0000"/>
                </a:solidFill>
              </a:rPr>
              <a:t>HTTP 405 </a:t>
            </a:r>
            <a:r>
              <a:rPr lang="en-IN" i="1" dirty="0" smtClean="0">
                <a:solidFill>
                  <a:srgbClr val="FF0000"/>
                </a:solidFill>
              </a:rPr>
              <a:t>Method Not Implemented</a:t>
            </a:r>
            <a:r>
              <a:rPr lang="en-IN" dirty="0" smtClean="0">
                <a:solidFill>
                  <a:srgbClr val="FF0000"/>
                </a:solidFill>
              </a:rPr>
              <a:t> error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So the designers of JEE  technology did not want that anyone should be allowed to instantiate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class as it’s practically of no use.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WHY </a:t>
            </a:r>
            <a:r>
              <a:rPr lang="en-US" sz="2000" b="1" dirty="0" err="1" smtClean="0">
                <a:solidFill>
                  <a:srgbClr val="C00000"/>
                </a:solidFill>
              </a:rPr>
              <a:t>doxxx</a:t>
            </a:r>
            <a:r>
              <a:rPr lang="en-US" sz="2000" b="1" dirty="0" smtClean="0">
                <a:solidFill>
                  <a:srgbClr val="C00000"/>
                </a:solidFill>
              </a:rPr>
              <a:t>( ) </a:t>
            </a:r>
            <a:r>
              <a:rPr lang="en-US" sz="2000" b="1" dirty="0" smtClean="0"/>
              <a:t>METHODS </a:t>
            </a:r>
            <a:br>
              <a:rPr lang="en-US" sz="2000" b="1" dirty="0" smtClean="0"/>
            </a:br>
            <a:r>
              <a:rPr lang="en-US" sz="2000" b="1" dirty="0" smtClean="0"/>
              <a:t>HAVE NOT BEEN DECLARED AS </a:t>
            </a:r>
            <a:r>
              <a:rPr lang="en-US" sz="2000" b="1" dirty="0" smtClean="0">
                <a:solidFill>
                  <a:srgbClr val="7030A0"/>
                </a:solidFill>
              </a:rPr>
              <a:t>abstract</a:t>
            </a:r>
            <a:r>
              <a:rPr lang="en-US" sz="2000" b="1" dirty="0" smtClean="0"/>
              <a:t> ?</a:t>
            </a:r>
            <a:endParaRPr lang="en-IN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This is because if </a:t>
            </a:r>
            <a:r>
              <a:rPr lang="en-IN" b="1" dirty="0" smtClean="0">
                <a:solidFill>
                  <a:srgbClr val="FF0000"/>
                </a:solidFill>
              </a:rPr>
              <a:t>those methods were all </a:t>
            </a:r>
            <a:r>
              <a:rPr lang="en-IN" b="1" dirty="0" smtClean="0">
                <a:solidFill>
                  <a:srgbClr val="FF0000"/>
                </a:solidFill>
              </a:rPr>
              <a:t> abstract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smtClean="0">
                <a:solidFill>
                  <a:srgbClr val="FF0000"/>
                </a:solidFill>
              </a:rPr>
              <a:t>we </a:t>
            </a:r>
            <a:r>
              <a:rPr lang="en-IN" b="1" dirty="0" smtClean="0">
                <a:solidFill>
                  <a:srgbClr val="FF0000"/>
                </a:solidFill>
              </a:rPr>
              <a:t>would be forced to override them all, even though </a:t>
            </a:r>
            <a:r>
              <a:rPr lang="en-IN" b="1" dirty="0" smtClean="0">
                <a:solidFill>
                  <a:srgbClr val="FF0000"/>
                </a:solidFill>
              </a:rPr>
              <a:t>our </a:t>
            </a:r>
            <a:r>
              <a:rPr lang="en-IN" b="1" dirty="0" smtClean="0">
                <a:solidFill>
                  <a:srgbClr val="FF0000"/>
                </a:solidFill>
              </a:rPr>
              <a:t>business requirements don't need it at all.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HTTPSERVLET </a:t>
            </a:r>
            <a:br>
              <a:rPr lang="en-US" b="1" dirty="0" smtClean="0"/>
            </a:br>
            <a:r>
              <a:rPr lang="en-US" b="1" dirty="0" smtClean="0"/>
              <a:t>LIFE-CYCLE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HTTPSERVLET </a:t>
            </a:r>
            <a:br>
              <a:rPr lang="en-US" b="1" dirty="0" smtClean="0"/>
            </a:br>
            <a:r>
              <a:rPr lang="en-US" b="1" dirty="0" smtClean="0"/>
              <a:t>LIFE-CYCLE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r>
              <a:rPr lang="en-IN" dirty="0" smtClean="0"/>
              <a:t>All the steps are same as previous, the only difference is that when the container calls the </a:t>
            </a:r>
            <a:r>
              <a:rPr lang="en-IN" dirty="0" smtClean="0">
                <a:solidFill>
                  <a:srgbClr val="C00000"/>
                </a:solidFill>
              </a:rPr>
              <a:t>service( ) </a:t>
            </a:r>
            <a:r>
              <a:rPr lang="en-IN" dirty="0" smtClean="0"/>
              <a:t>method, then the implementation of </a:t>
            </a:r>
            <a:r>
              <a:rPr lang="en-IN" dirty="0" smtClean="0">
                <a:solidFill>
                  <a:srgbClr val="C00000"/>
                </a:solidFill>
              </a:rPr>
              <a:t>service( ) </a:t>
            </a:r>
            <a:r>
              <a:rPr lang="en-IN" dirty="0" smtClean="0"/>
              <a:t>given by </a:t>
            </a:r>
            <a:r>
              <a:rPr lang="en-IN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class runs since programmer’s do not override this method.</a:t>
            </a:r>
          </a:p>
          <a:p>
            <a:endParaRPr lang="en-IN" dirty="0" smtClean="0"/>
          </a:p>
          <a:p>
            <a:r>
              <a:rPr lang="en-IN" dirty="0" smtClean="0"/>
              <a:t>But when the </a:t>
            </a:r>
            <a:r>
              <a:rPr lang="en-IN" dirty="0" smtClean="0">
                <a:solidFill>
                  <a:srgbClr val="C00000"/>
                </a:solidFill>
              </a:rPr>
              <a:t>service( ) </a:t>
            </a:r>
            <a:r>
              <a:rPr lang="en-IN" dirty="0" smtClean="0"/>
              <a:t>method calls the </a:t>
            </a:r>
            <a:r>
              <a:rPr lang="en-IN" dirty="0" err="1" smtClean="0">
                <a:solidFill>
                  <a:srgbClr val="C00000"/>
                </a:solidFill>
              </a:rPr>
              <a:t>doGet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or </a:t>
            </a:r>
            <a:r>
              <a:rPr lang="en-IN" dirty="0" err="1" smtClean="0">
                <a:solidFill>
                  <a:srgbClr val="C00000"/>
                </a:solidFill>
              </a:rPr>
              <a:t>doPost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method , then our implementations will run as we must have overridden </a:t>
            </a:r>
            <a:r>
              <a:rPr lang="en-IN" dirty="0" err="1" smtClean="0">
                <a:solidFill>
                  <a:srgbClr val="0070C0"/>
                </a:solidFill>
              </a:rPr>
              <a:t>doxxx</a:t>
            </a:r>
            <a:r>
              <a:rPr lang="en-IN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methods.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HTTPSERVLET </a:t>
            </a:r>
            <a:br>
              <a:rPr lang="en-US" sz="2000" b="1" dirty="0" smtClean="0"/>
            </a:br>
            <a:r>
              <a:rPr lang="en-US" sz="2000" b="1" dirty="0" smtClean="0"/>
              <a:t>V/S</a:t>
            </a:r>
            <a:br>
              <a:rPr lang="en-US" sz="2000" b="1" dirty="0" smtClean="0"/>
            </a:br>
            <a:r>
              <a:rPr lang="en-US" sz="2000" b="1" dirty="0" smtClean="0"/>
              <a:t>GENERICSERVLET</a:t>
            </a:r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42839" y="1428736"/>
          <a:ext cx="8858318" cy="528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9"/>
                <a:gridCol w="4429159"/>
              </a:tblGrid>
              <a:tr h="42268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GenericServlet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HttpServlet</a:t>
                      </a:r>
                      <a:endParaRPr lang="en-IN" dirty="0"/>
                    </a:p>
                  </a:txBody>
                  <a:tcPr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Can be used with any protocol (means, can handle any protocol). Protocol independent.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Should be used with HTTP protocol only (can handle HTTP specific protocols) . Protocol dependent.</a:t>
                      </a:r>
                    </a:p>
                  </a:txBody>
                  <a:tcPr marL="76200" marR="76200" marT="76200" marB="76200" anchor="ctr"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All methods are concrete except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method.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method is abstract method.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All methods are concrete (non-abstract). </a:t>
                      </a:r>
                    </a:p>
                  </a:txBody>
                  <a:tcPr marL="76200" marR="76200" marT="76200" marB="76200" anchor="ctr"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should be overridden being abstract in super interface.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method need not be 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overridden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 rather we need to override </a:t>
                      </a:r>
                      <a:r>
                        <a:rPr lang="en-IN" b="1" baseline="0" dirty="0" err="1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doGet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( ) 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or </a:t>
                      </a:r>
                      <a:r>
                        <a:rPr lang="en-IN" b="1" baseline="0" dirty="0" err="1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doPost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( ) 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methods</a:t>
                      </a:r>
                      <a:endParaRPr lang="en-IN" b="0" dirty="0">
                        <a:latin typeface="Georgia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799041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Defined 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 in </a:t>
                      </a:r>
                      <a:r>
                        <a:rPr lang="en-IN" b="1" dirty="0" err="1" smtClean="0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javax.servlet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 </a:t>
                      </a:r>
                      <a:r>
                        <a:rPr lang="en-IN" b="0" dirty="0">
                          <a:latin typeface="Georgia" pitchFamily="18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Georgia" pitchFamily="18" charset="0"/>
                        </a:rPr>
                        <a:t>Defined </a:t>
                      </a:r>
                      <a:r>
                        <a:rPr lang="en-IN" b="1" dirty="0" smtClean="0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in 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javax.servlet.http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 </a:t>
                      </a:r>
                      <a:r>
                        <a:rPr lang="en-IN" b="0" dirty="0">
                          <a:latin typeface="Georgia" pitchFamily="18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</a:tr>
              <a:tr h="729560">
                <a:tc>
                  <a:txBody>
                    <a:bodyPr/>
                    <a:lstStyle/>
                    <a:p>
                      <a:r>
                        <a:rPr lang="en-IN" dirty="0" smtClean="0"/>
                        <a:t>Not in use </a:t>
                      </a:r>
                      <a:r>
                        <a:rPr lang="en-IN" dirty="0" err="1" smtClean="0"/>
                        <a:t>nowadys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Practically used in today’s  java based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web applications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Develop an Http based </a:t>
            </a:r>
            <a:r>
              <a:rPr lang="en-US" b="1" dirty="0" err="1" smtClean="0"/>
              <a:t>Servlet</a:t>
            </a:r>
            <a:r>
              <a:rPr lang="en-US" b="1" dirty="0" smtClean="0"/>
              <a:t> that displays current date and time whenever a request arrives.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/>
              <a:t>import </a:t>
            </a:r>
            <a:r>
              <a:rPr lang="en-IN" sz="1200" b="1" dirty="0" err="1" smtClean="0"/>
              <a:t>javax.servlet</a:t>
            </a:r>
            <a:r>
              <a:rPr lang="en-IN" sz="1200" b="1" dirty="0" smtClean="0"/>
              <a:t>.*;</a:t>
            </a:r>
          </a:p>
          <a:p>
            <a:pPr>
              <a:buNone/>
            </a:pPr>
            <a:r>
              <a:rPr lang="en-IN" sz="1200" b="1" dirty="0" smtClean="0"/>
              <a:t>import </a:t>
            </a:r>
            <a:r>
              <a:rPr lang="en-IN" sz="1200" b="1" dirty="0" err="1" smtClean="0"/>
              <a:t>javax.servlet.http</a:t>
            </a:r>
            <a:r>
              <a:rPr lang="en-IN" sz="1200" b="1" dirty="0" smtClean="0"/>
              <a:t>.*;</a:t>
            </a:r>
          </a:p>
          <a:p>
            <a:pPr>
              <a:buNone/>
            </a:pPr>
            <a:r>
              <a:rPr lang="en-IN" sz="1200" b="1" dirty="0" smtClean="0"/>
              <a:t>import java.io.*;</a:t>
            </a:r>
          </a:p>
          <a:p>
            <a:pPr>
              <a:buNone/>
            </a:pPr>
            <a:r>
              <a:rPr lang="en-IN" sz="1200" b="1" dirty="0" smtClean="0"/>
              <a:t>import </a:t>
            </a:r>
            <a:r>
              <a:rPr lang="en-IN" sz="1200" b="1" dirty="0" err="1" smtClean="0"/>
              <a:t>java.util</a:t>
            </a:r>
            <a:r>
              <a:rPr lang="en-IN" sz="1200" b="1" dirty="0" smtClean="0"/>
              <a:t>.*;</a:t>
            </a:r>
          </a:p>
          <a:p>
            <a:pPr>
              <a:buNone/>
            </a:pPr>
            <a:r>
              <a:rPr lang="en-IN" sz="1200" b="1" dirty="0" smtClean="0"/>
              <a:t>public class </a:t>
            </a:r>
            <a:r>
              <a:rPr lang="en-IN" sz="1200" b="1" dirty="0" err="1" smtClean="0"/>
              <a:t>MyDateTimeServlet</a:t>
            </a:r>
            <a:r>
              <a:rPr lang="en-IN" sz="1200" b="1" dirty="0" smtClean="0"/>
              <a:t> extends </a:t>
            </a:r>
            <a:r>
              <a:rPr lang="en-IN" sz="1200" b="1" dirty="0" err="1" smtClean="0"/>
              <a:t>HttpServlet</a:t>
            </a:r>
            <a:endParaRPr lang="en-IN" sz="1200" b="1" dirty="0" smtClean="0"/>
          </a:p>
          <a:p>
            <a:pPr>
              <a:buNone/>
            </a:pPr>
            <a:r>
              <a:rPr lang="en-IN" sz="1200" b="1" dirty="0" smtClean="0"/>
              <a:t>{</a:t>
            </a:r>
          </a:p>
          <a:p>
            <a:pPr>
              <a:buNone/>
            </a:pPr>
            <a:r>
              <a:rPr lang="en-IN" sz="1200" b="1" dirty="0" smtClean="0"/>
              <a:t>public void </a:t>
            </a:r>
            <a:r>
              <a:rPr lang="en-IN" sz="1200" b="1" dirty="0" err="1" smtClean="0"/>
              <a:t>doGet</a:t>
            </a:r>
            <a:r>
              <a:rPr lang="en-IN" sz="1200" b="1" dirty="0" smtClean="0"/>
              <a:t>(</a:t>
            </a:r>
            <a:r>
              <a:rPr lang="en-IN" sz="1200" b="1" dirty="0" err="1" smtClean="0"/>
              <a:t>HttpServletRequest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req,HttpServletResponse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resp</a:t>
            </a:r>
            <a:r>
              <a:rPr lang="en-IN" sz="1200" b="1" dirty="0" smtClean="0"/>
              <a:t>)throws </a:t>
            </a:r>
            <a:r>
              <a:rPr lang="en-IN" sz="1200" b="1" dirty="0" err="1" smtClean="0"/>
              <a:t>IOException,ServletException</a:t>
            </a:r>
            <a:endParaRPr lang="en-IN" sz="1200" b="1" dirty="0" smtClean="0"/>
          </a:p>
          <a:p>
            <a:pPr>
              <a:buNone/>
            </a:pPr>
            <a:r>
              <a:rPr lang="en-IN" sz="1200" b="1" dirty="0" smtClean="0"/>
              <a:t>{</a:t>
            </a:r>
          </a:p>
          <a:p>
            <a:pPr>
              <a:buNone/>
            </a:pPr>
            <a:r>
              <a:rPr lang="en-IN" sz="1200" b="1" dirty="0" err="1" smtClean="0"/>
              <a:t>resp.setContentType</a:t>
            </a:r>
            <a:r>
              <a:rPr lang="en-IN" sz="1200" b="1" dirty="0" smtClean="0"/>
              <a:t>("text/html");</a:t>
            </a:r>
          </a:p>
          <a:p>
            <a:pPr>
              <a:buNone/>
            </a:pPr>
            <a:r>
              <a:rPr lang="en-IN" sz="1200" b="1" dirty="0" err="1" smtClean="0"/>
              <a:t>PrintWriter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pw</a:t>
            </a:r>
            <a:r>
              <a:rPr lang="en-IN" sz="1200" b="1" dirty="0" smtClean="0"/>
              <a:t>=</a:t>
            </a:r>
            <a:r>
              <a:rPr lang="en-IN" sz="1200" b="1" dirty="0" err="1" smtClean="0"/>
              <a:t>resp.getWriter</a:t>
            </a:r>
            <a:r>
              <a:rPr lang="en-IN" sz="1200" b="1" dirty="0" smtClean="0"/>
              <a:t>();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("&lt;html&gt;&lt;head&gt;&lt;title&gt;Date Time Display&lt;/title&gt;");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("&lt;style type='text/</a:t>
            </a:r>
            <a:r>
              <a:rPr lang="en-IN" sz="1200" b="1" dirty="0" err="1" smtClean="0"/>
              <a:t>css</a:t>
            </a:r>
            <a:r>
              <a:rPr lang="en-IN" sz="1200" b="1" dirty="0" smtClean="0"/>
              <a:t>'&gt;");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("h3{ </a:t>
            </a:r>
            <a:r>
              <a:rPr lang="en-IN" sz="1200" b="1" dirty="0" err="1" smtClean="0"/>
              <a:t>color</a:t>
            </a:r>
            <a:r>
              <a:rPr lang="en-IN" sz="1200" b="1" dirty="0" smtClean="0"/>
              <a:t>: red;}");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("&lt;/style&gt;&lt;/head&gt;");</a:t>
            </a:r>
          </a:p>
          <a:p>
            <a:pPr>
              <a:buNone/>
            </a:pPr>
            <a:r>
              <a:rPr lang="en-IN" sz="1200" b="1" dirty="0" smtClean="0"/>
              <a:t>Date </a:t>
            </a:r>
            <a:r>
              <a:rPr lang="en-IN" sz="1200" b="1" dirty="0" smtClean="0"/>
              <a:t>today=new Date();</a:t>
            </a:r>
          </a:p>
          <a:p>
            <a:pPr>
              <a:buNone/>
            </a:pPr>
            <a:r>
              <a:rPr lang="en-IN" sz="1200" b="1" dirty="0" smtClean="0"/>
              <a:t>String </a:t>
            </a:r>
            <a:r>
              <a:rPr lang="en-IN" sz="1200" b="1" dirty="0" err="1" smtClean="0"/>
              <a:t>str</a:t>
            </a:r>
            <a:r>
              <a:rPr lang="en-IN" sz="1200" b="1" dirty="0" smtClean="0"/>
              <a:t>=</a:t>
            </a:r>
            <a:r>
              <a:rPr lang="en-IN" sz="1200" b="1" dirty="0" err="1" smtClean="0"/>
              <a:t>today.toString</a:t>
            </a:r>
            <a:r>
              <a:rPr lang="en-IN" sz="1200" b="1" dirty="0" smtClean="0"/>
              <a:t>();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("&lt;body&gt;");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("Current date and time : &lt;h3&gt;"+</a:t>
            </a:r>
            <a:r>
              <a:rPr lang="en-IN" sz="1200" b="1" dirty="0" err="1" smtClean="0"/>
              <a:t>str</a:t>
            </a:r>
            <a:r>
              <a:rPr lang="en-IN" sz="1200" b="1" dirty="0" smtClean="0"/>
              <a:t>+"&lt;/h3&gt;");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("&lt;/body&gt;&lt;/html&gt;");</a:t>
            </a:r>
          </a:p>
          <a:p>
            <a:pPr>
              <a:buNone/>
            </a:pPr>
            <a:r>
              <a:rPr lang="en-IN" sz="1200" b="1" dirty="0" err="1" smtClean="0"/>
              <a:t>pw.close</a:t>
            </a:r>
            <a:r>
              <a:rPr lang="en-IN" sz="1200" b="1" dirty="0" smtClean="0"/>
              <a:t>();</a:t>
            </a:r>
          </a:p>
          <a:p>
            <a:pPr>
              <a:buNone/>
            </a:pPr>
            <a:r>
              <a:rPr lang="en-IN" sz="1200" b="1" dirty="0" smtClean="0"/>
              <a:t>}</a:t>
            </a:r>
          </a:p>
          <a:p>
            <a:pPr>
              <a:buNone/>
            </a:pPr>
            <a:r>
              <a:rPr lang="en-IN" sz="1200" b="1" dirty="0" smtClean="0"/>
              <a:t>}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Calling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Servlets</a:t>
            </a:r>
            <a:r>
              <a:rPr lang="en-US" sz="2400" b="1" dirty="0" smtClean="0">
                <a:solidFill>
                  <a:srgbClr val="0070C0"/>
                </a:solidFill>
              </a:rPr>
              <a:t> Using HTML Page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Obtaining Client Info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Methods Of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ServletRequest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HttpServletRequest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Reading Form Parameters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</a:t>
            </a:r>
            <a:r>
              <a:rPr lang="en-US" sz="2400" b="1" dirty="0" smtClean="0"/>
              <a:t>To </a:t>
            </a:r>
            <a:r>
              <a:rPr lang="en-US" sz="2400" b="1" dirty="0" err="1" smtClean="0"/>
              <a:t>HttpServlet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Differences With </a:t>
            </a:r>
            <a:r>
              <a:rPr lang="en-US" sz="2400" b="1" dirty="0" err="1" smtClean="0"/>
              <a:t>GenericServlet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doGet</a:t>
            </a:r>
            <a:r>
              <a:rPr lang="en-US" sz="2400" b="1" dirty="0" smtClean="0"/>
              <a:t>( ) and </a:t>
            </a:r>
            <a:r>
              <a:rPr lang="en-US" sz="2400" b="1" dirty="0" err="1" smtClean="0"/>
              <a:t>doPost</a:t>
            </a:r>
            <a:r>
              <a:rPr lang="en-US" sz="2400" b="1" dirty="0" smtClean="0"/>
              <a:t>( )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Writing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By Extending </a:t>
            </a:r>
            <a:r>
              <a:rPr lang="en-US" sz="2400" b="1" dirty="0" err="1" smtClean="0"/>
              <a:t>HttpServlet</a:t>
            </a:r>
            <a:r>
              <a:rPr lang="en-US" sz="2400" b="1" dirty="0" smtClean="0"/>
              <a:t> 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smtClean="0"/>
              <a:t>“</a:t>
            </a:r>
            <a:r>
              <a:rPr lang="en-US" b="1" dirty="0" smtClean="0"/>
              <a:t>HTTPSERVLET” CLASS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As we all know the protocol that is mostly used for communication </a:t>
            </a:r>
            <a:r>
              <a:rPr lang="en-US" dirty="0" smtClean="0"/>
              <a:t>over the internet is </a:t>
            </a:r>
            <a:r>
              <a:rPr lang="en-US" dirty="0" smtClean="0">
                <a:solidFill>
                  <a:srgbClr val="7030A0"/>
                </a:solidFill>
              </a:rPr>
              <a:t>HTTP.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So Oracle-SUN  has provided </a:t>
            </a:r>
            <a:r>
              <a:rPr lang="en-US" dirty="0" smtClean="0"/>
              <a:t>us the derived class of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dirty="0" smtClean="0"/>
              <a:t>as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class extends </a:t>
            </a:r>
            <a:r>
              <a:rPr lang="en-US" dirty="0" err="1" smtClean="0"/>
              <a:t>GenericServlet</a:t>
            </a:r>
            <a:r>
              <a:rPr lang="en-US" dirty="0" smtClean="0"/>
              <a:t> and provides us some special </a:t>
            </a:r>
            <a:r>
              <a:rPr lang="en-US" dirty="0" err="1" smtClean="0">
                <a:solidFill>
                  <a:srgbClr val="C00000"/>
                </a:solidFill>
              </a:rPr>
              <a:t>do</a:t>
            </a:r>
            <a:r>
              <a:rPr lang="en-US" i="1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C00000"/>
                </a:solidFill>
              </a:rPr>
              <a:t> ()</a:t>
            </a:r>
            <a:r>
              <a:rPr lang="en-US" dirty="0" smtClean="0"/>
              <a:t>methods which are based on Http commands.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 “HTTPSERVLET” CLASS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total </a:t>
            </a:r>
            <a:r>
              <a:rPr lang="en-US" dirty="0" smtClean="0">
                <a:solidFill>
                  <a:srgbClr val="7030A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do</a:t>
            </a:r>
            <a:r>
              <a:rPr lang="en-US" i="1" dirty="0" err="1" smtClean="0">
                <a:solidFill>
                  <a:srgbClr val="0070C0"/>
                </a:solidFill>
              </a:rPr>
              <a:t>xxx</a:t>
            </a:r>
            <a:r>
              <a:rPr lang="en-US" dirty="0" smtClean="0"/>
              <a:t>( )</a:t>
            </a:r>
            <a:r>
              <a:rPr lang="en-US" dirty="0" smtClean="0"/>
              <a:t>methods given by the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 each representing a specific HTTP command.</a:t>
            </a:r>
          </a:p>
          <a:p>
            <a:endParaRPr lang="en-US" dirty="0" smtClean="0"/>
          </a:p>
          <a:p>
            <a:r>
              <a:rPr lang="en-US" dirty="0" smtClean="0"/>
              <a:t>These methods are</a:t>
            </a:r>
            <a:r>
              <a:rPr lang="en-US" dirty="0" smtClean="0"/>
              <a:t>:</a:t>
            </a:r>
          </a:p>
          <a:p>
            <a:pPr lvl="1"/>
            <a:r>
              <a:rPr lang="en-IN" b="1" dirty="0" err="1" smtClean="0">
                <a:solidFill>
                  <a:srgbClr val="00B050"/>
                </a:solidFill>
              </a:rPr>
              <a:t>doGet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00B050"/>
                </a:solidFill>
              </a:rPr>
              <a:t>doPost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doHead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doPut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doDelete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doOptions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doTrace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 “HTTPSERVLET” CLASS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out of them only two is mostly used are the </a:t>
            </a:r>
            <a:r>
              <a:rPr lang="en-US" b="1" dirty="0" err="1" smtClean="0">
                <a:solidFill>
                  <a:srgbClr val="0070C0"/>
                </a:solidFill>
              </a:rPr>
              <a:t>doGet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0070C0"/>
                </a:solidFill>
              </a:rPr>
              <a:t>doPost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methods 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because </a:t>
            </a:r>
            <a:r>
              <a:rPr lang="en-US" dirty="0" smtClean="0"/>
              <a:t>maximum request given by user is either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class reads the HTTP request, and determines if the request is an </a:t>
            </a:r>
            <a:r>
              <a:rPr lang="en-IN" b="1" dirty="0" smtClean="0"/>
              <a:t>HTTP GET</a:t>
            </a:r>
            <a:r>
              <a:rPr lang="en-IN" dirty="0" smtClean="0"/>
              <a:t>, </a:t>
            </a:r>
            <a:r>
              <a:rPr lang="en-IN" b="1" dirty="0" smtClean="0"/>
              <a:t>POST etc  </a:t>
            </a:r>
            <a:r>
              <a:rPr lang="en-IN" dirty="0" smtClean="0"/>
              <a:t>and then calls </a:t>
            </a:r>
            <a:r>
              <a:rPr lang="en-IN" dirty="0" smtClean="0"/>
              <a:t>one the corresponding method.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creen0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5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AN IMPORTANT POINT!!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smtClean="0"/>
              <a:t>extending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class we </a:t>
            </a:r>
            <a:r>
              <a:rPr lang="en-US" dirty="0" smtClean="0"/>
              <a:t>must </a:t>
            </a:r>
            <a:r>
              <a:rPr lang="en-US" dirty="0" smtClean="0"/>
              <a:t>never override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because </a:t>
            </a:r>
            <a:r>
              <a:rPr lang="en-US" dirty="0" smtClean="0"/>
              <a:t>the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itself has </a:t>
            </a:r>
            <a:r>
              <a:rPr lang="en-US" dirty="0" err="1" smtClean="0"/>
              <a:t>overriden</a:t>
            </a:r>
            <a:r>
              <a:rPr lang="en-US" dirty="0" smtClean="0"/>
              <a:t> the method </a:t>
            </a:r>
            <a:r>
              <a:rPr lang="en-US" dirty="0" smtClean="0">
                <a:solidFill>
                  <a:srgbClr val="C00000"/>
                </a:solidFill>
              </a:rPr>
              <a:t>service() </a:t>
            </a:r>
            <a:r>
              <a:rPr lang="en-US" dirty="0" smtClean="0"/>
              <a:t>in such a way that it first detects the kind of request generated by the browser (Get or Post) and then calls the require </a:t>
            </a:r>
            <a:r>
              <a:rPr lang="en-US" i="1" dirty="0" err="1" smtClean="0">
                <a:solidFill>
                  <a:srgbClr val="C00000"/>
                </a:solidFill>
              </a:rPr>
              <a:t>doxxxx</a:t>
            </a:r>
            <a:r>
              <a:rPr lang="en-US" i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images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ANOTHER IMPORTANT POINT!!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HttpServlet</a:t>
            </a:r>
            <a:r>
              <a:rPr lang="en-US" b="1" dirty="0" smtClean="0">
                <a:solidFill>
                  <a:srgbClr val="FF0000"/>
                </a:solidFill>
              </a:rPr>
              <a:t> is an abstract class but it </a:t>
            </a:r>
            <a:r>
              <a:rPr lang="en-US" b="1" i="1" dirty="0" smtClean="0">
                <a:solidFill>
                  <a:srgbClr val="0070C0"/>
                </a:solidFill>
              </a:rPr>
              <a:t>doesn’t contain </a:t>
            </a:r>
            <a:r>
              <a:rPr lang="en-US" b="1" i="1" dirty="0" smtClean="0">
                <a:solidFill>
                  <a:srgbClr val="0070C0"/>
                </a:solidFill>
              </a:rPr>
              <a:t>any </a:t>
            </a:r>
            <a:r>
              <a:rPr lang="en-US" b="1" i="1" dirty="0" smtClean="0">
                <a:solidFill>
                  <a:srgbClr val="0070C0"/>
                </a:solidFill>
              </a:rPr>
              <a:t>abstract </a:t>
            </a:r>
            <a:r>
              <a:rPr lang="en-US" b="1" i="1" dirty="0" smtClean="0">
                <a:solidFill>
                  <a:srgbClr val="0070C0"/>
                </a:solidFill>
              </a:rPr>
              <a:t>methods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Developers do that because none of the single method contains proper implementation.</a:t>
            </a:r>
          </a:p>
          <a:p>
            <a:endParaRPr lang="en-US" dirty="0" smtClean="0"/>
          </a:p>
          <a:p>
            <a:r>
              <a:rPr lang="en-US" dirty="0" smtClean="0"/>
              <a:t>Derived class is responsible for its proper implementation.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3909</TotalTime>
  <Words>733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INTRODUCTION TO  “HTTPSERVLET” CLASS</vt:lpstr>
      <vt:lpstr>INTRODUCTION TO  “HTTPSERVLET” CLASS</vt:lpstr>
      <vt:lpstr>INTRODUCTION TO  “HTTPSERVLET” CLASS</vt:lpstr>
      <vt:lpstr>DIAGRAM</vt:lpstr>
      <vt:lpstr>AN IMPORTANT POINT!!</vt:lpstr>
      <vt:lpstr>DIAGRAM</vt:lpstr>
      <vt:lpstr>ANOTHER IMPORTANT POINT!!</vt:lpstr>
      <vt:lpstr>ANOTHER IMPORTANT POINT!!</vt:lpstr>
      <vt:lpstr>ANOTHER IMPORTANT POINT!!</vt:lpstr>
      <vt:lpstr>WHY doxxx( ) METHODS  HAVE NOT BEEN DECLARED AS abstract ?</vt:lpstr>
      <vt:lpstr>HTTPSERVLET  LIFE-CYCLE</vt:lpstr>
      <vt:lpstr>HTTPSERVLET  LIFE-CYCLE</vt:lpstr>
      <vt:lpstr>HTTPSERVLET  V/S GENERICSERVLET</vt:lpstr>
      <vt:lpstr>EXERCISE</vt:lpstr>
      <vt:lpstr>SOLUTION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325</cp:revision>
  <dcterms:created xsi:type="dcterms:W3CDTF">2016-02-04T12:02:26Z</dcterms:created>
  <dcterms:modified xsi:type="dcterms:W3CDTF">2016-08-31T06:40:03Z</dcterms:modified>
</cp:coreProperties>
</file>