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58" r:id="rId3"/>
    <p:sldId id="440" r:id="rId4"/>
    <p:sldId id="441" r:id="rId5"/>
    <p:sldId id="442" r:id="rId6"/>
    <p:sldId id="443" r:id="rId7"/>
    <p:sldId id="444" r:id="rId8"/>
    <p:sldId id="456" r:id="rId9"/>
    <p:sldId id="457" r:id="rId10"/>
    <p:sldId id="458" r:id="rId11"/>
    <p:sldId id="445" r:id="rId12"/>
    <p:sldId id="451" r:id="rId13"/>
    <p:sldId id="452" r:id="rId14"/>
    <p:sldId id="454" r:id="rId15"/>
    <p:sldId id="459" r:id="rId16"/>
    <p:sldId id="460" r:id="rId17"/>
    <p:sldId id="461" r:id="rId18"/>
    <p:sldId id="455" r:id="rId19"/>
    <p:sldId id="462" r:id="rId20"/>
    <p:sldId id="463" r:id="rId21"/>
    <p:sldId id="464" r:id="rId22"/>
    <p:sldId id="425" r:id="rId23"/>
    <p:sldId id="465" r:id="rId24"/>
    <p:sldId id="483" r:id="rId25"/>
    <p:sldId id="466" r:id="rId26"/>
    <p:sldId id="467" r:id="rId27"/>
    <p:sldId id="468" r:id="rId28"/>
    <p:sldId id="473" r:id="rId29"/>
    <p:sldId id="469" r:id="rId30"/>
    <p:sldId id="470" r:id="rId31"/>
    <p:sldId id="476" r:id="rId32"/>
    <p:sldId id="474" r:id="rId33"/>
    <p:sldId id="477" r:id="rId34"/>
    <p:sldId id="478" r:id="rId35"/>
    <p:sldId id="479" r:id="rId36"/>
    <p:sldId id="480" r:id="rId37"/>
    <p:sldId id="481" r:id="rId38"/>
    <p:sldId id="482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9/7/2016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</a:t>
            </a:r>
            <a:r>
              <a:rPr lang="en-US" dirty="0" smtClean="0"/>
              <a:t>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</a:t>
            </a:r>
            <a:r>
              <a:rPr lang="en-US" dirty="0" err="1" smtClean="0">
                <a:solidFill>
                  <a:srgbClr val="7030A0"/>
                </a:solidFill>
              </a:rPr>
              <a:t>ervletConfig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</a:t>
            </a:r>
            <a:r>
              <a:rPr lang="en-US" b="1" dirty="0" smtClean="0"/>
              <a:t>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cfg.getInitParameter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  </a:t>
            </a:r>
            <a:r>
              <a:rPr lang="en-US" b="1" dirty="0" smtClean="0"/>
              <a:t>THE SERVLET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smtClean="0"/>
              <a:t>java.io.*;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javax.servlet.http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 extends </a:t>
            </a:r>
            <a:r>
              <a:rPr lang="en-IN" b="1" dirty="0" err="1" smtClean="0"/>
              <a:t>HttpServlet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void </a:t>
            </a:r>
            <a:r>
              <a:rPr lang="en-IN" b="1" dirty="0" err="1" smtClean="0"/>
              <a:t>doGet</a:t>
            </a:r>
            <a:r>
              <a:rPr lang="en-IN" b="1" dirty="0" smtClean="0"/>
              <a:t>(</a:t>
            </a:r>
            <a:r>
              <a:rPr lang="en-IN" b="1" dirty="0" err="1" smtClean="0"/>
              <a:t>HttpServletRequest</a:t>
            </a:r>
            <a:r>
              <a:rPr lang="en-IN" b="1" dirty="0" smtClean="0"/>
              <a:t> </a:t>
            </a:r>
            <a:r>
              <a:rPr lang="en-IN" b="1" dirty="0" err="1" smtClean="0"/>
              <a:t>req,HttpServletResponse</a:t>
            </a:r>
            <a:r>
              <a:rPr lang="en-IN" b="1" dirty="0" smtClean="0"/>
              <a:t> </a:t>
            </a:r>
            <a:r>
              <a:rPr lang="en-IN" b="1" dirty="0" err="1" smtClean="0"/>
              <a:t>resp</a:t>
            </a:r>
            <a:r>
              <a:rPr lang="en-IN" b="1" dirty="0" smtClean="0"/>
              <a:t>)throws </a:t>
            </a:r>
            <a:r>
              <a:rPr lang="en-IN" b="1" dirty="0" err="1" smtClean="0"/>
              <a:t>IOException,ServletException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err="1" smtClean="0"/>
              <a:t>resp.setContentType</a:t>
            </a:r>
            <a:r>
              <a:rPr lang="en-IN" b="1" dirty="0" smtClean="0"/>
              <a:t>("text/html");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cfg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super.getServletConfig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email=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 smtClean="0"/>
              <a:t>PrintWriter</a:t>
            </a:r>
            <a:r>
              <a:rPr lang="en-IN" b="1" dirty="0" smtClean="0"/>
              <a:t> </a:t>
            </a:r>
            <a:r>
              <a:rPr lang="en-IN" b="1" dirty="0" err="1" smtClean="0"/>
              <a:t>pw</a:t>
            </a:r>
            <a:r>
              <a:rPr lang="en-IN" b="1" dirty="0" smtClean="0"/>
              <a:t>=</a:t>
            </a:r>
            <a:r>
              <a:rPr lang="en-IN" b="1" dirty="0" err="1" smtClean="0"/>
              <a:t>resp.getWriter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("&lt;html&gt;&lt;head&gt;&lt;title&gt;Welcome User&lt;/title&gt;");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("&lt;style type='text/</a:t>
            </a:r>
            <a:r>
              <a:rPr lang="en-IN" b="1" dirty="0" err="1" smtClean="0"/>
              <a:t>css</a:t>
            </a:r>
            <a:r>
              <a:rPr lang="en-IN" b="1" dirty="0" smtClean="0"/>
              <a:t>'&gt;");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(".imp{</a:t>
            </a:r>
            <a:r>
              <a:rPr lang="en-IN" b="1" dirty="0" err="1" smtClean="0"/>
              <a:t>color</a:t>
            </a:r>
            <a:r>
              <a:rPr lang="en-IN" b="1" dirty="0" smtClean="0"/>
              <a:t> :</a:t>
            </a:r>
            <a:r>
              <a:rPr lang="en-IN" b="1" dirty="0" err="1" smtClean="0"/>
              <a:t>rgb</a:t>
            </a:r>
            <a:r>
              <a:rPr lang="en-IN" b="1" dirty="0" smtClean="0"/>
              <a:t>(104,0,0);}");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("&lt;/style&gt;");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("&lt;/head&gt;");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("&lt;body&gt;");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("&lt;h2&gt;Demonstration Of Init Parameters!&lt;/h2&gt;");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:&lt;/b&gt;&lt;span class='imp'&gt;"+email+"&lt;/span&gt;&lt;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("&lt;b&gt;phone number:&lt;/b&gt;&lt;span class='imp'&gt;"+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+"&lt;/span&gt;");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("&lt;/body&gt;&lt;/html&gt;");</a:t>
            </a:r>
          </a:p>
          <a:p>
            <a:pPr>
              <a:buNone/>
            </a:pPr>
            <a:r>
              <a:rPr lang="en-IN" b="1" dirty="0" err="1" smtClean="0"/>
              <a:t>pw.close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initialization </a:t>
            </a:r>
            <a:r>
              <a:rPr lang="en-US" b="1" dirty="0" smtClean="0">
                <a:solidFill>
                  <a:srgbClr val="7030A0"/>
                </a:solidFill>
              </a:rPr>
              <a:t>parameter </a:t>
            </a:r>
            <a:r>
              <a:rPr lang="en-US" dirty="0" smtClean="0"/>
              <a:t>are created for a specific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smtClean="0"/>
              <a:t>only.</a:t>
            </a:r>
          </a:p>
          <a:p>
            <a:endParaRPr lang="en-US" dirty="0" smtClean="0"/>
          </a:p>
          <a:p>
            <a:r>
              <a:rPr lang="en-US" dirty="0" smtClean="0"/>
              <a:t>This means that they are 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available to only </a:t>
            </a:r>
            <a:r>
              <a:rPr lang="en-US" dirty="0" smtClean="0"/>
              <a:t>that </a:t>
            </a:r>
            <a:r>
              <a:rPr lang="en-US" dirty="0" err="1" smtClean="0"/>
              <a:t>servlet</a:t>
            </a:r>
            <a:r>
              <a:rPr lang="en-US" dirty="0" smtClean="0"/>
              <a:t> which created them.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in many cases we might want to access  these parameters in multiple </a:t>
            </a:r>
            <a:r>
              <a:rPr lang="en-US" dirty="0" err="1" smtClean="0"/>
              <a:t>servlets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For ex </a:t>
            </a:r>
            <a:r>
              <a:rPr lang="en-US" dirty="0" smtClean="0"/>
              <a:t>: in </a:t>
            </a:r>
            <a:r>
              <a:rPr lang="en-US" b="1" dirty="0" smtClean="0">
                <a:solidFill>
                  <a:srgbClr val="0070C0"/>
                </a:solidFill>
              </a:rPr>
              <a:t>login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register </a:t>
            </a:r>
            <a:r>
              <a:rPr lang="en-US" dirty="0" smtClean="0"/>
              <a:t>application :</a:t>
            </a:r>
          </a:p>
          <a:p>
            <a:pPr>
              <a:buNone/>
            </a:pPr>
            <a:r>
              <a:rPr lang="en-US" dirty="0" smtClean="0"/>
              <a:t>    We have </a:t>
            </a:r>
            <a:r>
              <a:rPr lang="en-US" dirty="0" smtClean="0"/>
              <a:t>two </a:t>
            </a:r>
            <a:r>
              <a:rPr lang="en-US" dirty="0" err="1" smtClean="0"/>
              <a:t>servlets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b="1" dirty="0" err="1" smtClean="0">
                <a:solidFill>
                  <a:srgbClr val="7030A0"/>
                </a:solidFill>
              </a:rPr>
              <a:t>LoginServlet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7030A0"/>
                </a:solidFill>
              </a:rPr>
              <a:t>RegistrationServlet</a:t>
            </a:r>
            <a:r>
              <a:rPr lang="en-US" dirty="0" smtClean="0"/>
              <a:t> and both </a:t>
            </a:r>
            <a:r>
              <a:rPr lang="en-US" dirty="0" smtClean="0"/>
              <a:t>the </a:t>
            </a:r>
            <a:r>
              <a:rPr lang="en-US" dirty="0" err="1" smtClean="0"/>
              <a:t>servlets</a:t>
            </a:r>
            <a:r>
              <a:rPr lang="en-US" dirty="0" smtClean="0"/>
              <a:t> are </a:t>
            </a:r>
            <a:r>
              <a:rPr lang="en-US" dirty="0" smtClean="0"/>
              <a:t>interacting </a:t>
            </a:r>
            <a:r>
              <a:rPr lang="en-US" dirty="0" smtClean="0"/>
              <a:t>with </a:t>
            </a:r>
            <a:r>
              <a:rPr lang="en-US" dirty="0" smtClean="0"/>
              <a:t>the database so both of them needed four things: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Driver name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Connection string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Username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Password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situation it is not sensible to set these parameters local to </a:t>
            </a:r>
            <a:r>
              <a:rPr lang="en-US" dirty="0" err="1" smtClean="0"/>
              <a:t>servlet</a:t>
            </a:r>
            <a:r>
              <a:rPr lang="en-US" dirty="0" smtClean="0"/>
              <a:t> because we have to write the same entries multiple times in </a:t>
            </a:r>
            <a:r>
              <a:rPr lang="en-US" dirty="0" smtClean="0">
                <a:solidFill>
                  <a:srgbClr val="7030A0"/>
                </a:solidFill>
              </a:rPr>
              <a:t>web.xml.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 smtClean="0"/>
              <a:t>a much better approach is to configure them in such a way that they have to be written only once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and become available to all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done by using </a:t>
            </a:r>
            <a:r>
              <a:rPr lang="en-US" b="1" dirty="0" smtClean="0">
                <a:solidFill>
                  <a:srgbClr val="0070C0"/>
                </a:solidFill>
              </a:rPr>
              <a:t>context parameters.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Context parameters  </a:t>
            </a:r>
            <a:r>
              <a:rPr lang="en-US" dirty="0" smtClean="0"/>
              <a:t>in java are  global declaration in </a:t>
            </a:r>
            <a:r>
              <a:rPr lang="en-US" dirty="0" smtClean="0">
                <a:solidFill>
                  <a:srgbClr val="7030A0"/>
                </a:solidFill>
              </a:rPr>
              <a:t>web.xml </a:t>
            </a:r>
            <a:r>
              <a:rPr lang="en-US" dirty="0" smtClean="0"/>
              <a:t>and become available to all the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CONTEXT-PARAMETERS</a:t>
            </a:r>
            <a:br>
              <a:rPr lang="en-US" sz="1800" b="1" dirty="0" smtClean="0"/>
            </a:br>
            <a:r>
              <a:rPr lang="en-US" sz="1800" b="1" dirty="0" smtClean="0"/>
              <a:t>v/s</a:t>
            </a:r>
            <a:br>
              <a:rPr lang="en-US" sz="1800" b="1" dirty="0" smtClean="0"/>
            </a:br>
            <a:r>
              <a:rPr lang="en-US" sz="1800" b="1" dirty="0" smtClean="0"/>
              <a:t>INTIALIZATION PARAMETRS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local to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, whi</a:t>
            </a:r>
            <a:r>
              <a:rPr lang="en-IN" sz="2400" dirty="0" smtClean="0"/>
              <a:t>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global.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</a:t>
            </a:r>
            <a:r>
              <a:rPr lang="en-IN" sz="2400" dirty="0" smtClean="0"/>
              <a:t>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 , </a:t>
            </a:r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</a:t>
            </a:r>
            <a:r>
              <a:rPr lang="en-IN" sz="2400" dirty="0" smtClean="0"/>
              <a:t>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&lt;web-app&gt; </a:t>
            </a:r>
            <a:r>
              <a:rPr lang="en-IN" sz="2400" dirty="0" smtClean="0"/>
              <a:t>tag outside any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tag.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</a:t>
            </a:r>
            <a:r>
              <a:rPr lang="en-IN" sz="2400" dirty="0" smtClean="0"/>
              <a:t>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dirty="0" smtClean="0"/>
              <a:t> object , </a:t>
            </a:r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</a:t>
            </a:r>
            <a:r>
              <a:rPr lang="en-IN" sz="2400" dirty="0" smtClean="0"/>
              <a:t>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object.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 is global and </a:t>
            </a:r>
            <a:r>
              <a:rPr lang="en-IN" sz="2400" i="1" u="sng" dirty="0" smtClean="0">
                <a:solidFill>
                  <a:srgbClr val="C00000"/>
                </a:solidFill>
              </a:rPr>
              <a:t>created only once for the entire application</a:t>
            </a:r>
            <a:r>
              <a:rPr lang="en-IN" sz="2400" dirty="0" smtClean="0"/>
              <a:t> while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object is created separately for each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9094" y="1428736"/>
            <a:ext cx="88120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&lt;</a:t>
            </a:r>
            <a:r>
              <a:rPr lang="en-IN" b="1" dirty="0" smtClean="0"/>
              <a:t>web-app&gt;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-value&gt;ksachin95@gmail.com&lt;/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-value&gt;07554273659&lt;/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CONTEXT INITIALIZATION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</a:t>
            </a:r>
            <a:r>
              <a:rPr lang="en-US" dirty="0" smtClean="0">
                <a:solidFill>
                  <a:srgbClr val="0070C0"/>
                </a:solidFill>
              </a:rPr>
              <a:t>context initialization </a:t>
            </a:r>
            <a:r>
              <a:rPr lang="en-US" dirty="0" smtClean="0"/>
              <a:t>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Listener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Improving The Code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ServletConfig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getServletContext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ServletContext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getServletContext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</a:t>
            </a:r>
            <a:r>
              <a:rPr lang="en-US" b="1" dirty="0" smtClean="0"/>
              <a:t>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ServletContext</a:t>
            </a:r>
            <a:r>
              <a:rPr lang="en-US" sz="2400" b="1" dirty="0" smtClean="0">
                <a:solidFill>
                  <a:srgbClr val="00B050"/>
                </a:solidFill>
              </a:rPr>
              <a:t> ct=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super.getServletContext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</a:t>
            </a:r>
            <a:r>
              <a:rPr lang="en-US" dirty="0" smtClean="0"/>
              <a:t>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</a:t>
            </a:r>
            <a:r>
              <a:rPr lang="en-US" dirty="0" err="1" smtClean="0">
                <a:solidFill>
                  <a:srgbClr val="7030A0"/>
                </a:solidFill>
              </a:rPr>
              <a:t>ervletContext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</a:t>
            </a:r>
            <a:r>
              <a:rPr lang="en-US" b="1" dirty="0" smtClean="0"/>
              <a:t>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cfg.getInitParameter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ServletOne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ServletOne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dirty="0" smtClean="0"/>
              <a:t> One&lt;/title&gt;");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ServletTwo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ServletTwo</a:t>
            </a:r>
            <a:r>
              <a:rPr lang="en-US" b="1" dirty="0" smtClean="0"/>
              <a:t> </a:t>
            </a:r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dirty="0" smtClean="0"/>
              <a:t> One&lt;/title&gt;");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the </a:t>
            </a:r>
            <a:r>
              <a:rPr lang="en-US" b="1" dirty="0" err="1" smtClean="0">
                <a:solidFill>
                  <a:srgbClr val="0070C0"/>
                </a:solidFill>
              </a:rPr>
              <a:t>userapp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driver name, connection </a:t>
            </a:r>
            <a:r>
              <a:rPr lang="en-US" dirty="0" err="1" smtClean="0">
                <a:solidFill>
                  <a:srgbClr val="C00000"/>
                </a:solidFill>
              </a:rPr>
              <a:t>ur</a:t>
            </a:r>
            <a:r>
              <a:rPr lang="en-US" dirty="0" err="1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, username and password as context parameters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queries(Select and Insert) as </a:t>
            </a:r>
            <a:r>
              <a:rPr lang="en-US" dirty="0" err="1" smtClean="0">
                <a:solidFill>
                  <a:srgbClr val="C00000"/>
                </a:solidFill>
              </a:rPr>
              <a:t>initializatio</a:t>
            </a:r>
            <a:r>
              <a:rPr lang="en-US" dirty="0" smtClean="0">
                <a:solidFill>
                  <a:srgbClr val="C00000"/>
                </a:solidFill>
              </a:rPr>
              <a:t> parameters fro respective </a:t>
            </a:r>
            <a:r>
              <a:rPr lang="en-US" dirty="0" err="1" smtClean="0">
                <a:solidFill>
                  <a:srgbClr val="C00000"/>
                </a:solidFill>
              </a:rPr>
              <a:t>servlets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read and use these parameters for getting connected to the DB and setting the queries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previous example we have designed </a:t>
            </a:r>
            <a:r>
              <a:rPr lang="en-US" b="1" dirty="0" smtClean="0">
                <a:solidFill>
                  <a:srgbClr val="7030A0"/>
                </a:solidFill>
              </a:rPr>
              <a:t>LoginServlet2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RegisterationServlet2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where inside the </a:t>
            </a:r>
            <a:r>
              <a:rPr lang="en-US" b="1" dirty="0" smtClean="0">
                <a:solidFill>
                  <a:srgbClr val="C00000"/>
                </a:solidFill>
              </a:rPr>
              <a:t>init( ) </a:t>
            </a:r>
            <a:r>
              <a:rPr lang="en-US" dirty="0" smtClean="0"/>
              <a:t>method we </a:t>
            </a:r>
            <a:r>
              <a:rPr lang="en-US" dirty="0" smtClean="0"/>
              <a:t>have written </a:t>
            </a:r>
            <a:r>
              <a:rPr lang="en-US" dirty="0" smtClean="0"/>
              <a:t>the code for loading the driver and opening the connection 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written the same code in both </a:t>
            </a:r>
            <a:r>
              <a:rPr lang="en-US" dirty="0" err="1" smtClean="0"/>
              <a:t>servlet</a:t>
            </a:r>
            <a:r>
              <a:rPr lang="en-US" dirty="0" smtClean="0"/>
              <a:t> and  </a:t>
            </a:r>
            <a:r>
              <a:rPr lang="en-US" dirty="0" smtClean="0"/>
              <a:t>it is redundancy of </a:t>
            </a:r>
            <a:r>
              <a:rPr lang="en-US" dirty="0" smtClean="0"/>
              <a:t>code.</a:t>
            </a:r>
          </a:p>
          <a:p>
            <a:endParaRPr lang="en-US" dirty="0" smtClean="0"/>
          </a:p>
          <a:p>
            <a:r>
              <a:rPr lang="en-US" dirty="0" smtClean="0"/>
              <a:t>Moreover the code for loading the driver and opening the connection should run only once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because both the </a:t>
            </a:r>
            <a:r>
              <a:rPr lang="en-US" dirty="0" err="1" smtClean="0"/>
              <a:t>servlet</a:t>
            </a:r>
            <a:r>
              <a:rPr lang="en-US" dirty="0" smtClean="0"/>
              <a:t> are communicating with same database so </a:t>
            </a:r>
            <a:r>
              <a:rPr lang="en-US" dirty="0" smtClean="0"/>
              <a:t>it’s useless to load the driver and open the connection twice.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this java allows us to write the code for driver loading and connection opening at such a </a:t>
            </a:r>
            <a:r>
              <a:rPr lang="en-US" dirty="0" smtClean="0"/>
              <a:t>place </a:t>
            </a:r>
            <a:r>
              <a:rPr lang="en-US" dirty="0" smtClean="0"/>
              <a:t>which gets executed as soon as the application gets deployed and this is called </a:t>
            </a:r>
            <a:r>
              <a:rPr lang="en-US" b="1" dirty="0" smtClean="0">
                <a:solidFill>
                  <a:srgbClr val="0070C0"/>
                </a:solidFill>
              </a:rPr>
              <a:t>Handling </a:t>
            </a:r>
            <a:r>
              <a:rPr lang="en-US" b="1" dirty="0" err="1" smtClean="0">
                <a:solidFill>
                  <a:srgbClr val="0070C0"/>
                </a:solidFill>
              </a:rPr>
              <a:t>LifeCycle</a:t>
            </a:r>
            <a:r>
              <a:rPr lang="en-US" b="1" dirty="0" smtClean="0">
                <a:solidFill>
                  <a:srgbClr val="0070C0"/>
                </a:solidFill>
              </a:rPr>
              <a:t> Event of </a:t>
            </a:r>
            <a:r>
              <a:rPr lang="en-US" b="1" dirty="0" err="1" smtClean="0">
                <a:solidFill>
                  <a:srgbClr val="0070C0"/>
                </a:solidFill>
              </a:rPr>
              <a:t>ServletContext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Whenever the container deploys web application , it creates a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for that </a:t>
            </a:r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r>
              <a:rPr lang="en-US" dirty="0" smtClean="0"/>
              <a:t>And when </a:t>
            </a:r>
            <a:r>
              <a:rPr lang="en-US" dirty="0" smtClean="0"/>
              <a:t>this object </a:t>
            </a:r>
            <a:r>
              <a:rPr lang="en-US" dirty="0" smtClean="0"/>
              <a:t>is created </a:t>
            </a:r>
            <a:r>
              <a:rPr lang="en-US" dirty="0" smtClean="0"/>
              <a:t>the container calls a very </a:t>
            </a:r>
            <a:r>
              <a:rPr lang="en-US" dirty="0" smtClean="0"/>
              <a:t>important method </a:t>
            </a:r>
            <a:r>
              <a:rPr lang="en-US" dirty="0" smtClean="0"/>
              <a:t>called as </a:t>
            </a:r>
            <a:r>
              <a:rPr lang="en-US" b="1" dirty="0" err="1" smtClean="0">
                <a:solidFill>
                  <a:srgbClr val="7030A0"/>
                </a:solidFill>
              </a:rPr>
              <a:t>contextInitialized</a:t>
            </a:r>
            <a:r>
              <a:rPr lang="en-US" b="1" dirty="0" smtClean="0">
                <a:solidFill>
                  <a:srgbClr val="7030A0"/>
                </a:solidFill>
              </a:rPr>
              <a:t>( ).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method is available in interface called </a:t>
            </a:r>
            <a:r>
              <a:rPr lang="en-US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dirty="0" smtClean="0"/>
              <a:t> </a:t>
            </a:r>
            <a:r>
              <a:rPr lang="en-US" dirty="0" smtClean="0"/>
              <a:t>and has </a:t>
            </a:r>
            <a:r>
              <a:rPr lang="en-US" dirty="0" err="1" smtClean="0"/>
              <a:t>has</a:t>
            </a:r>
            <a:r>
              <a:rPr lang="en-US" dirty="0" smtClean="0"/>
              <a:t> </a:t>
            </a:r>
            <a:r>
              <a:rPr lang="en-US" dirty="0" smtClean="0"/>
              <a:t>the following prototype: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public </a:t>
            </a:r>
            <a:r>
              <a:rPr lang="en-US" sz="2000" b="1" dirty="0" smtClean="0">
                <a:solidFill>
                  <a:srgbClr val="0070C0"/>
                </a:solidFill>
              </a:rPr>
              <a:t>void </a:t>
            </a:r>
            <a:r>
              <a:rPr lang="en-US" sz="2000" b="1" dirty="0" err="1" smtClean="0">
                <a:solidFill>
                  <a:srgbClr val="0070C0"/>
                </a:solidFill>
              </a:rPr>
              <a:t>contextInitialized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000" b="1" dirty="0" smtClean="0">
                <a:solidFill>
                  <a:srgbClr val="0070C0"/>
                </a:solidFill>
              </a:rPr>
              <a:t> e)</a:t>
            </a:r>
          </a:p>
          <a:p>
            <a:endParaRPr lang="en-US" dirty="0" smtClean="0"/>
          </a:p>
          <a:p>
            <a:r>
              <a:rPr lang="en-US" dirty="0" smtClean="0"/>
              <a:t>This interface  </a:t>
            </a:r>
            <a:r>
              <a:rPr lang="en-US" dirty="0" smtClean="0"/>
              <a:t>contains one more method called </a:t>
            </a:r>
            <a:r>
              <a:rPr lang="en-US" dirty="0" err="1" smtClean="0">
                <a:solidFill>
                  <a:srgbClr val="C00000"/>
                </a:solidFill>
              </a:rPr>
              <a:t>contextDestroyed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this method is called by the container whenever our application gets </a:t>
            </a:r>
            <a:r>
              <a:rPr lang="en-US" dirty="0" err="1" smtClean="0"/>
              <a:t>undeployed</a:t>
            </a:r>
            <a:r>
              <a:rPr lang="en-US" dirty="0" smtClean="0"/>
              <a:t> (like server-shutdown).</a:t>
            </a:r>
          </a:p>
          <a:p>
            <a:endParaRPr lang="en-US" dirty="0" smtClean="0"/>
          </a:p>
          <a:p>
            <a:r>
              <a:rPr lang="en-US" dirty="0" smtClean="0"/>
              <a:t>It has the following prototype: </a:t>
            </a:r>
          </a:p>
          <a:p>
            <a:pPr>
              <a:buNone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</a:t>
            </a:r>
            <a:r>
              <a:rPr lang="en-US" sz="2200" b="1" dirty="0" smtClean="0">
                <a:solidFill>
                  <a:srgbClr val="0070C0"/>
                </a:solidFill>
              </a:rPr>
              <a:t>void </a:t>
            </a:r>
            <a:r>
              <a:rPr lang="en-US" sz="2200" b="1" dirty="0" err="1" smtClean="0">
                <a:solidFill>
                  <a:srgbClr val="0070C0"/>
                </a:solidFill>
              </a:rPr>
              <a:t>contextDestroyed</a:t>
            </a:r>
            <a:r>
              <a:rPr lang="en-US" sz="2200" b="1" dirty="0" smtClean="0">
                <a:solidFill>
                  <a:srgbClr val="0070C0"/>
                </a:solidFill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Thus if we want to execute some code as soon as the application is deployed (server startup) or just before the application is </a:t>
            </a:r>
            <a:r>
              <a:rPr lang="en-US" sz="2400" dirty="0" err="1" smtClean="0"/>
              <a:t>undeployed</a:t>
            </a:r>
            <a:r>
              <a:rPr lang="en-US" sz="2400" dirty="0" smtClean="0"/>
              <a:t>(server shutdown) then we have to override these methods and place the desired code into them.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is used for setting up some global initialization code and </a:t>
            </a:r>
            <a:r>
              <a:rPr lang="en-US" sz="2400" b="1" dirty="0" err="1" smtClean="0">
                <a:solidFill>
                  <a:srgbClr val="C00000"/>
                </a:solidFill>
              </a:rPr>
              <a:t>contextDestroyed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is used for global cleanup of resources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INTERFACE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7" descr="servlet-context-listener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designing the web application , there are </a:t>
            </a:r>
            <a:r>
              <a:rPr lang="en-US" dirty="0" smtClean="0"/>
              <a:t>data </a:t>
            </a:r>
            <a:r>
              <a:rPr lang="en-US" dirty="0" smtClean="0"/>
              <a:t>elements </a:t>
            </a:r>
            <a:r>
              <a:rPr lang="en-US" dirty="0" smtClean="0"/>
              <a:t>of our </a:t>
            </a:r>
            <a:r>
              <a:rPr lang="en-US" dirty="0" err="1" smtClean="0"/>
              <a:t>servlet</a:t>
            </a:r>
            <a:r>
              <a:rPr lang="en-US" dirty="0" smtClean="0"/>
              <a:t> that </a:t>
            </a:r>
            <a:r>
              <a:rPr lang="en-US" dirty="0" smtClean="0"/>
              <a:t>needs </a:t>
            </a:r>
            <a:r>
              <a:rPr lang="en-US" dirty="0" smtClean="0"/>
              <a:t>to be </a:t>
            </a:r>
            <a:r>
              <a:rPr lang="en-US" dirty="0" smtClean="0"/>
              <a:t>changed </a:t>
            </a:r>
            <a:r>
              <a:rPr lang="en-US" dirty="0" smtClean="0"/>
              <a:t>in future.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S</a:t>
            </a:r>
            <a:r>
              <a:rPr lang="en-US" dirty="0" smtClean="0"/>
              <a:t>uppose </a:t>
            </a:r>
            <a:r>
              <a:rPr lang="en-US" dirty="0" smtClean="0"/>
              <a:t>our </a:t>
            </a:r>
            <a:r>
              <a:rPr lang="en-US" dirty="0" err="1" smtClean="0"/>
              <a:t>servlet</a:t>
            </a:r>
            <a:r>
              <a:rPr lang="en-US" dirty="0" smtClean="0"/>
              <a:t> is using the company’s email </a:t>
            </a:r>
            <a:r>
              <a:rPr lang="en-US" dirty="0" smtClean="0"/>
              <a:t>id, then  </a:t>
            </a:r>
            <a:r>
              <a:rPr lang="en-US" dirty="0" smtClean="0"/>
              <a:t>we can write it in a way: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pw.println</a:t>
            </a:r>
            <a:r>
              <a:rPr lang="en-US" sz="1800" b="1" dirty="0" smtClean="0"/>
              <a:t>(“you can contact us at </a:t>
            </a:r>
            <a:r>
              <a:rPr lang="en-US" sz="1800" b="1" dirty="0" smtClean="0"/>
              <a:t>:</a:t>
            </a:r>
            <a:r>
              <a:rPr lang="en-US" sz="1800" b="1" dirty="0" smtClean="0">
                <a:solidFill>
                  <a:srgbClr val="FF0000"/>
                </a:solidFill>
              </a:rPr>
              <a:t>scalive4u@gmail.com</a:t>
            </a:r>
            <a:r>
              <a:rPr lang="en-US" sz="1800" b="1" dirty="0" smtClean="0"/>
              <a:t>”);</a:t>
            </a:r>
            <a:endParaRPr lang="en-US" sz="1800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we have to inform Tomcat </a:t>
            </a:r>
            <a:r>
              <a:rPr lang="en-US" dirty="0" smtClean="0"/>
              <a:t>about </a:t>
            </a:r>
            <a:r>
              <a:rPr lang="en-US" dirty="0" smtClean="0"/>
              <a:t>our listener class so that it calls the </a:t>
            </a:r>
            <a:r>
              <a:rPr lang="en-US" dirty="0" err="1" smtClean="0"/>
              <a:t>LifeCycle</a:t>
            </a:r>
            <a:r>
              <a:rPr lang="en-US" dirty="0" smtClean="0"/>
              <a:t> methods while deploying the application .</a:t>
            </a:r>
          </a:p>
          <a:p>
            <a:endParaRPr lang="en-US" dirty="0" smtClean="0"/>
          </a:p>
          <a:p>
            <a:r>
              <a:rPr lang="en-US" dirty="0" smtClean="0"/>
              <a:t>To do this we have to make an entry in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file using a tag called </a:t>
            </a:r>
            <a:r>
              <a:rPr lang="en-US" dirty="0" smtClean="0">
                <a:solidFill>
                  <a:srgbClr val="C00000"/>
                </a:solidFill>
              </a:rPr>
              <a:t>&lt;listener&gt;.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 </a:t>
            </a:r>
            <a:r>
              <a:rPr lang="en-US" b="1" dirty="0" smtClean="0"/>
              <a:t> </a:t>
            </a:r>
            <a:r>
              <a:rPr lang="en-US" b="1" dirty="0" smtClean="0"/>
              <a:t>FILE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 the steps for </a:t>
            </a:r>
            <a:r>
              <a:rPr lang="en-IN" dirty="0" smtClean="0">
                <a:solidFill>
                  <a:srgbClr val="00B050"/>
                </a:solidFill>
              </a:rPr>
              <a:t>event-handling</a:t>
            </a:r>
            <a:r>
              <a:rPr lang="en-IN" dirty="0" smtClean="0"/>
              <a:t> in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would be as follows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Create a class which implements </a:t>
            </a:r>
            <a:r>
              <a:rPr lang="en-IN" dirty="0" err="1" smtClean="0">
                <a:solidFill>
                  <a:srgbClr val="7030A0"/>
                </a:solidFill>
              </a:rPr>
              <a:t>ServletContextListener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 smtClean="0"/>
              <a:t>Override the methods </a:t>
            </a:r>
            <a:r>
              <a:rPr lang="en-IN" dirty="0" err="1" smtClean="0">
                <a:solidFill>
                  <a:srgbClr val="C00000"/>
                </a:solidFill>
              </a:rPr>
              <a:t>contextInitialized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C00000"/>
                </a:solidFill>
              </a:rPr>
              <a:t>contextDestroyed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as required</a:t>
            </a:r>
          </a:p>
          <a:p>
            <a:pPr lvl="1"/>
            <a:r>
              <a:rPr lang="en-IN" dirty="0" smtClean="0"/>
              <a:t>Compile the class and place it’s </a:t>
            </a:r>
            <a:r>
              <a:rPr lang="en-IN" dirty="0" err="1" smtClean="0"/>
              <a:t>bytecode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7030A0"/>
                </a:solidFill>
              </a:rPr>
              <a:t>classes</a:t>
            </a:r>
            <a:r>
              <a:rPr lang="en-IN" dirty="0" smtClean="0"/>
              <a:t> subdirectory</a:t>
            </a:r>
          </a:p>
          <a:p>
            <a:pPr lvl="1"/>
            <a:r>
              <a:rPr lang="en-IN" dirty="0" smtClean="0"/>
              <a:t>Inside the </a:t>
            </a:r>
            <a:r>
              <a:rPr lang="en-IN" dirty="0" smtClean="0">
                <a:solidFill>
                  <a:srgbClr val="7030A0"/>
                </a:solidFill>
              </a:rPr>
              <a:t>web.xml</a:t>
            </a:r>
            <a:r>
              <a:rPr lang="en-IN" dirty="0" smtClean="0"/>
              <a:t> file create a tag called </a:t>
            </a:r>
            <a:r>
              <a:rPr lang="en-IN" dirty="0" smtClean="0">
                <a:solidFill>
                  <a:srgbClr val="C00000"/>
                </a:solidFill>
              </a:rPr>
              <a:t>&lt;listener&gt; </a:t>
            </a:r>
            <a:r>
              <a:rPr lang="en-IN" dirty="0" smtClean="0"/>
              <a:t>and make an entry for the Listener class.</a:t>
            </a:r>
          </a:p>
          <a:p>
            <a:pPr lvl="1"/>
            <a:r>
              <a:rPr lang="en-IN" dirty="0" smtClean="0"/>
              <a:t>Start the server , which will make </a:t>
            </a:r>
            <a:r>
              <a:rPr lang="en-IN" dirty="0" smtClean="0">
                <a:solidFill>
                  <a:srgbClr val="00B050"/>
                </a:solidFill>
              </a:rPr>
              <a:t>Tomcat</a:t>
            </a:r>
            <a:r>
              <a:rPr lang="en-IN" dirty="0" smtClean="0"/>
              <a:t> create the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 and call the lifecycle methods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smtClean="0"/>
              <a:t>permits us to pass values from our </a:t>
            </a:r>
            <a:r>
              <a:rPr lang="en-US" sz="2400" dirty="0" err="1" smtClean="0"/>
              <a:t>listner</a:t>
            </a:r>
            <a:r>
              <a:rPr lang="en-US" sz="2400" dirty="0" smtClean="0"/>
              <a:t> class to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This is done as follows: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Obtain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</a:t>
            </a:r>
            <a:r>
              <a:rPr lang="en-US" sz="2400" dirty="0" smtClean="0"/>
              <a:t> object</a:t>
            </a:r>
            <a:r>
              <a:rPr lang="en-US" sz="2400" dirty="0" smtClean="0"/>
              <a:t> in Listener class.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This is done by calling the method </a:t>
            </a:r>
            <a:r>
              <a:rPr lang="en-US" sz="2400" dirty="0" err="1" smtClean="0">
                <a:solidFill>
                  <a:srgbClr val="C00000"/>
                </a:solidFill>
              </a:rPr>
              <a:t>getServletContext</a:t>
            </a:r>
            <a:r>
              <a:rPr lang="en-US" sz="2400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of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ServletContextEvent</a:t>
            </a:r>
            <a:r>
              <a:rPr lang="en-US" sz="2400" dirty="0" smtClean="0"/>
              <a:t> object which comes as argument to the method </a:t>
            </a:r>
            <a:r>
              <a:rPr lang="en-US" sz="2400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400" dirty="0" smtClean="0">
                <a:solidFill>
                  <a:srgbClr val="C00000"/>
                </a:solidFill>
              </a:rPr>
              <a:t>( 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Then we can call the method </a:t>
            </a: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object whose prototype is 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 void </a:t>
            </a:r>
            <a:r>
              <a:rPr lang="en-US" dirty="0" err="1" smtClean="0">
                <a:solidFill>
                  <a:srgbClr val="0070C0"/>
                </a:solidFill>
              </a:rPr>
              <a:t>setAttribute</a:t>
            </a:r>
            <a:r>
              <a:rPr lang="en-US" dirty="0" smtClean="0">
                <a:solidFill>
                  <a:srgbClr val="0070C0"/>
                </a:solidFill>
              </a:rPr>
              <a:t>(String </a:t>
            </a:r>
            <a:r>
              <a:rPr lang="en-US" dirty="0" err="1" smtClean="0">
                <a:solidFill>
                  <a:srgbClr val="0070C0"/>
                </a:solidFill>
              </a:rPr>
              <a:t>name,Object</a:t>
            </a:r>
            <a:r>
              <a:rPr lang="en-US" dirty="0" smtClean="0">
                <a:solidFill>
                  <a:srgbClr val="0070C0"/>
                </a:solidFill>
              </a:rPr>
              <a:t> value)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first argument 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by which the data will be </a:t>
            </a:r>
          </a:p>
          <a:p>
            <a:pPr marL="514350" indent="-514350">
              <a:buNone/>
            </a:pPr>
            <a:r>
              <a:rPr lang="en-US" dirty="0" smtClean="0"/>
              <a:t>identified inside </a:t>
            </a:r>
            <a:r>
              <a:rPr lang="en-US" dirty="0" err="1" smtClean="0"/>
              <a:t>ServletContext</a:t>
            </a:r>
            <a:r>
              <a:rPr lang="en-US" dirty="0" smtClean="0"/>
              <a:t> object and second argument is the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actual data/value </a:t>
            </a:r>
            <a:r>
              <a:rPr lang="en-US" dirty="0" smtClean="0"/>
              <a:t>we have to pass</a:t>
            </a: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IN" dirty="0" smtClean="0"/>
              <a:t>Inside the </a:t>
            </a:r>
            <a:r>
              <a:rPr lang="en-IN" dirty="0" err="1" smtClean="0"/>
              <a:t>servlet</a:t>
            </a:r>
            <a:r>
              <a:rPr lang="en-IN" dirty="0" smtClean="0"/>
              <a:t> obtain the object of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/>
              <a:t> and call the method </a:t>
            </a:r>
            <a:r>
              <a:rPr lang="en-IN" dirty="0" err="1" smtClean="0">
                <a:solidFill>
                  <a:srgbClr val="C00000"/>
                </a:solidFill>
              </a:rPr>
              <a:t>getAttribute</a:t>
            </a:r>
            <a:r>
              <a:rPr lang="en-IN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whose prototype is: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public Object </a:t>
            </a:r>
            <a:r>
              <a:rPr lang="en-IN" dirty="0" err="1" smtClean="0">
                <a:solidFill>
                  <a:srgbClr val="0070C0"/>
                </a:solidFill>
              </a:rPr>
              <a:t>getAttribute</a:t>
            </a:r>
            <a:r>
              <a:rPr lang="en-IN" dirty="0" smtClean="0">
                <a:solidFill>
                  <a:srgbClr val="0070C0"/>
                </a:solidFill>
              </a:rPr>
              <a:t>( String key)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argument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</a:t>
            </a:r>
            <a:r>
              <a:rPr lang="en-US" dirty="0" smtClean="0"/>
              <a:t>it’s return value is the </a:t>
            </a:r>
          </a:p>
          <a:p>
            <a:pPr marL="514350" indent="-514350">
              <a:buNone/>
            </a:pPr>
            <a:r>
              <a:rPr lang="en-US" dirty="0" smtClean="0"/>
              <a:t>actual object we have stored in it using the method </a:t>
            </a:r>
          </a:p>
          <a:p>
            <a:pPr marL="514350" indent="-51435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MyListener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MyListener</a:t>
            </a:r>
            <a:r>
              <a:rPr lang="en-US" b="1" dirty="0" smtClean="0"/>
              <a:t> implements </a:t>
            </a:r>
            <a:r>
              <a:rPr lang="en-US" b="1" dirty="0" err="1" smtClean="0"/>
              <a:t>ServletContextListener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contextInitialized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b="1" dirty="0" smtClean="0">
                <a:solidFill>
                  <a:srgbClr val="C00000"/>
                </a:solidFill>
              </a:rPr>
              <a:t> method called. . . 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e.getServletContext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today=new 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ct.setAttribute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currentdate",today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smtClean="0"/>
              <a:t>void </a:t>
            </a:r>
            <a:r>
              <a:rPr lang="en-US" b="1" dirty="0" err="1" smtClean="0"/>
              <a:t>contextDestroyed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&lt;web-app&gt;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&lt;listener-class&gt;</a:t>
            </a:r>
            <a:r>
              <a:rPr lang="en-US" sz="2000" b="1" dirty="0" err="1" smtClean="0">
                <a:solidFill>
                  <a:srgbClr val="C00000"/>
                </a:solidFill>
              </a:rPr>
              <a:t>MyListener</a:t>
            </a:r>
            <a:r>
              <a:rPr lang="en-US" sz="2000" b="1" dirty="0" smtClean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-pattern&gt;/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&lt;/web-app&gt;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MyContextParamDemoServlet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MyContextParamDemoServlet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ServletException,IOException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("&lt;head&gt;&lt;title&gt;Context Demo&lt;/title&gt;&lt;/head&gt;");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dt</a:t>
            </a:r>
            <a:r>
              <a:rPr lang="en-US" b="1" dirty="0" smtClean="0">
                <a:solidFill>
                  <a:srgbClr val="C00000"/>
                </a:solidFill>
              </a:rPr>
              <a:t>=(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b="1" dirty="0" err="1" smtClean="0">
                <a:solidFill>
                  <a:srgbClr val="C00000"/>
                </a:solidFill>
              </a:rPr>
              <a:t>ct.getAttribute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("&lt;h2&gt;Welcome To </a:t>
            </a:r>
            <a:r>
              <a:rPr lang="en-US" b="1" dirty="0" err="1" smtClean="0"/>
              <a:t>Servlets</a:t>
            </a:r>
            <a:r>
              <a:rPr lang="en-US" b="1" dirty="0" smtClean="0"/>
              <a:t>&lt;/h2&gt;");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("&lt;h3&gt;Date and Time Currently Are:"+</a:t>
            </a:r>
            <a:r>
              <a:rPr lang="en-US" b="1" dirty="0" err="1" smtClean="0"/>
              <a:t>dt</a:t>
            </a:r>
            <a:r>
              <a:rPr lang="en-US" b="1" dirty="0" smtClean="0"/>
              <a:t>+"&lt;/h3&gt;");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the </a:t>
            </a:r>
            <a:r>
              <a:rPr lang="en-US" dirty="0" err="1" smtClean="0"/>
              <a:t>userapp</a:t>
            </a:r>
            <a:r>
              <a:rPr lang="en-US" dirty="0" smtClean="0"/>
              <a:t> 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Create a Listener class that loads the Driver and Opens the Connection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Send this Connection object to your </a:t>
            </a:r>
            <a:r>
              <a:rPr lang="en-US" dirty="0" err="1" smtClean="0">
                <a:solidFill>
                  <a:srgbClr val="C00000"/>
                </a:solidFill>
              </a:rPr>
              <a:t>Servlet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use the connection object sent by listener class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Transferring Request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Redirection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dirty="0" smtClean="0">
                <a:solidFill>
                  <a:srgbClr val="0070C0"/>
                </a:solidFill>
              </a:rPr>
              <a:t>Dispatching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suppose this id changes in future . So to reflect this change in our </a:t>
            </a:r>
            <a:r>
              <a:rPr lang="en-US" dirty="0" err="1" smtClean="0"/>
              <a:t>servlet</a:t>
            </a:r>
            <a:r>
              <a:rPr lang="en-US" dirty="0" smtClean="0"/>
              <a:t> we have to do the following </a:t>
            </a:r>
            <a:r>
              <a:rPr lang="en-US" dirty="0" smtClean="0"/>
              <a:t> </a:t>
            </a:r>
            <a:r>
              <a:rPr lang="en-US" dirty="0" smtClean="0"/>
              <a:t>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Rewrite </a:t>
            </a:r>
            <a:r>
              <a:rPr lang="en-US" b="1" dirty="0" smtClean="0">
                <a:solidFill>
                  <a:srgbClr val="7030A0"/>
                </a:solidFill>
              </a:rPr>
              <a:t>source code of </a:t>
            </a:r>
            <a:r>
              <a:rPr lang="en-US" b="1" dirty="0" err="1" smtClean="0">
                <a:solidFill>
                  <a:srgbClr val="7030A0"/>
                </a:solidFill>
              </a:rPr>
              <a:t>servlet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Recompile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Redeploy </a:t>
            </a:r>
            <a:r>
              <a:rPr lang="en-US" b="1" dirty="0" smtClean="0">
                <a:solidFill>
                  <a:srgbClr val="00B050"/>
                </a:solidFill>
              </a:rPr>
              <a:t>it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All the </a:t>
            </a:r>
            <a:r>
              <a:rPr lang="en-US" dirty="0" smtClean="0"/>
              <a:t>above tasks </a:t>
            </a:r>
            <a:r>
              <a:rPr lang="en-US" dirty="0" smtClean="0"/>
              <a:t>are time consuming so to avoid these we use technique called as </a:t>
            </a:r>
            <a:r>
              <a:rPr lang="en-US" b="1" dirty="0" smtClean="0">
                <a:solidFill>
                  <a:srgbClr val="0070C0"/>
                </a:solidFill>
              </a:rPr>
              <a:t>initialization parameters.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&amp; READING </a:t>
            </a:r>
            <a:br>
              <a:rPr lang="en-US" sz="2800" b="1" dirty="0" smtClean="0"/>
            </a:br>
            <a:r>
              <a:rPr lang="en-US" sz="2800" b="1" dirty="0" smtClean="0"/>
              <a:t>INITIALIZATION PARAMETERS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Initialization parameters </a:t>
            </a:r>
            <a:r>
              <a:rPr lang="en-US" dirty="0" smtClean="0"/>
              <a:t>are textual values coded external to the </a:t>
            </a:r>
            <a:r>
              <a:rPr lang="en-US" dirty="0" err="1" smtClean="0"/>
              <a:t>servlet</a:t>
            </a:r>
            <a:r>
              <a:rPr lang="en-US" dirty="0" smtClean="0"/>
              <a:t> within DD(deployment descriptor) called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</a:p>
          <a:p>
            <a:endParaRPr lang="en-US" dirty="0" smtClean="0"/>
          </a:p>
          <a:p>
            <a:r>
              <a:rPr lang="en-US" dirty="0" smtClean="0"/>
              <a:t>From the body of </a:t>
            </a:r>
            <a:r>
              <a:rPr lang="en-US" dirty="0" err="1" smtClean="0"/>
              <a:t>servlet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C00000"/>
                </a:solidFill>
              </a:rPr>
              <a:t>doGet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C00000"/>
                </a:solidFill>
              </a:rPr>
              <a:t>doPost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 we read this value and make them </a:t>
            </a:r>
            <a:r>
              <a:rPr lang="en-US" dirty="0" smtClean="0"/>
              <a:t>dis</a:t>
            </a:r>
            <a:r>
              <a:rPr lang="en-US" dirty="0" smtClean="0"/>
              <a:t>play </a:t>
            </a:r>
            <a:r>
              <a:rPr lang="en-US" dirty="0" smtClean="0"/>
              <a:t>in </a:t>
            </a:r>
            <a:r>
              <a:rPr lang="en-US" dirty="0" smtClean="0"/>
              <a:t>the output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Now if in future the data </a:t>
            </a:r>
            <a:r>
              <a:rPr lang="en-US" dirty="0" smtClean="0"/>
              <a:t>changes we only have to update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SYNTAX  OF  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&lt;web-app&gt;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smtClean="0">
                <a:solidFill>
                  <a:srgbClr val="C00000"/>
                </a:solidFill>
              </a:rPr>
              <a:t>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-value&gt;scalive4u@gmail.com&lt;/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&lt;/</a:t>
            </a:r>
            <a:r>
              <a:rPr lang="en-IN" b="1" dirty="0" smtClean="0">
                <a:solidFill>
                  <a:srgbClr val="C00000"/>
                </a:solidFill>
              </a:rPr>
              <a:t>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&lt;</a:t>
            </a:r>
            <a:r>
              <a:rPr lang="en-IN" b="1" dirty="0" smtClean="0">
                <a:solidFill>
                  <a:srgbClr val="0070C0"/>
                </a:solidFill>
              </a:rPr>
              <a:t>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  <a:r>
              <a:rPr lang="en-IN" b="1" dirty="0" err="1" smtClean="0">
                <a:solidFill>
                  <a:srgbClr val="0070C0"/>
                </a:solidFill>
              </a:rPr>
              <a:t>phoneno</a:t>
            </a:r>
            <a:r>
              <a:rPr lang="en-IN" b="1" dirty="0" smtClean="0">
                <a:solidFill>
                  <a:srgbClr val="0070C0"/>
                </a:solidFill>
              </a:rPr>
              <a:t>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-value&gt;9826086245&lt;/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&lt;/</a:t>
            </a:r>
            <a:r>
              <a:rPr lang="en-IN" b="1" dirty="0" smtClean="0">
                <a:solidFill>
                  <a:srgbClr val="0070C0"/>
                </a:solidFill>
              </a:rPr>
              <a:t>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/>
              <a:t>INITIALIZATION 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initialization 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ServletConfig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getServletConfig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ServletConfig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getServletConfig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</a:t>
            </a:r>
            <a:r>
              <a:rPr lang="en-US" b="1" dirty="0" smtClean="0"/>
              <a:t>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ServletConfig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cfg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super.getServletConfig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4136</TotalTime>
  <Words>1828</Words>
  <Application>Microsoft Office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INITIALIZATION  PARAMETER</vt:lpstr>
      <vt:lpstr>INITIALIZATION  PARAMETER</vt:lpstr>
      <vt:lpstr>CREATING &amp; READING  INITIALIZATION PARAMETERS</vt:lpstr>
      <vt:lpstr>   SYNTAX  OF  INITIALIZATION  PARAMETER</vt:lpstr>
      <vt:lpstr>   THE web.xml FILE</vt:lpstr>
      <vt:lpstr>READING  INITIALIZATION PARAMETERS</vt:lpstr>
      <vt:lpstr>OBTAINING  ServletConfig OBJECT</vt:lpstr>
      <vt:lpstr>  READING PARAMETER  VALUES</vt:lpstr>
      <vt:lpstr>   THE SERVLET</vt:lpstr>
      <vt:lpstr>CONTEXT-PARAMETERS</vt:lpstr>
      <vt:lpstr>CONTEXT-PARAMETERS</vt:lpstr>
      <vt:lpstr>CONTEXT-PARAMETERS</vt:lpstr>
      <vt:lpstr>CONTEXT-PARAMETERS</vt:lpstr>
      <vt:lpstr>CONTEXT-PARAMETERS v/s INTIALIZATION PARAMETRS</vt:lpstr>
      <vt:lpstr>DIAGRAM</vt:lpstr>
      <vt:lpstr>THE web.xml FILE</vt:lpstr>
      <vt:lpstr>READING  CONTEXT INITIALIZATION  PARAMETERS</vt:lpstr>
      <vt:lpstr>OBTAINING  ServletConfig OBJECT</vt:lpstr>
      <vt:lpstr>  READING PARAMETER  VALUES</vt:lpstr>
      <vt:lpstr>CODING FOR ServletOne</vt:lpstr>
      <vt:lpstr>CODING FOR ServletTwo</vt:lpstr>
      <vt:lpstr>EXERCISE</vt:lpstr>
      <vt:lpstr>EVENT HANDLING IN CONTEXT - PARAMETER   </vt:lpstr>
      <vt:lpstr>EVENT HANDLING IN CONTEXT - PARAMETER </vt:lpstr>
      <vt:lpstr>EVENT HANDLING IN CONTEXT - PARAMETER </vt:lpstr>
      <vt:lpstr>EVENT HANDLING IN CONTEXT - PARAMETER </vt:lpstr>
      <vt:lpstr>THE ServletContextListener  INTERFACE</vt:lpstr>
      <vt:lpstr>EVENT HANDLING IN CONTEXT - PARAMETER </vt:lpstr>
      <vt:lpstr>THE web.xml  FILE  </vt:lpstr>
      <vt:lpstr>EVENT HANDLING IN CONTEXT - PARAMETER </vt:lpstr>
      <vt:lpstr>PASSING DATA FROM LISTENER TO SERVLET    </vt:lpstr>
      <vt:lpstr>PASSING DATA FROM LISTENER TO SERVLET    </vt:lpstr>
      <vt:lpstr>CODING FOR MyListener</vt:lpstr>
      <vt:lpstr>CODING FOR web.xml</vt:lpstr>
      <vt:lpstr>CODING FOR MyContextParamDemoServlet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351</cp:revision>
  <dcterms:created xsi:type="dcterms:W3CDTF">2016-02-04T12:02:26Z</dcterms:created>
  <dcterms:modified xsi:type="dcterms:W3CDTF">2016-09-07T07:38:54Z</dcterms:modified>
</cp:coreProperties>
</file>