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593" r:id="rId4"/>
    <p:sldId id="611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12" r:id="rId15"/>
    <p:sldId id="603" r:id="rId16"/>
    <p:sldId id="604" r:id="rId17"/>
    <p:sldId id="605" r:id="rId18"/>
    <p:sldId id="606" r:id="rId19"/>
    <p:sldId id="607" r:id="rId20"/>
    <p:sldId id="613" r:id="rId21"/>
    <p:sldId id="608" r:id="rId22"/>
    <p:sldId id="609" r:id="rId23"/>
    <p:sldId id="610" r:id="rId24"/>
    <p:sldId id="614" r:id="rId25"/>
    <p:sldId id="615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Lecture-39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    Still if we want to use this feature then we must follow two rules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class should inherit </a:t>
            </a:r>
            <a:r>
              <a:rPr lang="en-US" b="1" dirty="0" err="1" smtClean="0">
                <a:solidFill>
                  <a:srgbClr val="7030A0"/>
                </a:solidFill>
              </a:rPr>
              <a:t>HttpJspBase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must provide </a:t>
            </a:r>
            <a:r>
              <a:rPr lang="en-US" b="1" dirty="0" smtClean="0"/>
              <a:t>3 methods 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00B050"/>
                </a:solidFill>
              </a:rPr>
              <a:t>jspInit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</a:rPr>
              <a:t>jspDestroy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_</a:t>
            </a:r>
            <a:r>
              <a:rPr lang="en-US" b="1" dirty="0" err="1" smtClean="0">
                <a:solidFill>
                  <a:srgbClr val="0070C0"/>
                </a:solidFill>
              </a:rPr>
              <a:t>jspService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extends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&lt;%@ page session = “false”%&gt;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is a </a:t>
            </a:r>
            <a:r>
              <a:rPr lang="en-US" b="1" dirty="0" err="1" smtClean="0">
                <a:solidFill>
                  <a:srgbClr val="C00000"/>
                </a:solidFill>
              </a:rPr>
              <a:t>boolean</a:t>
            </a:r>
            <a:r>
              <a:rPr lang="en-US" dirty="0" smtClean="0"/>
              <a:t> attribute whose default value is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but if we are not performing session tracking then we must set it to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session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&lt;%@ page buffer=“16kb”%&gt;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 </a:t>
            </a:r>
            <a:r>
              <a:rPr lang="en-US" dirty="0" smtClean="0"/>
              <a:t>is use to specify </a:t>
            </a:r>
            <a:r>
              <a:rPr lang="en-US" b="1" dirty="0" smtClean="0">
                <a:solidFill>
                  <a:srgbClr val="00B050"/>
                </a:solidFill>
              </a:rPr>
              <a:t>buffer size </a:t>
            </a:r>
            <a:r>
              <a:rPr lang="en-US" dirty="0" smtClean="0"/>
              <a:t>for our page </a:t>
            </a:r>
          </a:p>
          <a:p>
            <a:endParaRPr lang="en-US" dirty="0" smtClean="0"/>
          </a:p>
          <a:p>
            <a:r>
              <a:rPr lang="en-US" dirty="0" smtClean="0"/>
              <a:t>Buffers are areas in servers memory where the response generated by a </a:t>
            </a:r>
            <a:r>
              <a:rPr lang="en-US" dirty="0" err="1" smtClean="0"/>
              <a:t>jsp</a:t>
            </a:r>
            <a:r>
              <a:rPr lang="en-US" dirty="0" smtClean="0"/>
              <a:t> is copied.</a:t>
            </a:r>
          </a:p>
          <a:p>
            <a:endParaRPr lang="en-US" dirty="0" smtClean="0"/>
          </a:p>
          <a:p>
            <a:r>
              <a:rPr lang="en-US" dirty="0" smtClean="0"/>
              <a:t>And whenever the buffer is full then container translates or sends the buffer data to the browser.</a:t>
            </a:r>
          </a:p>
          <a:p>
            <a:endParaRPr lang="en-US" dirty="0" smtClean="0"/>
          </a:p>
          <a:p>
            <a:r>
              <a:rPr lang="en-US" dirty="0" smtClean="0"/>
              <a:t>The default size of buffer is </a:t>
            </a:r>
            <a:r>
              <a:rPr lang="en-US" b="1" dirty="0" smtClean="0">
                <a:solidFill>
                  <a:srgbClr val="C00000"/>
                </a:solidFill>
              </a:rPr>
              <a:t>8kb</a:t>
            </a:r>
            <a:r>
              <a:rPr lang="en-US" dirty="0" smtClean="0"/>
              <a:t> but can be increased to any multiple of 8 as per our requirement 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buffer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&lt;%@ page </a:t>
            </a:r>
            <a:r>
              <a:rPr lang="en-US" dirty="0" err="1" smtClean="0">
                <a:solidFill>
                  <a:srgbClr val="FF0000"/>
                </a:solidFill>
              </a:rPr>
              <a:t>autoFlush</a:t>
            </a:r>
            <a:r>
              <a:rPr lang="en-US" dirty="0" smtClean="0">
                <a:solidFill>
                  <a:srgbClr val="FF0000"/>
                </a:solidFill>
              </a:rPr>
              <a:t>=“true”%&gt;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specifies what the container should do if the </a:t>
            </a:r>
            <a:r>
              <a:rPr lang="en-US" dirty="0" smtClean="0">
                <a:solidFill>
                  <a:srgbClr val="00B050"/>
                </a:solidFill>
              </a:rPr>
              <a:t>buffer is full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If it is set to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which is it’s default value </a:t>
            </a:r>
            <a:r>
              <a:rPr lang="en-US" dirty="0" smtClean="0"/>
              <a:t>then as soon as the buffer gets full the container sends the response to the client .</a:t>
            </a:r>
          </a:p>
          <a:p>
            <a:endParaRPr lang="en-US" dirty="0" smtClean="0"/>
          </a:p>
          <a:p>
            <a:r>
              <a:rPr lang="en-US" dirty="0" smtClean="0"/>
              <a:t>But if it is sets to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 then programmer has to take care of flushing the buffer otherwise as the buffer becomes full an exception occurs.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7030A0"/>
                </a:solidFill>
              </a:rPr>
              <a:t>autoFlush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&lt;%@ page </a:t>
            </a:r>
            <a:r>
              <a:rPr lang="en-US" dirty="0" err="1" smtClean="0">
                <a:solidFill>
                  <a:srgbClr val="FF0000"/>
                </a:solidFill>
              </a:rPr>
              <a:t>contentType</a:t>
            </a:r>
            <a:r>
              <a:rPr lang="en-US" dirty="0" smtClean="0">
                <a:solidFill>
                  <a:srgbClr val="FF0000"/>
                </a:solidFill>
              </a:rPr>
              <a:t>=“text/html”%&gt;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This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attribute</a:t>
            </a:r>
            <a:r>
              <a:rPr lang="en-IN" b="1" dirty="0" smtClean="0"/>
              <a:t> </a:t>
            </a:r>
            <a:r>
              <a:rPr lang="en-IN" dirty="0" smtClean="0"/>
              <a:t> is nothing but the format of data being sent by Web server to client as response. It is received by the browser on the client system and displayed to the user. </a:t>
            </a:r>
          </a:p>
          <a:p>
            <a:endParaRPr lang="en-IN" dirty="0" smtClean="0"/>
          </a:p>
          <a:p>
            <a:r>
              <a:rPr lang="en-IN" dirty="0" smtClean="0"/>
              <a:t>It’s default value is  </a:t>
            </a:r>
            <a:r>
              <a:rPr lang="en-IN" b="1" dirty="0" smtClean="0"/>
              <a:t>text/html</a:t>
            </a:r>
            <a:r>
              <a:rPr lang="en-IN" dirty="0" smtClean="0"/>
              <a:t>, that is, either simple text or text with HTML but can be changed to any valid MIME format as per the requirements like “</a:t>
            </a:r>
            <a:r>
              <a:rPr lang="en-IN" b="1" dirty="0" smtClean="0">
                <a:solidFill>
                  <a:srgbClr val="0070C0"/>
                </a:solidFill>
              </a:rPr>
              <a:t>image/jpeg</a:t>
            </a:r>
            <a:r>
              <a:rPr lang="en-IN" dirty="0" smtClean="0"/>
              <a:t>” , “</a:t>
            </a:r>
            <a:r>
              <a:rPr lang="en-IN" b="1" dirty="0" smtClean="0">
                <a:solidFill>
                  <a:srgbClr val="0070C0"/>
                </a:solidFill>
              </a:rPr>
              <a:t>text/plain</a:t>
            </a:r>
            <a:r>
              <a:rPr lang="en-IN" dirty="0" smtClean="0"/>
              <a:t>” , “</a:t>
            </a:r>
            <a:r>
              <a:rPr lang="en-IN" b="1" dirty="0" smtClean="0">
                <a:solidFill>
                  <a:srgbClr val="0070C0"/>
                </a:solidFill>
              </a:rPr>
              <a:t>application/</a:t>
            </a:r>
            <a:r>
              <a:rPr lang="en-IN" b="1" dirty="0" err="1" smtClean="0">
                <a:solidFill>
                  <a:srgbClr val="0070C0"/>
                </a:solidFill>
              </a:rPr>
              <a:t>msword</a:t>
            </a:r>
            <a:r>
              <a:rPr lang="en-IN" dirty="0" smtClean="0"/>
              <a:t>” etc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7030A0"/>
                </a:solidFill>
              </a:rPr>
              <a:t>contentType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&lt;%@ page </a:t>
            </a:r>
            <a:r>
              <a:rPr lang="en-US" dirty="0" err="1" smtClean="0">
                <a:solidFill>
                  <a:srgbClr val="FF0000"/>
                </a:solidFill>
              </a:rPr>
              <a:t>isErrorPage</a:t>
            </a:r>
            <a:r>
              <a:rPr lang="en-US" dirty="0" smtClean="0">
                <a:solidFill>
                  <a:srgbClr val="FF0000"/>
                </a:solidFill>
              </a:rPr>
              <a:t>=“true”%&gt;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&lt;%@ page </a:t>
            </a:r>
            <a:r>
              <a:rPr lang="en-US" dirty="0" err="1" smtClean="0">
                <a:solidFill>
                  <a:srgbClr val="FF0000"/>
                </a:solidFill>
              </a:rPr>
              <a:t>errorPage</a:t>
            </a:r>
            <a:r>
              <a:rPr lang="en-US" dirty="0" smtClean="0">
                <a:solidFill>
                  <a:srgbClr val="FF0000"/>
                </a:solidFill>
              </a:rPr>
              <a:t>=“ep.jsp”%&gt;</a:t>
            </a:r>
          </a:p>
          <a:p>
            <a:endParaRPr lang="en-US" dirty="0" smtClean="0"/>
          </a:p>
          <a:p>
            <a:r>
              <a:rPr lang="en-US" dirty="0" smtClean="0"/>
              <a:t>If we haven’t used </a:t>
            </a:r>
            <a:r>
              <a:rPr lang="en-US" b="1" dirty="0" smtClean="0">
                <a:solidFill>
                  <a:srgbClr val="7030A0"/>
                </a:solidFill>
              </a:rPr>
              <a:t>try catch </a:t>
            </a:r>
            <a:r>
              <a:rPr lang="en-US" dirty="0" smtClean="0"/>
              <a:t>in our </a:t>
            </a:r>
            <a:r>
              <a:rPr lang="en-US" b="1" dirty="0" smtClean="0">
                <a:solidFill>
                  <a:srgbClr val="7030A0"/>
                </a:solidFill>
              </a:rPr>
              <a:t>JSP page </a:t>
            </a:r>
            <a:r>
              <a:rPr lang="en-US" dirty="0" smtClean="0"/>
              <a:t>and suppose an exception occurs then the application displays </a:t>
            </a:r>
            <a:r>
              <a:rPr lang="en-US" b="1" dirty="0" smtClean="0">
                <a:solidFill>
                  <a:srgbClr val="FF0000"/>
                </a:solidFill>
              </a:rPr>
              <a:t>HTTP-500</a:t>
            </a:r>
            <a:r>
              <a:rPr lang="en-US" dirty="0" smtClean="0"/>
              <a:t>  error code to the user which is not a professional practice .</a:t>
            </a:r>
          </a:p>
          <a:p>
            <a:endParaRPr lang="en-US" dirty="0" smtClean="0"/>
          </a:p>
          <a:p>
            <a:r>
              <a:rPr lang="en-US" dirty="0" smtClean="0"/>
              <a:t>JSP has provided mechanism to generate simple error messages without using </a:t>
            </a:r>
            <a:r>
              <a:rPr lang="en-US" b="1" dirty="0" smtClean="0">
                <a:solidFill>
                  <a:srgbClr val="7030A0"/>
                </a:solidFill>
              </a:rPr>
              <a:t>try catch 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do this we take </a:t>
            </a:r>
            <a:r>
              <a:rPr lang="en-US" b="1" dirty="0" smtClean="0"/>
              <a:t>two steps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jsp</a:t>
            </a:r>
            <a:r>
              <a:rPr lang="en-US" dirty="0" smtClean="0"/>
              <a:t> page with </a:t>
            </a: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>
                <a:solidFill>
                  <a:srgbClr val="7030A0"/>
                </a:solidFill>
              </a:rPr>
              <a:t>=“true</a:t>
            </a:r>
            <a:r>
              <a:rPr lang="en-US" dirty="0" smtClean="0"/>
              <a:t>” .</a:t>
            </a:r>
          </a:p>
          <a:p>
            <a:pPr marL="514350" indent="-514350">
              <a:buNone/>
            </a:pPr>
            <a:r>
              <a:rPr lang="en-US" dirty="0" smtClean="0"/>
              <a:t>      By doing this we designate the </a:t>
            </a:r>
            <a:r>
              <a:rPr lang="en-US" dirty="0" err="1" smtClean="0"/>
              <a:t>jsp</a:t>
            </a:r>
            <a:r>
              <a:rPr lang="en-US" dirty="0" smtClean="0"/>
              <a:t> page as an error page so that whenever an exception occurs in other </a:t>
            </a:r>
            <a:r>
              <a:rPr lang="en-US" dirty="0" err="1" smtClean="0"/>
              <a:t>jsp</a:t>
            </a:r>
            <a:r>
              <a:rPr lang="en-US" dirty="0" smtClean="0"/>
              <a:t> pages the container called this page.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In other </a:t>
            </a:r>
            <a:r>
              <a:rPr lang="en-US" dirty="0" err="1" smtClean="0"/>
              <a:t>jsp</a:t>
            </a:r>
            <a:r>
              <a:rPr lang="en-US" dirty="0" smtClean="0"/>
              <a:t> pages we set the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errorPage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assigning it the name of the </a:t>
            </a:r>
            <a:r>
              <a:rPr lang="en-US" dirty="0" err="1" smtClean="0"/>
              <a:t>jsp</a:t>
            </a:r>
            <a:r>
              <a:rPr lang="en-US" dirty="0" smtClean="0"/>
              <a:t> page for handling errors.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Now whenever the exception occurs container will </a:t>
            </a:r>
          </a:p>
          <a:p>
            <a:pPr marL="514350" indent="-514350">
              <a:buNone/>
            </a:pPr>
            <a:r>
              <a:rPr lang="en-US" dirty="0" smtClean="0"/>
              <a:t>     automatically call </a:t>
            </a:r>
            <a:r>
              <a:rPr lang="en-US" dirty="0" err="1" smtClean="0"/>
              <a:t>jsp</a:t>
            </a:r>
            <a:r>
              <a:rPr lang="en-US" dirty="0" smtClean="0"/>
              <a:t> page set as error page 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Also we get a special object called </a:t>
            </a:r>
            <a:r>
              <a:rPr lang="en-US" b="1" dirty="0" smtClean="0">
                <a:solidFill>
                  <a:srgbClr val="00B050"/>
                </a:solidFill>
              </a:rPr>
              <a:t>exception</a:t>
            </a:r>
            <a:r>
              <a:rPr lang="en-US" dirty="0" smtClean="0"/>
              <a:t> which </a:t>
            </a:r>
          </a:p>
          <a:p>
            <a:pPr marL="514350" indent="-514350">
              <a:buNone/>
            </a:pPr>
            <a:r>
              <a:rPr lang="en-US" dirty="0" smtClean="0"/>
              <a:t>     provides details of the exception 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JSP Directives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@page Directive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Attributes of @page Directive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@include Directive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&lt;%@ page </a:t>
            </a:r>
            <a:r>
              <a:rPr lang="en-US" dirty="0" err="1" smtClean="0">
                <a:solidFill>
                  <a:srgbClr val="FF0000"/>
                </a:solidFill>
              </a:rPr>
              <a:t>isThreadSafe</a:t>
            </a:r>
            <a:r>
              <a:rPr lang="en-US" dirty="0" smtClean="0">
                <a:solidFill>
                  <a:srgbClr val="FF0000"/>
                </a:solidFill>
              </a:rPr>
              <a:t>=“true</a:t>
            </a:r>
            <a:r>
              <a:rPr lang="en-US" smtClean="0">
                <a:solidFill>
                  <a:srgbClr val="FF0000"/>
                </a:solidFill>
              </a:rPr>
              <a:t>” %&gt;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This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attribute</a:t>
            </a:r>
            <a:r>
              <a:rPr lang="en-IN" b="1" dirty="0" smtClean="0"/>
              <a:t> </a:t>
            </a:r>
            <a:r>
              <a:rPr lang="en-IN" dirty="0" smtClean="0"/>
              <a:t>specifies how a web server will dispatch the multiple client request. It has either the true or false value. </a:t>
            </a:r>
          </a:p>
          <a:p>
            <a:endParaRPr lang="en-IN" dirty="0" smtClean="0"/>
          </a:p>
          <a:p>
            <a:r>
              <a:rPr lang="en-IN" dirty="0" smtClean="0"/>
              <a:t>By default value of this attribute is set to </a:t>
            </a:r>
            <a:r>
              <a:rPr lang="en-IN" b="1" dirty="0" smtClean="0">
                <a:solidFill>
                  <a:srgbClr val="0070C0"/>
                </a:solidFill>
              </a:rPr>
              <a:t>true</a:t>
            </a:r>
            <a:r>
              <a:rPr lang="en-IN" dirty="0" smtClean="0"/>
              <a:t>. The </a:t>
            </a:r>
            <a:r>
              <a:rPr lang="en-IN" b="1" dirty="0" smtClean="0">
                <a:solidFill>
                  <a:srgbClr val="0070C0"/>
                </a:solidFill>
              </a:rPr>
              <a:t>true </a:t>
            </a:r>
            <a:r>
              <a:rPr lang="en-IN" dirty="0" smtClean="0"/>
              <a:t>value specifies that the web container can dispatch the multiple client request to the JSP page and the </a:t>
            </a:r>
            <a:r>
              <a:rPr lang="en-IN" b="1" dirty="0" smtClean="0">
                <a:solidFill>
                  <a:srgbClr val="FF0000"/>
                </a:solidFill>
              </a:rPr>
              <a:t>false </a:t>
            </a:r>
            <a:r>
              <a:rPr lang="en-IN" dirty="0" smtClean="0"/>
              <a:t>value specifies that the web container can dispatch a single request at a time in the specified order.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7030A0"/>
                </a:solidFill>
              </a:rPr>
              <a:t>isThreadSafe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b="1" dirty="0" smtClean="0"/>
              <a:t>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a web application is developed  there might be a situation when we would like to have some common output to be displayed in every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we might want to display current date in every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For this we have two solutions: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write the code to generate the date in every page </a:t>
            </a:r>
            <a:r>
              <a:rPr lang="en-US" dirty="0" err="1" smtClean="0"/>
              <a:t>separatlely</a:t>
            </a:r>
            <a:r>
              <a:rPr lang="en-US" dirty="0" smtClean="0"/>
              <a:t> ,but it will have code </a:t>
            </a:r>
            <a:r>
              <a:rPr lang="en-US" dirty="0" err="1" smtClean="0"/>
              <a:t>duplicacy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Much better solution is to use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dirty="0" smtClean="0"/>
              <a:t> 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this approach , we can design a </a:t>
            </a:r>
            <a:r>
              <a:rPr lang="en-US" dirty="0" err="1" smtClean="0"/>
              <a:t>jsp</a:t>
            </a:r>
            <a:r>
              <a:rPr lang="en-US" dirty="0" smtClean="0"/>
              <a:t> page which can generate current date and in other </a:t>
            </a:r>
            <a:r>
              <a:rPr lang="en-US" dirty="0" err="1" smtClean="0"/>
              <a:t>jsp</a:t>
            </a:r>
            <a:r>
              <a:rPr lang="en-US" dirty="0" smtClean="0"/>
              <a:t> pages we can attach this </a:t>
            </a:r>
            <a:r>
              <a:rPr lang="en-US" dirty="0" err="1" smtClean="0"/>
              <a:t>jsp</a:t>
            </a:r>
            <a:r>
              <a:rPr lang="en-US" dirty="0" smtClean="0"/>
              <a:t> page by using 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dirty="0" smtClean="0"/>
              <a:t> directive.</a:t>
            </a:r>
          </a:p>
          <a:p>
            <a:endParaRPr lang="en-US" dirty="0" smtClean="0"/>
          </a:p>
          <a:p>
            <a:r>
              <a:rPr lang="en-US" dirty="0" smtClean="0"/>
              <a:t>Moreover ,we can also attach html pages in our </a:t>
            </a:r>
            <a:r>
              <a:rPr lang="en-US" dirty="0" err="1" smtClean="0"/>
              <a:t>jsp</a:t>
            </a:r>
            <a:r>
              <a:rPr lang="en-US" dirty="0" smtClean="0"/>
              <a:t> page using this directive.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b="1" dirty="0" smtClean="0"/>
              <a:t>general syntax</a:t>
            </a:r>
            <a:r>
              <a:rPr lang="en-US" dirty="0" smtClean="0"/>
              <a:t> is 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&lt;%@include file =“</a:t>
            </a:r>
            <a:r>
              <a:rPr lang="en-IN" b="1" dirty="0" err="1" smtClean="0">
                <a:solidFill>
                  <a:srgbClr val="0070C0"/>
                </a:solidFill>
              </a:rPr>
              <a:t>resource_name</a:t>
            </a:r>
            <a:r>
              <a:rPr lang="en-IN" b="1" dirty="0" smtClean="0">
                <a:solidFill>
                  <a:srgbClr val="0070C0"/>
                </a:solidFill>
              </a:rPr>
              <a:t>"%&gt;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“</a:t>
            </a:r>
            <a:r>
              <a:rPr lang="en-IN" b="1" dirty="0" err="1" smtClean="0">
                <a:solidFill>
                  <a:srgbClr val="7030A0"/>
                </a:solidFill>
              </a:rPr>
              <a:t>resource_name</a:t>
            </a:r>
            <a:r>
              <a:rPr lang="en-IN" b="1" dirty="0" smtClean="0">
                <a:solidFill>
                  <a:srgbClr val="7030A0"/>
                </a:solidFill>
              </a:rPr>
              <a:t>”</a:t>
            </a:r>
            <a:r>
              <a:rPr lang="en-IN" b="1" dirty="0" smtClean="0"/>
              <a:t> </a:t>
            </a:r>
            <a:r>
              <a:rPr lang="en-IN" dirty="0" smtClean="0"/>
              <a:t>here indicates the name of the </a:t>
            </a:r>
            <a:r>
              <a:rPr lang="en-IN" dirty="0" err="1" smtClean="0">
                <a:solidFill>
                  <a:srgbClr val="00B050"/>
                </a:solidFill>
              </a:rPr>
              <a:t>jsp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or </a:t>
            </a:r>
            <a:r>
              <a:rPr lang="en-IN" dirty="0" smtClean="0">
                <a:solidFill>
                  <a:srgbClr val="00B050"/>
                </a:solidFill>
              </a:rPr>
              <a:t>html </a:t>
            </a:r>
            <a:r>
              <a:rPr lang="en-IN" dirty="0" smtClean="0"/>
              <a:t>page which we want to include in the current page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b="1" dirty="0" smtClean="0"/>
              <a:t> DIRECTIVE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HTML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&lt;title&gt;Include Directive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&lt;form action="welcome.jsp"&gt;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&lt;b&gt;Enter your name:&lt;/b&gt;&lt;input type="text" name="username"&gt;&lt;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&lt;title&gt;Welcome Page&lt;/title&gt;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user=</a:t>
            </a:r>
            <a:r>
              <a:rPr lang="en-IN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b="1" dirty="0" smtClean="0">
                <a:solidFill>
                  <a:srgbClr val="C00000"/>
                </a:solidFill>
              </a:rPr>
              <a:t>("username");</a:t>
            </a:r>
          </a:p>
          <a:p>
            <a:pPr>
              <a:buNone/>
            </a:pPr>
            <a:r>
              <a:rPr lang="en-IN" b="1" dirty="0" smtClean="0"/>
              <a:t>%&gt;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&lt;h3&gt;Welcome To Home Page Dear &lt;%= user %&gt;&lt;/h3&gt; 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&lt;%@ include file="showdate.jsp" %&gt;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showdate.jsp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/>
              <a:t>&lt;%@page import="</a:t>
            </a:r>
            <a:r>
              <a:rPr lang="en-IN" sz="2400" b="1" dirty="0" err="1" smtClean="0"/>
              <a:t>java.util</a:t>
            </a:r>
            <a:r>
              <a:rPr lang="en-IN" sz="2400" b="1" dirty="0" smtClean="0"/>
              <a:t>.*,</a:t>
            </a:r>
            <a:r>
              <a:rPr lang="en-IN" sz="2400" b="1" dirty="0" err="1" smtClean="0"/>
              <a:t>java.text</a:t>
            </a:r>
            <a:r>
              <a:rPr lang="en-IN" sz="2400" b="1" dirty="0" smtClean="0"/>
              <a:t>.*" %&gt;</a:t>
            </a:r>
          </a:p>
          <a:p>
            <a:pPr>
              <a:buNone/>
            </a:pPr>
            <a:r>
              <a:rPr lang="en-IN" sz="2400" b="1" dirty="0" smtClean="0"/>
              <a:t>&lt;%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Date today=new Date();</a:t>
            </a:r>
          </a:p>
          <a:p>
            <a:pPr>
              <a:buNone/>
            </a:pPr>
            <a:r>
              <a:rPr lang="en-IN" sz="2400" b="1" dirty="0" err="1" smtClean="0"/>
              <a:t>SimpleDateFormat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sdf</a:t>
            </a:r>
            <a:r>
              <a:rPr lang="en-IN" sz="2400" b="1" dirty="0" smtClean="0"/>
              <a:t>=new </a:t>
            </a:r>
            <a:r>
              <a:rPr lang="en-IN" sz="2400" b="1" dirty="0" err="1" smtClean="0"/>
              <a:t>SimpleDateFormat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dd</a:t>
            </a:r>
            <a:r>
              <a:rPr lang="en-IN" sz="2400" b="1" dirty="0" smtClean="0"/>
              <a:t>-MMM-</a:t>
            </a:r>
            <a:r>
              <a:rPr lang="en-IN" sz="2400" b="1" dirty="0" err="1" smtClean="0"/>
              <a:t>yyyy</a:t>
            </a:r>
            <a:r>
              <a:rPr lang="en-IN" sz="2400" b="1" dirty="0" smtClean="0"/>
              <a:t>");</a:t>
            </a:r>
          </a:p>
          <a:p>
            <a:pPr>
              <a:buNone/>
            </a:pPr>
            <a:r>
              <a:rPr lang="en-IN" sz="2400" b="1" dirty="0" smtClean="0"/>
              <a:t>String 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=</a:t>
            </a:r>
            <a:r>
              <a:rPr lang="en-IN" sz="2400" b="1" dirty="0" err="1" smtClean="0"/>
              <a:t>sdf.format</a:t>
            </a:r>
            <a:r>
              <a:rPr lang="en-IN" sz="2400" b="1" dirty="0" smtClean="0"/>
              <a:t>(today);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%&gt;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Current System Date is :&lt;%= 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 %&gt;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Session Tracking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Tracking Mechanisms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Hidden Fields For </a:t>
            </a:r>
            <a:r>
              <a:rPr lang="en-US" sz="2400" b="1" smtClean="0">
                <a:solidFill>
                  <a:srgbClr val="0070C0"/>
                </a:solidFill>
              </a:rPr>
              <a:t>Session Tracking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DIRECTIVES IN JSP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Directives</a:t>
            </a:r>
            <a:r>
              <a:rPr lang="en-US" dirty="0" smtClean="0"/>
              <a:t> are </a:t>
            </a:r>
            <a:r>
              <a:rPr lang="en-US" i="1" dirty="0" smtClean="0">
                <a:solidFill>
                  <a:srgbClr val="00B050"/>
                </a:solidFill>
              </a:rPr>
              <a:t>instructions given by programmer to the  </a:t>
            </a:r>
            <a:r>
              <a:rPr lang="en-US" i="1" dirty="0" err="1" smtClean="0">
                <a:solidFill>
                  <a:srgbClr val="00B050"/>
                </a:solidFill>
              </a:rPr>
              <a:t>jsp</a:t>
            </a:r>
            <a:r>
              <a:rPr lang="en-US" i="1" dirty="0" smtClean="0">
                <a:solidFill>
                  <a:srgbClr val="00B050"/>
                </a:solidFill>
              </a:rPr>
              <a:t> container</a:t>
            </a:r>
            <a:r>
              <a:rPr lang="en-US" dirty="0" smtClean="0"/>
              <a:t> and based on them  the container takes different actions while translating the page from </a:t>
            </a:r>
            <a:r>
              <a:rPr lang="en-US" b="1" dirty="0" err="1" smtClean="0">
                <a:solidFill>
                  <a:srgbClr val="C00000"/>
                </a:solidFill>
              </a:rPr>
              <a:t>jsp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IN" dirty="0" smtClean="0"/>
              <a:t>A JSP directive affects the overall structure of the </a:t>
            </a:r>
            <a:r>
              <a:rPr lang="en-IN" dirty="0" err="1" smtClean="0"/>
              <a:t>servlet</a:t>
            </a:r>
            <a:r>
              <a:rPr lang="en-IN" dirty="0" smtClean="0"/>
              <a:t> class and usually has the following form: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&lt;%@ </a:t>
            </a:r>
            <a:r>
              <a:rPr lang="en-IN" sz="2400" b="1" dirty="0" smtClean="0">
                <a:solidFill>
                  <a:srgbClr val="FF0000"/>
                </a:solidFill>
              </a:rPr>
              <a:t>directive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attribute</a:t>
            </a:r>
            <a:r>
              <a:rPr lang="en-IN" sz="2400" b="1" dirty="0" smtClean="0">
                <a:solidFill>
                  <a:srgbClr val="7030A0"/>
                </a:solidFill>
              </a:rPr>
              <a:t>="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b="1" dirty="0" smtClean="0">
                <a:solidFill>
                  <a:srgbClr val="7030A0"/>
                </a:solidFill>
              </a:rPr>
              <a:t>" %&gt;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DIRECTIVES IN JSP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we have </a:t>
            </a:r>
            <a:r>
              <a:rPr lang="en-US" b="1" dirty="0" smtClean="0">
                <a:solidFill>
                  <a:srgbClr val="00B050"/>
                </a:solidFill>
              </a:rPr>
              <a:t>three</a:t>
            </a:r>
            <a:r>
              <a:rPr lang="en-US" dirty="0" smtClean="0"/>
              <a:t> directives called: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“page”      </a:t>
            </a:r>
            <a:r>
              <a:rPr lang="en-US" dirty="0" smtClean="0"/>
              <a:t>Directive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“include” </a:t>
            </a:r>
            <a:r>
              <a:rPr lang="en-US" dirty="0" smtClean="0"/>
              <a:t>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</a:t>
            </a:r>
            <a:r>
              <a:rPr lang="en-US" b="1" dirty="0" err="1" smtClean="0">
                <a:solidFill>
                  <a:srgbClr val="7030A0"/>
                </a:solidFill>
              </a:rPr>
              <a:t>taglib</a:t>
            </a:r>
            <a:r>
              <a:rPr lang="en-US" b="1" dirty="0" smtClean="0">
                <a:solidFill>
                  <a:srgbClr val="7030A0"/>
                </a:solidFill>
              </a:rPr>
              <a:t>”     </a:t>
            </a:r>
            <a:r>
              <a:rPr lang="en-US" dirty="0" smtClean="0"/>
              <a:t>Directive.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“</a:t>
            </a:r>
            <a:r>
              <a:rPr lang="en-US" b="1" dirty="0" smtClean="0">
                <a:solidFill>
                  <a:srgbClr val="7030A0"/>
                </a:solidFill>
              </a:rPr>
              <a:t>page</a:t>
            </a:r>
            <a:r>
              <a:rPr lang="en-US" b="1" dirty="0" smtClean="0"/>
              <a:t>”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 name indicates page directive is used to specify the properties or attributes of </a:t>
            </a:r>
            <a:r>
              <a:rPr lang="en-US" dirty="0" err="1" smtClean="0"/>
              <a:t>jsp</a:t>
            </a:r>
            <a:r>
              <a:rPr lang="en-US" dirty="0" smtClean="0"/>
              <a:t> page as a whole.</a:t>
            </a:r>
          </a:p>
          <a:p>
            <a:endParaRPr lang="en-US" dirty="0" smtClean="0"/>
          </a:p>
          <a:p>
            <a:r>
              <a:rPr lang="en-US" dirty="0" smtClean="0"/>
              <a:t>The container uses these attributes while translating the </a:t>
            </a:r>
            <a:r>
              <a:rPr lang="en-US" dirty="0" err="1" smtClean="0"/>
              <a:t>jsp</a:t>
            </a:r>
            <a:r>
              <a:rPr lang="en-US" dirty="0" smtClean="0"/>
              <a:t> page to a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It’s general syntax is: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&lt;%</a:t>
            </a:r>
            <a:r>
              <a:rPr lang="en-US" b="1" dirty="0" smtClean="0">
                <a:solidFill>
                  <a:srgbClr val="7030A0"/>
                </a:solidFill>
              </a:rPr>
              <a:t>@page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attribute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70C0"/>
                </a:solidFill>
              </a:rPr>
              <a:t>value</a:t>
            </a:r>
            <a:r>
              <a:rPr lang="en-US" b="1" dirty="0" smtClean="0"/>
              <a:t>” %&gt;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ATTRIBUTES OF 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page</a:t>
            </a:r>
            <a:r>
              <a:rPr lang="en-US" b="1" dirty="0" smtClean="0"/>
              <a:t>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Following are important attributes of </a:t>
            </a:r>
            <a:r>
              <a:rPr lang="en-IN" b="1" dirty="0" smtClean="0">
                <a:solidFill>
                  <a:srgbClr val="7030A0"/>
                </a:solidFill>
              </a:rPr>
              <a:t>@page </a:t>
            </a:r>
            <a:r>
              <a:rPr lang="en-IN" dirty="0" smtClean="0"/>
              <a:t>directive:</a:t>
            </a:r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language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import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extends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session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buffer</a:t>
            </a: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autoFlush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contentType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errorPage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isErrorPage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isThreadSafe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language</a:t>
            </a:r>
            <a:r>
              <a:rPr lang="en-US" sz="2800" b="1" dirty="0" smtClean="0"/>
              <a:t> ATTRIBUTE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&lt;%@page </a:t>
            </a:r>
            <a:r>
              <a:rPr lang="en-US" dirty="0" smtClean="0">
                <a:solidFill>
                  <a:srgbClr val="7030A0"/>
                </a:solidFill>
              </a:rPr>
              <a:t>language</a:t>
            </a:r>
            <a:r>
              <a:rPr lang="en-US" dirty="0" smtClean="0">
                <a:solidFill>
                  <a:srgbClr val="FF0000"/>
                </a:solidFill>
              </a:rPr>
              <a:t>=“java”%&gt;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tells the container </a:t>
            </a:r>
            <a:r>
              <a:rPr lang="en-US" i="1" dirty="0" smtClean="0">
                <a:solidFill>
                  <a:srgbClr val="00B050"/>
                </a:solidFill>
              </a:rPr>
              <a:t>what language the programmer wants to use </a:t>
            </a:r>
            <a:r>
              <a:rPr lang="en-US" dirty="0" smtClean="0"/>
              <a:t>for </a:t>
            </a:r>
            <a:r>
              <a:rPr lang="en-US" dirty="0" err="1" smtClean="0">
                <a:solidFill>
                  <a:srgbClr val="C00000"/>
                </a:solidFill>
              </a:rPr>
              <a:t>scriplets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rgbClr val="0070C0"/>
                </a:solidFill>
              </a:rPr>
              <a:t>declrative</a:t>
            </a:r>
            <a:r>
              <a:rPr lang="en-US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expression tags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default value is </a:t>
            </a:r>
            <a:r>
              <a:rPr lang="en-US" b="1" dirty="0" smtClean="0">
                <a:solidFill>
                  <a:srgbClr val="7030A0"/>
                </a:solidFill>
              </a:rPr>
              <a:t>java</a:t>
            </a:r>
            <a:r>
              <a:rPr lang="en-US" dirty="0" smtClean="0"/>
              <a:t> but can be changed to any other language provided the container supports the language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import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&lt;%@ page import=“</a:t>
            </a:r>
            <a:r>
              <a:rPr lang="en-US" dirty="0" err="1" smtClean="0">
                <a:solidFill>
                  <a:srgbClr val="FF0000"/>
                </a:solidFill>
              </a:rPr>
              <a:t>java.util</a:t>
            </a:r>
            <a:r>
              <a:rPr lang="en-US" dirty="0" smtClean="0">
                <a:solidFill>
                  <a:srgbClr val="FF0000"/>
                </a:solidFill>
              </a:rPr>
              <a:t>.*,java.sql.*”%&gt;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is used to describe what packages or classes we want to use in our </a:t>
            </a:r>
            <a:r>
              <a:rPr lang="en-US" dirty="0" err="1" smtClean="0"/>
              <a:t>jsp</a:t>
            </a:r>
            <a:r>
              <a:rPr lang="en-US" dirty="0" smtClean="0"/>
              <a:t> page . </a:t>
            </a:r>
          </a:p>
          <a:p>
            <a:endParaRPr lang="en-US" dirty="0" smtClean="0"/>
          </a:p>
          <a:p>
            <a:r>
              <a:rPr lang="en-US" dirty="0" smtClean="0"/>
              <a:t>By default container always include 4 packages and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java.lang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javax.servlet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</a:rPr>
              <a:t>javax.servlet.http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7030A0"/>
                </a:solidFill>
              </a:rPr>
              <a:t>javax.servlet.jsp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Normally the </a:t>
            </a:r>
            <a:r>
              <a:rPr lang="en-US" dirty="0" err="1" smtClean="0">
                <a:solidFill>
                  <a:srgbClr val="0070C0"/>
                </a:solidFill>
              </a:rPr>
              <a:t>jsp</a:t>
            </a:r>
            <a:r>
              <a:rPr lang="en-US" dirty="0" smtClean="0">
                <a:solidFill>
                  <a:srgbClr val="0070C0"/>
                </a:solidFill>
              </a:rPr>
              <a:t> container supplies the parent class for the 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>
                <a:solidFill>
                  <a:srgbClr val="0070C0"/>
                </a:solidFill>
              </a:rPr>
              <a:t> it generates from a </a:t>
            </a:r>
            <a:r>
              <a:rPr lang="en-US" dirty="0" err="1" smtClean="0">
                <a:solidFill>
                  <a:srgbClr val="0070C0"/>
                </a:solidFill>
              </a:rPr>
              <a:t>jsp</a:t>
            </a:r>
            <a:r>
              <a:rPr lang="en-US" dirty="0" smtClean="0">
                <a:solidFill>
                  <a:srgbClr val="0070C0"/>
                </a:solidFill>
              </a:rPr>
              <a:t> page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But if we want then we can supply our own class which the </a:t>
            </a:r>
            <a:r>
              <a:rPr lang="en-US" dirty="0" err="1" smtClean="0"/>
              <a:t>jsp</a:t>
            </a:r>
            <a:r>
              <a:rPr lang="en-US" dirty="0" smtClean="0"/>
              <a:t> generated 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should extend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 in practical sense it is not recommended to do this as it means that we are trying to interfere with internal working of the container . </a:t>
            </a:r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extends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4688</TotalTime>
  <Words>1038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DIRECTIVES IN JSP</vt:lpstr>
      <vt:lpstr>DIRECTIVES IN JSP</vt:lpstr>
      <vt:lpstr>THE “page” DIRECTIVE</vt:lpstr>
      <vt:lpstr>ATTRIBUTES OF  page DIRECTIVE</vt:lpstr>
      <vt:lpstr>THE language ATTRIBUTE</vt:lpstr>
      <vt:lpstr>THE import ATTRIBUTE</vt:lpstr>
      <vt:lpstr>THE extends ATTRIBUTE</vt:lpstr>
      <vt:lpstr>THE extends ATTRIBUTE</vt:lpstr>
      <vt:lpstr>THE session ATTRIBUTE</vt:lpstr>
      <vt:lpstr>THE buffer ATTRIBUTE</vt:lpstr>
      <vt:lpstr>THE autoFlush ATTRIBUTE</vt:lpstr>
      <vt:lpstr>THE contentType ATTRIBUTE</vt:lpstr>
      <vt:lpstr>THE errorPage AND  isErrorPage ATTRIBUTES</vt:lpstr>
      <vt:lpstr>THE errorPage AND  isErrorPage ATTRIBUTES</vt:lpstr>
      <vt:lpstr>THE errorPage AND  isErrorPage ATTRIBUTES</vt:lpstr>
      <vt:lpstr>EXAMPLE</vt:lpstr>
      <vt:lpstr>EXAMPLE</vt:lpstr>
      <vt:lpstr>THE isThreadSafe ATTRIBUTE</vt:lpstr>
      <vt:lpstr>THE include DIRECTIVE</vt:lpstr>
      <vt:lpstr>THE include DIRECTIVE</vt:lpstr>
      <vt:lpstr>EXAMPLE (The HTML Page)</vt:lpstr>
      <vt:lpstr>EXAMPLE (The welcome.jsp Page)</vt:lpstr>
      <vt:lpstr>EXAMPLE (The showdate.jsp Page)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400</cp:revision>
  <dcterms:created xsi:type="dcterms:W3CDTF">2016-02-04T12:02:26Z</dcterms:created>
  <dcterms:modified xsi:type="dcterms:W3CDTF">2019-10-17T12:19:32Z</dcterms:modified>
</cp:coreProperties>
</file>