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7" r:id="rId2"/>
    <p:sldId id="258" r:id="rId3"/>
    <p:sldId id="616" r:id="rId4"/>
    <p:sldId id="617" r:id="rId5"/>
    <p:sldId id="628" r:id="rId6"/>
    <p:sldId id="627" r:id="rId7"/>
    <p:sldId id="618" r:id="rId8"/>
    <p:sldId id="619" r:id="rId9"/>
    <p:sldId id="620" r:id="rId10"/>
    <p:sldId id="621" r:id="rId11"/>
    <p:sldId id="622" r:id="rId12"/>
    <p:sldId id="623" r:id="rId13"/>
    <p:sldId id="629" r:id="rId14"/>
    <p:sldId id="630" r:id="rId15"/>
    <p:sldId id="631" r:id="rId16"/>
    <p:sldId id="632" r:id="rId17"/>
    <p:sldId id="624" r:id="rId18"/>
    <p:sldId id="633" r:id="rId19"/>
    <p:sldId id="634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17-10-2019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10/17/2019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Lecture-40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HIDDEN FIELDS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Hidden field </a:t>
            </a:r>
            <a:r>
              <a:rPr lang="en-US" dirty="0" smtClean="0"/>
              <a:t>is a very commonly used technique for </a:t>
            </a:r>
            <a:r>
              <a:rPr lang="en-US" b="1" dirty="0" smtClean="0">
                <a:solidFill>
                  <a:srgbClr val="7030A0"/>
                </a:solidFill>
              </a:rPr>
              <a:t>session tracking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hidden field </a:t>
            </a:r>
            <a:r>
              <a:rPr lang="en-US" dirty="0" smtClean="0"/>
              <a:t>is almost as good as a normal text field with the only difference that </a:t>
            </a:r>
            <a:r>
              <a:rPr lang="en-US" i="1" dirty="0" smtClean="0">
                <a:solidFill>
                  <a:srgbClr val="C00000"/>
                </a:solidFill>
              </a:rPr>
              <a:t>they are not visible to the user.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Moreover they are just like </a:t>
            </a:r>
            <a:r>
              <a:rPr lang="en-US" i="1" dirty="0" smtClean="0">
                <a:solidFill>
                  <a:srgbClr val="C00000"/>
                </a:solidFill>
              </a:rPr>
              <a:t>any other input control </a:t>
            </a:r>
            <a:r>
              <a:rPr lang="en-US" dirty="0" smtClean="0"/>
              <a:t>and if they are set inside the </a:t>
            </a:r>
            <a:r>
              <a:rPr lang="en-US" b="1" dirty="0" smtClean="0">
                <a:solidFill>
                  <a:srgbClr val="7030A0"/>
                </a:solidFill>
              </a:rPr>
              <a:t>&lt;form&gt; </a:t>
            </a:r>
            <a:r>
              <a:rPr lang="en-US" dirty="0" smtClean="0"/>
              <a:t>tag then </a:t>
            </a:r>
            <a:r>
              <a:rPr lang="en-US" i="1" dirty="0" smtClean="0">
                <a:solidFill>
                  <a:srgbClr val="C00000"/>
                </a:solidFill>
              </a:rPr>
              <a:t>the browser will resend them back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 the server when the form is submitted</a:t>
            </a: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HIDDEN FIELDS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this way we will be able to transfer data from one page to another without showing it </a:t>
            </a:r>
            <a:r>
              <a:rPr lang="en-US" smtClean="0"/>
              <a:t>to the </a:t>
            </a:r>
            <a:r>
              <a:rPr lang="en-US" dirty="0" smtClean="0"/>
              <a:t>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SYNTAX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33400" y="2743200"/>
            <a:ext cx="7924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an application which contains </a:t>
            </a:r>
            <a:r>
              <a:rPr lang="en-US" b="1" dirty="0" smtClean="0">
                <a:solidFill>
                  <a:srgbClr val="C00000"/>
                </a:solidFill>
              </a:rPr>
              <a:t>two</a:t>
            </a:r>
            <a:r>
              <a:rPr lang="en-US" dirty="0" smtClean="0"/>
              <a:t> </a:t>
            </a:r>
            <a:r>
              <a:rPr lang="en-US" dirty="0" err="1" smtClean="0"/>
              <a:t>jsp</a:t>
            </a:r>
            <a:r>
              <a:rPr lang="en-US" dirty="0" smtClean="0"/>
              <a:t> pages called </a:t>
            </a:r>
            <a:r>
              <a:rPr lang="en-US" b="1" dirty="0" smtClean="0">
                <a:solidFill>
                  <a:srgbClr val="00B050"/>
                </a:solidFill>
              </a:rPr>
              <a:t>home.jsp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7030A0"/>
                </a:solidFill>
              </a:rPr>
              <a:t>welcome.jsp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B050"/>
                </a:solidFill>
              </a:rPr>
              <a:t>home.jsp</a:t>
            </a:r>
            <a:r>
              <a:rPr lang="en-US" dirty="0" smtClean="0"/>
              <a:t> page should ask the user to input his name and when the submit button is clicked it should call </a:t>
            </a:r>
            <a:r>
              <a:rPr lang="en-US" b="1" dirty="0" smtClean="0">
                <a:solidFill>
                  <a:srgbClr val="7030A0"/>
                </a:solidFill>
              </a:rPr>
              <a:t>welcome.jsp</a:t>
            </a:r>
            <a:r>
              <a:rPr lang="en-US" dirty="0" smtClean="0"/>
              <a:t> page. </a:t>
            </a:r>
          </a:p>
          <a:p>
            <a:endParaRPr lang="en-US" dirty="0" smtClean="0"/>
          </a:p>
          <a:p>
            <a:r>
              <a:rPr lang="en-US" dirty="0" smtClean="0"/>
              <a:t>The page </a:t>
            </a:r>
            <a:r>
              <a:rPr lang="en-US" b="1" dirty="0" smtClean="0">
                <a:solidFill>
                  <a:srgbClr val="7030A0"/>
                </a:solidFill>
              </a:rPr>
              <a:t>welcome.jsp</a:t>
            </a:r>
            <a:r>
              <a:rPr lang="en-US" dirty="0" smtClean="0"/>
              <a:t> should welcome the user by showing his name and should also display the date and time when the user visited </a:t>
            </a:r>
            <a:r>
              <a:rPr lang="en-US" b="1" dirty="0" smtClean="0">
                <a:solidFill>
                  <a:srgbClr val="00B050"/>
                </a:solidFill>
              </a:rPr>
              <a:t>home.jsp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home.jsp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hiddenfield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9001156" cy="5357850"/>
          </a:xfrm>
        </p:spPr>
      </p:pic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home.jsp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hiddenfield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9001156" cy="5429264"/>
          </a:xfrm>
        </p:spPr>
      </p:pic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welcome.jsp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hiddenfield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7"/>
            <a:ext cx="9001156" cy="5286412"/>
          </a:xfrm>
        </p:spPr>
      </p:pic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SOLUTION (</a:t>
            </a:r>
            <a:r>
              <a:rPr lang="en-US" b="1" dirty="0" smtClean="0">
                <a:solidFill>
                  <a:srgbClr val="7030A0"/>
                </a:solidFill>
              </a:rPr>
              <a:t>home.jsp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 smtClean="0"/>
              <a:t>&lt;html&gt;</a:t>
            </a:r>
          </a:p>
          <a:p>
            <a:pPr>
              <a:buNone/>
            </a:pPr>
            <a:r>
              <a:rPr lang="en-IN" b="1" dirty="0" smtClean="0"/>
              <a:t>&lt;head&gt;</a:t>
            </a:r>
          </a:p>
          <a:p>
            <a:pPr>
              <a:buNone/>
            </a:pPr>
            <a:r>
              <a:rPr lang="en-IN" b="1" dirty="0" smtClean="0"/>
              <a:t>&lt;title&gt;Hidden Field Demo&lt;/title&gt;</a:t>
            </a:r>
          </a:p>
          <a:p>
            <a:pPr>
              <a:buNone/>
            </a:pPr>
            <a:r>
              <a:rPr lang="en-IN" b="1" dirty="0" smtClean="0"/>
              <a:t>&lt;/head&gt;</a:t>
            </a:r>
          </a:p>
          <a:p>
            <a:pPr>
              <a:buNone/>
            </a:pPr>
            <a:r>
              <a:rPr lang="en-IN" b="1" dirty="0" smtClean="0"/>
              <a:t>&lt;body&gt;</a:t>
            </a:r>
          </a:p>
          <a:p>
            <a:pPr>
              <a:buNone/>
            </a:pPr>
            <a:r>
              <a:rPr lang="en-IN" b="1" dirty="0" smtClean="0"/>
              <a:t>&lt;%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java.util.Date</a:t>
            </a:r>
            <a:r>
              <a:rPr lang="en-IN" b="1" dirty="0" smtClean="0">
                <a:solidFill>
                  <a:srgbClr val="C00000"/>
                </a:solidFill>
              </a:rPr>
              <a:t> now=new </a:t>
            </a:r>
            <a:r>
              <a:rPr lang="en-IN" b="1" dirty="0" err="1" smtClean="0">
                <a:solidFill>
                  <a:srgbClr val="C00000"/>
                </a:solidFill>
              </a:rPr>
              <a:t>java.util.Date</a:t>
            </a:r>
            <a:r>
              <a:rPr lang="en-IN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java.text.SimpleDateFormat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C00000"/>
                </a:solidFill>
              </a:rPr>
              <a:t>sdf</a:t>
            </a:r>
            <a:r>
              <a:rPr lang="en-IN" b="1" dirty="0" smtClean="0">
                <a:solidFill>
                  <a:srgbClr val="C00000"/>
                </a:solidFill>
              </a:rPr>
              <a:t>=new </a:t>
            </a:r>
            <a:r>
              <a:rPr lang="en-IN" b="1" dirty="0" err="1" smtClean="0">
                <a:solidFill>
                  <a:srgbClr val="C00000"/>
                </a:solidFill>
              </a:rPr>
              <a:t>java.text.SimpleDateFormat</a:t>
            </a:r>
            <a:r>
              <a:rPr lang="en-IN" b="1" dirty="0" smtClean="0">
                <a:solidFill>
                  <a:srgbClr val="C00000"/>
                </a:solidFill>
              </a:rPr>
              <a:t>("</a:t>
            </a:r>
            <a:r>
              <a:rPr lang="en-IN" b="1" dirty="0" err="1" smtClean="0">
                <a:solidFill>
                  <a:srgbClr val="C00000"/>
                </a:solidFill>
              </a:rPr>
              <a:t>hh:mm:ss</a:t>
            </a:r>
            <a:r>
              <a:rPr lang="en-IN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String </a:t>
            </a:r>
            <a:r>
              <a:rPr lang="en-IN" b="1" dirty="0" err="1" smtClean="0">
                <a:solidFill>
                  <a:srgbClr val="C00000"/>
                </a:solidFill>
              </a:rPr>
              <a:t>str</a:t>
            </a:r>
            <a:r>
              <a:rPr lang="en-IN" b="1" dirty="0" smtClean="0">
                <a:solidFill>
                  <a:srgbClr val="C00000"/>
                </a:solidFill>
              </a:rPr>
              <a:t>=</a:t>
            </a:r>
            <a:r>
              <a:rPr lang="en-IN" b="1" dirty="0" err="1" smtClean="0">
                <a:solidFill>
                  <a:srgbClr val="C00000"/>
                </a:solidFill>
              </a:rPr>
              <a:t>sdf.format</a:t>
            </a:r>
            <a:r>
              <a:rPr lang="en-IN" b="1" dirty="0" smtClean="0">
                <a:solidFill>
                  <a:srgbClr val="C00000"/>
                </a:solidFill>
              </a:rPr>
              <a:t>(now);</a:t>
            </a:r>
          </a:p>
          <a:p>
            <a:pPr>
              <a:buNone/>
            </a:pPr>
            <a:r>
              <a:rPr lang="en-IN" b="1" dirty="0" smtClean="0"/>
              <a:t>%&gt;</a:t>
            </a:r>
          </a:p>
          <a:p>
            <a:pPr>
              <a:buNone/>
            </a:pPr>
            <a:r>
              <a:rPr lang="en-IN" b="1" dirty="0" smtClean="0"/>
              <a:t>&lt;form action="welcome.jsp" method="post"&gt;</a:t>
            </a:r>
          </a:p>
          <a:p>
            <a:pPr>
              <a:buNone/>
            </a:pPr>
            <a:r>
              <a:rPr lang="en-IN" b="1" dirty="0" smtClean="0"/>
              <a:t>Enter your name:&lt;input type="text" name="username"&gt;&lt;</a:t>
            </a:r>
            <a:r>
              <a:rPr lang="en-IN" b="1" dirty="0" err="1" smtClean="0"/>
              <a:t>br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&lt;input type="hidden" name="</a:t>
            </a:r>
            <a:r>
              <a:rPr lang="en-IN" b="1" dirty="0" err="1" smtClean="0">
                <a:solidFill>
                  <a:srgbClr val="7030A0"/>
                </a:solidFill>
              </a:rPr>
              <a:t>accesstime</a:t>
            </a:r>
            <a:r>
              <a:rPr lang="en-IN" b="1" dirty="0" smtClean="0">
                <a:solidFill>
                  <a:srgbClr val="7030A0"/>
                </a:solidFill>
              </a:rPr>
              <a:t>" 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value="</a:t>
            </a:r>
            <a:r>
              <a:rPr lang="en-IN" b="1" dirty="0" smtClean="0">
                <a:solidFill>
                  <a:srgbClr val="00B050"/>
                </a:solidFill>
              </a:rPr>
              <a:t>&lt;%= </a:t>
            </a:r>
            <a:r>
              <a:rPr lang="en-IN" b="1" dirty="0" err="1" smtClean="0">
                <a:solidFill>
                  <a:srgbClr val="00B050"/>
                </a:solidFill>
              </a:rPr>
              <a:t>str</a:t>
            </a:r>
            <a:r>
              <a:rPr lang="en-IN" b="1" dirty="0" smtClean="0">
                <a:solidFill>
                  <a:srgbClr val="00B050"/>
                </a:solidFill>
              </a:rPr>
              <a:t>%&gt;</a:t>
            </a:r>
            <a:r>
              <a:rPr lang="en-IN" b="1" dirty="0" smtClean="0">
                <a:solidFill>
                  <a:srgbClr val="7030A0"/>
                </a:solidFill>
              </a:rPr>
              <a:t>" 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br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&lt;input type="submit" value="submit page"&gt;</a:t>
            </a:r>
          </a:p>
          <a:p>
            <a:pPr>
              <a:buNone/>
            </a:pPr>
            <a:r>
              <a:rPr lang="en-IN" b="1" dirty="0" smtClean="0"/>
              <a:t>&lt;/form&gt;</a:t>
            </a:r>
          </a:p>
          <a:p>
            <a:pPr>
              <a:buNone/>
            </a:pPr>
            <a:r>
              <a:rPr lang="en-IN" b="1" dirty="0" smtClean="0"/>
              <a:t>&lt;/body&gt;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SOLUTION (</a:t>
            </a:r>
            <a:r>
              <a:rPr lang="en-US" sz="3000" b="1" dirty="0" smtClean="0">
                <a:solidFill>
                  <a:srgbClr val="7030A0"/>
                </a:solidFill>
              </a:rPr>
              <a:t>welcome.jsp</a:t>
            </a:r>
            <a:r>
              <a:rPr lang="en-US" sz="3000" b="1" dirty="0" smtClean="0"/>
              <a:t>)</a:t>
            </a:r>
            <a:endParaRPr lang="en-US" sz="3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&lt;html&gt;</a:t>
            </a:r>
          </a:p>
          <a:p>
            <a:pPr>
              <a:buNone/>
            </a:pPr>
            <a:r>
              <a:rPr lang="en-IN" sz="2000" b="1" dirty="0" smtClean="0"/>
              <a:t>&lt;head&gt;</a:t>
            </a:r>
          </a:p>
          <a:p>
            <a:pPr>
              <a:buNone/>
            </a:pPr>
            <a:r>
              <a:rPr lang="en-IN" sz="2000" b="1" dirty="0" smtClean="0"/>
              <a:t>&lt;title&gt;Welcome Page&lt;/title&gt;</a:t>
            </a:r>
          </a:p>
          <a:p>
            <a:pPr>
              <a:buNone/>
            </a:pPr>
            <a:r>
              <a:rPr lang="en-IN" sz="2000" b="1" dirty="0" smtClean="0"/>
              <a:t>&lt;/head&gt;</a:t>
            </a:r>
          </a:p>
          <a:p>
            <a:pPr>
              <a:buNone/>
            </a:pPr>
            <a:r>
              <a:rPr lang="en-IN" sz="2000" b="1" dirty="0" smtClean="0"/>
              <a:t>&lt;body&gt;</a:t>
            </a:r>
          </a:p>
          <a:p>
            <a:pPr>
              <a:buNone/>
            </a:pPr>
            <a:r>
              <a:rPr lang="en-IN" sz="2000" b="1" dirty="0" smtClean="0"/>
              <a:t>Hello &lt;b&gt;</a:t>
            </a:r>
            <a:r>
              <a:rPr lang="en-IN" sz="2000" b="1" dirty="0" smtClean="0">
                <a:solidFill>
                  <a:srgbClr val="C00000"/>
                </a:solidFill>
              </a:rPr>
              <a:t>&lt;%= </a:t>
            </a:r>
            <a:r>
              <a:rPr lang="en-IN" sz="2000" b="1" dirty="0" err="1" smtClean="0">
                <a:solidFill>
                  <a:srgbClr val="C00000"/>
                </a:solidFill>
              </a:rPr>
              <a:t>request.getParameter</a:t>
            </a:r>
            <a:r>
              <a:rPr lang="en-IN" sz="2000" b="1" dirty="0" smtClean="0">
                <a:solidFill>
                  <a:srgbClr val="C00000"/>
                </a:solidFill>
              </a:rPr>
              <a:t>("username") %&gt;</a:t>
            </a:r>
            <a:r>
              <a:rPr lang="en-IN" sz="2000" b="1" dirty="0" smtClean="0"/>
              <a:t>&lt;/b&gt;, </a:t>
            </a:r>
          </a:p>
          <a:p>
            <a:pPr>
              <a:buNone/>
            </a:pPr>
            <a:r>
              <a:rPr lang="en-IN" sz="2000" b="1" dirty="0" smtClean="0"/>
              <a:t>welcome !&lt;</a:t>
            </a:r>
            <a:r>
              <a:rPr lang="en-IN" sz="2000" b="1" dirty="0" err="1" smtClean="0"/>
              <a:t>br</a:t>
            </a:r>
            <a:r>
              <a:rPr lang="en-IN" sz="2000" b="1" dirty="0" smtClean="0"/>
              <a:t>&gt;</a:t>
            </a:r>
          </a:p>
          <a:p>
            <a:pPr>
              <a:buNone/>
            </a:pPr>
            <a:r>
              <a:rPr lang="en-IN" sz="2000" b="1" dirty="0" smtClean="0"/>
              <a:t>You visited home page at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&lt;%= </a:t>
            </a:r>
            <a:r>
              <a:rPr lang="en-IN" sz="2000" b="1" dirty="0" err="1" smtClean="0">
                <a:solidFill>
                  <a:srgbClr val="C00000"/>
                </a:solidFill>
              </a:rPr>
              <a:t>request.getParameter</a:t>
            </a:r>
            <a:r>
              <a:rPr lang="en-IN" sz="2000" b="1" dirty="0" smtClean="0">
                <a:solidFill>
                  <a:srgbClr val="C00000"/>
                </a:solidFill>
              </a:rPr>
              <a:t>("</a:t>
            </a:r>
            <a:r>
              <a:rPr lang="en-IN" sz="2000" b="1" dirty="0" err="1" smtClean="0">
                <a:solidFill>
                  <a:srgbClr val="C00000"/>
                </a:solidFill>
              </a:rPr>
              <a:t>accesstime</a:t>
            </a:r>
            <a:r>
              <a:rPr lang="en-IN" sz="2000" b="1" dirty="0" smtClean="0">
                <a:solidFill>
                  <a:srgbClr val="C00000"/>
                </a:solidFill>
              </a:rPr>
              <a:t>") %&gt;</a:t>
            </a:r>
          </a:p>
          <a:p>
            <a:pPr>
              <a:buNone/>
            </a:pPr>
            <a:r>
              <a:rPr lang="en-IN" sz="2000" b="1" dirty="0" smtClean="0"/>
              <a:t>&lt;/body&gt;</a:t>
            </a:r>
          </a:p>
          <a:p>
            <a:pPr>
              <a:buNone/>
            </a:pPr>
            <a:r>
              <a:rPr lang="en-IN" sz="2000" b="1" dirty="0" smtClean="0"/>
              <a:t>&lt;/html&gt; </a:t>
            </a:r>
            <a:endParaRPr lang="en-IN" sz="2000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DRAWBACK </a:t>
            </a:r>
            <a:br>
              <a:rPr lang="en-US" b="1" dirty="0" smtClean="0"/>
            </a:br>
            <a:r>
              <a:rPr lang="en-US" b="1" dirty="0" smtClean="0"/>
              <a:t>OF HIDDEN FIELD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User can easily see all the data (maybe some secret info) by looking at the </a:t>
            </a:r>
            <a:r>
              <a:rPr lang="en-IN" b="1" dirty="0" smtClean="0">
                <a:solidFill>
                  <a:srgbClr val="C00000"/>
                </a:solidFill>
              </a:rPr>
              <a:t>HTML Source </a:t>
            </a:r>
            <a:r>
              <a:rPr lang="en-IN" dirty="0" smtClean="0"/>
              <a:t>of the page.</a:t>
            </a:r>
          </a:p>
          <a:p>
            <a:endParaRPr lang="en-IN" dirty="0" smtClean="0"/>
          </a:p>
          <a:p>
            <a:r>
              <a:rPr lang="en-IN" dirty="0" smtClean="0"/>
              <a:t>Makes the page </a:t>
            </a:r>
            <a:r>
              <a:rPr lang="en-IN" b="1" dirty="0" smtClean="0">
                <a:solidFill>
                  <a:srgbClr val="7030A0"/>
                </a:solidFill>
              </a:rPr>
              <a:t>very heavy </a:t>
            </a:r>
            <a:r>
              <a:rPr lang="en-IN" dirty="0" smtClean="0"/>
              <a:t>to be downloaded in the browser. </a:t>
            </a:r>
          </a:p>
          <a:p>
            <a:endParaRPr lang="en-IN" dirty="0" smtClean="0"/>
          </a:p>
          <a:p>
            <a:r>
              <a:rPr lang="en-IN" dirty="0" smtClean="0"/>
              <a:t>It only works if every page is </a:t>
            </a:r>
            <a:r>
              <a:rPr lang="en-IN" b="1" dirty="0" smtClean="0">
                <a:solidFill>
                  <a:srgbClr val="FFC000"/>
                </a:solidFill>
              </a:rPr>
              <a:t>dynamically generated 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Introduction To Session Tracking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Session Tracking Mechanisms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Using Hidden Field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26776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Query String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Cookies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Methods Of Cookies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SESSION TRACKING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Http </a:t>
            </a:r>
            <a:r>
              <a:rPr lang="en-US" dirty="0" smtClean="0"/>
              <a:t>is a </a:t>
            </a:r>
            <a:r>
              <a:rPr lang="en-US" b="1" dirty="0" smtClean="0">
                <a:solidFill>
                  <a:srgbClr val="C00000"/>
                </a:solidFill>
              </a:rPr>
              <a:t>stateless</a:t>
            </a:r>
            <a:r>
              <a:rPr lang="en-US" dirty="0" smtClean="0"/>
              <a:t> protocol 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means that as soon as the response is generated by the server , the connection gets terminated and the server forgets everything regarding the current request it has served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Thus if the </a:t>
            </a:r>
            <a:r>
              <a:rPr lang="en-US" b="1" dirty="0" smtClean="0">
                <a:solidFill>
                  <a:srgbClr val="C00000"/>
                </a:solidFill>
              </a:rPr>
              <a:t>same user </a:t>
            </a:r>
            <a:r>
              <a:rPr lang="en-US" dirty="0" smtClean="0"/>
              <a:t>makes </a:t>
            </a:r>
            <a:r>
              <a:rPr lang="en-US" b="1" dirty="0" smtClean="0">
                <a:solidFill>
                  <a:srgbClr val="0070C0"/>
                </a:solidFill>
              </a:rPr>
              <a:t>another request </a:t>
            </a:r>
            <a:r>
              <a:rPr lang="en-US" dirty="0" smtClean="0"/>
              <a:t>then the server will not consider it to be the second request by the client in continuation rather the server will again assume the </a:t>
            </a:r>
            <a:r>
              <a:rPr lang="en-US" b="1" dirty="0" smtClean="0">
                <a:solidFill>
                  <a:srgbClr val="C00000"/>
                </a:solidFill>
              </a:rPr>
              <a:t>same client </a:t>
            </a:r>
            <a:r>
              <a:rPr lang="en-US" dirty="0" smtClean="0"/>
              <a:t>to be a </a:t>
            </a:r>
            <a:r>
              <a:rPr lang="en-US" b="1" dirty="0" smtClean="0">
                <a:solidFill>
                  <a:srgbClr val="00B050"/>
                </a:solidFill>
              </a:rPr>
              <a:t>new user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SESSION TRACKING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SESSION TRACKING</a:t>
            </a:r>
            <a:endParaRPr lang="en-IN" dirty="0"/>
          </a:p>
        </p:txBody>
      </p:sp>
      <p:pic>
        <p:nvPicPr>
          <p:cNvPr id="9" name="Picture 8" descr="htt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most of the cases this </a:t>
            </a:r>
            <a:r>
              <a:rPr lang="en-US" b="1" dirty="0" smtClean="0">
                <a:solidFill>
                  <a:srgbClr val="C00000"/>
                </a:solidFill>
              </a:rPr>
              <a:t>stateless nature </a:t>
            </a:r>
            <a:r>
              <a:rPr lang="en-US" dirty="0" smtClean="0"/>
              <a:t>of http will not be a problem.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there are certain scenario which require that the server </a:t>
            </a:r>
            <a:r>
              <a:rPr lang="en-US" b="1" dirty="0" smtClean="0">
                <a:solidFill>
                  <a:srgbClr val="002060"/>
                </a:solidFill>
              </a:rPr>
              <a:t>should be able to identify </a:t>
            </a:r>
            <a:r>
              <a:rPr lang="en-US" dirty="0" smtClean="0"/>
              <a:t>the client and </a:t>
            </a:r>
            <a:r>
              <a:rPr lang="en-US" b="1" dirty="0" smtClean="0">
                <a:solidFill>
                  <a:srgbClr val="00B050"/>
                </a:solidFill>
              </a:rPr>
              <a:t>associate him with previous request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 smtClean="0"/>
              <a:t>WHAT IS THE PROBLEM </a:t>
            </a:r>
            <a:br>
              <a:rPr lang="en-US" sz="2400" b="1" dirty="0" smtClean="0"/>
            </a:br>
            <a:r>
              <a:rPr lang="en-US" sz="2400" b="1" dirty="0" smtClean="0"/>
              <a:t>IN BEING STATELESS?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In a </a:t>
            </a:r>
            <a:r>
              <a:rPr lang="en-IN" b="1" dirty="0" smtClean="0">
                <a:solidFill>
                  <a:srgbClr val="002060"/>
                </a:solidFill>
              </a:rPr>
              <a:t>shopping cart application </a:t>
            </a:r>
            <a:r>
              <a:rPr lang="en-IN" dirty="0" smtClean="0"/>
              <a:t>a client keeps on </a:t>
            </a:r>
            <a:r>
              <a:rPr lang="en-IN" b="1" dirty="0" smtClean="0">
                <a:solidFill>
                  <a:srgbClr val="7030A0"/>
                </a:solidFill>
              </a:rPr>
              <a:t>adding items </a:t>
            </a:r>
            <a:r>
              <a:rPr lang="en-IN" dirty="0" smtClean="0"/>
              <a:t>into his </a:t>
            </a:r>
            <a:r>
              <a:rPr lang="en-IN" b="1" dirty="0" smtClean="0">
                <a:solidFill>
                  <a:srgbClr val="C00000"/>
                </a:solidFill>
              </a:rPr>
              <a:t>cart</a:t>
            </a:r>
            <a:r>
              <a:rPr lang="en-IN" dirty="0" smtClean="0"/>
              <a:t> using multiple requests. Whenever a request is made, the server should identify in which client's cart the item is to be added. So in this scenario, there is a certain need for session tracking.</a:t>
            </a:r>
          </a:p>
          <a:p>
            <a:endParaRPr lang="en-IN" dirty="0" smtClean="0"/>
          </a:p>
          <a:p>
            <a:r>
              <a:rPr lang="en-IN" dirty="0" smtClean="0"/>
              <a:t>If a user has logged into his </a:t>
            </a:r>
            <a:r>
              <a:rPr lang="en-IN" b="1" dirty="0" smtClean="0">
                <a:solidFill>
                  <a:srgbClr val="002060"/>
                </a:solidFill>
              </a:rPr>
              <a:t>Bank Account </a:t>
            </a:r>
            <a:r>
              <a:rPr lang="en-IN" dirty="0" smtClean="0"/>
              <a:t>and after </a:t>
            </a:r>
            <a:r>
              <a:rPr lang="en-IN" b="1" dirty="0" smtClean="0">
                <a:solidFill>
                  <a:srgbClr val="00B050"/>
                </a:solidFill>
              </a:rPr>
              <a:t>successful login </a:t>
            </a:r>
            <a:r>
              <a:rPr lang="en-IN" dirty="0" smtClean="0"/>
              <a:t>if he wishes to go to the </a:t>
            </a:r>
            <a:r>
              <a:rPr lang="en-IN" b="1" dirty="0" smtClean="0">
                <a:solidFill>
                  <a:srgbClr val="C00000"/>
                </a:solidFill>
              </a:rPr>
              <a:t>Funds Transfer page </a:t>
            </a:r>
            <a:r>
              <a:rPr lang="en-IN" dirty="0" smtClean="0"/>
              <a:t>then he would be required to login again as Funds Transfer would be a login-protected page and the Web Server doesn't have any built-in support for recognizing if the client requesting this page is the one who is already logged in or if it's coming from a new client.</a:t>
            </a:r>
            <a:endParaRPr lang="en-US" dirty="0"/>
          </a:p>
        </p:txBody>
      </p:sp>
      <p:sp>
        <p:nvSpPr>
          <p:cNvPr id="9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 smtClean="0"/>
              <a:t>EXAMPLES WHERE </a:t>
            </a:r>
            <a:br>
              <a:rPr lang="en-US" sz="2400" b="1" dirty="0" smtClean="0"/>
            </a:br>
            <a:r>
              <a:rPr lang="en-US" sz="2400" b="1" dirty="0" smtClean="0"/>
              <a:t>SESSION TRACKING IS NEEDED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SO , WHAT IS A SESSION?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term </a:t>
            </a:r>
            <a:r>
              <a:rPr lang="en-US" b="1" dirty="0" smtClean="0">
                <a:solidFill>
                  <a:srgbClr val="C00000"/>
                </a:solidFill>
              </a:rPr>
              <a:t>session</a:t>
            </a:r>
            <a:r>
              <a:rPr lang="en-US" dirty="0" smtClean="0"/>
              <a:t> means the </a:t>
            </a:r>
            <a:r>
              <a:rPr lang="en-US" b="1" dirty="0" smtClean="0">
                <a:solidFill>
                  <a:srgbClr val="00B050"/>
                </a:solidFill>
              </a:rPr>
              <a:t>time period </a:t>
            </a:r>
            <a:r>
              <a:rPr lang="en-US" dirty="0" smtClean="0"/>
              <a:t>the user has </a:t>
            </a:r>
            <a:r>
              <a:rPr lang="en-US" b="1" dirty="0" smtClean="0">
                <a:solidFill>
                  <a:srgbClr val="7030A0"/>
                </a:solidFill>
              </a:rPr>
              <a:t>spent</a:t>
            </a:r>
            <a:r>
              <a:rPr lang="en-US" dirty="0" smtClean="0"/>
              <a:t> while </a:t>
            </a:r>
            <a:r>
              <a:rPr lang="en-US" b="1" dirty="0" smtClean="0">
                <a:solidFill>
                  <a:srgbClr val="FF0000"/>
                </a:solidFill>
              </a:rPr>
              <a:t>navigating a website </a:t>
            </a:r>
            <a:r>
              <a:rPr lang="en-US" dirty="0" smtClean="0"/>
              <a:t>and if the site keeps track of all his activities then it is called </a:t>
            </a:r>
            <a:r>
              <a:rPr lang="en-US" b="1" dirty="0" smtClean="0">
                <a:solidFill>
                  <a:srgbClr val="7030A0"/>
                </a:solidFill>
              </a:rPr>
              <a:t>session tracking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Thus in short we can say the </a:t>
            </a:r>
            <a:r>
              <a:rPr lang="en-US" dirty="0" smtClean="0">
                <a:solidFill>
                  <a:srgbClr val="FF0000"/>
                </a:solidFill>
              </a:rPr>
              <a:t>session tracking means creating a log of user activities.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JAVA SUPPORTS </a:t>
            </a:r>
            <a:br>
              <a:rPr lang="en-US" b="1" dirty="0" smtClean="0"/>
            </a:br>
            <a:r>
              <a:rPr lang="en-US" b="1" dirty="0" smtClean="0"/>
              <a:t>SESSION TRACKING ?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Java supports session tracking in </a:t>
            </a:r>
            <a:r>
              <a:rPr lang="en-US" b="1" dirty="0" smtClean="0">
                <a:solidFill>
                  <a:srgbClr val="7030A0"/>
                </a:solidFill>
              </a:rPr>
              <a:t>4 ways 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Hidden fields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Query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Cookies 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C000"/>
                </a:solidFill>
              </a:rPr>
              <a:t>Java’s session </a:t>
            </a:r>
            <a:r>
              <a:rPr lang="en-US" b="1" dirty="0" err="1" smtClean="0">
                <a:solidFill>
                  <a:srgbClr val="FFC000"/>
                </a:solidFill>
              </a:rPr>
              <a:t>api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4704</TotalTime>
  <Words>727</Words>
  <Application>Microsoft Office PowerPoint</Application>
  <PresentationFormat>On-screen Show (4:3)</PresentationFormat>
  <Paragraphs>108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Slide 1</vt:lpstr>
      <vt:lpstr>Today’s Agenda</vt:lpstr>
      <vt:lpstr>SESSION TRACKING</vt:lpstr>
      <vt:lpstr>SESSION TRACKING</vt:lpstr>
      <vt:lpstr>SESSION TRACKING</vt:lpstr>
      <vt:lpstr>WHAT IS THE PROBLEM  IN BEING STATELESS?</vt:lpstr>
      <vt:lpstr>EXAMPLES WHERE  SESSION TRACKING IS NEEDED</vt:lpstr>
      <vt:lpstr>SO , WHAT IS A SESSION?</vt:lpstr>
      <vt:lpstr>HOW JAVA SUPPORTS  SESSION TRACKING ?</vt:lpstr>
      <vt:lpstr>HIDDEN FIELDS</vt:lpstr>
      <vt:lpstr>HIDDEN FIELDS</vt:lpstr>
      <vt:lpstr>SYNTAX</vt:lpstr>
      <vt:lpstr>EXERCISE</vt:lpstr>
      <vt:lpstr>home.jsp</vt:lpstr>
      <vt:lpstr>home.jsp</vt:lpstr>
      <vt:lpstr>welcome.jsp</vt:lpstr>
      <vt:lpstr>SOLUTION (home.jsp)</vt:lpstr>
      <vt:lpstr>SOLUTION (welcome.jsp)</vt:lpstr>
      <vt:lpstr>DRAWBACK  OF HIDDEN FIELD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Admin</cp:lastModifiedBy>
  <cp:revision>412</cp:revision>
  <dcterms:created xsi:type="dcterms:W3CDTF">2016-02-04T12:02:26Z</dcterms:created>
  <dcterms:modified xsi:type="dcterms:W3CDTF">2019-10-17T12:19:53Z</dcterms:modified>
</cp:coreProperties>
</file>