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668" r:id="rId4"/>
    <p:sldId id="683" r:id="rId5"/>
    <p:sldId id="669" r:id="rId6"/>
    <p:sldId id="684" r:id="rId7"/>
    <p:sldId id="670" r:id="rId8"/>
    <p:sldId id="671" r:id="rId9"/>
    <p:sldId id="672" r:id="rId10"/>
    <p:sldId id="673" r:id="rId11"/>
    <p:sldId id="674" r:id="rId12"/>
    <p:sldId id="675" r:id="rId13"/>
    <p:sldId id="685" r:id="rId14"/>
    <p:sldId id="686" r:id="rId15"/>
    <p:sldId id="688" r:id="rId16"/>
    <p:sldId id="689" r:id="rId17"/>
    <p:sldId id="690" r:id="rId18"/>
    <p:sldId id="691" r:id="rId19"/>
    <p:sldId id="692" r:id="rId20"/>
    <p:sldId id="69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Lecture-42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DO WE </a:t>
            </a:r>
            <a:br>
              <a:rPr lang="en-US" sz="2000" b="1" dirty="0" smtClean="0"/>
            </a:br>
            <a:r>
              <a:rPr lang="en-US" sz="2000" b="1" dirty="0" smtClean="0"/>
              <a:t>GET THE </a:t>
            </a:r>
            <a:br>
              <a:rPr lang="en-US" sz="2000" b="1" dirty="0" smtClean="0"/>
            </a:br>
            <a:r>
              <a:rPr lang="en-US" sz="2000" b="1" dirty="0" smtClean="0"/>
              <a:t>SESSION OBJECT ?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order to obtain </a:t>
            </a:r>
            <a:r>
              <a:rPr lang="en-US" b="1" dirty="0" smtClean="0">
                <a:solidFill>
                  <a:srgbClr val="00B050"/>
                </a:solidFill>
              </a:rPr>
              <a:t>session </a:t>
            </a:r>
            <a:r>
              <a:rPr lang="en-US" dirty="0" smtClean="0"/>
              <a:t>object programmer  has to call the method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() </a:t>
            </a:r>
            <a:r>
              <a:rPr lang="en-US" dirty="0" smtClean="0"/>
              <a:t>which belongs to </a:t>
            </a:r>
            <a:r>
              <a:rPr lang="en-US" b="1" dirty="0" err="1" smtClean="0">
                <a:solidFill>
                  <a:srgbClr val="C00000"/>
                </a:solidFill>
              </a:rPr>
              <a:t>HttpServletRequest</a:t>
            </a:r>
            <a:r>
              <a:rPr lang="en-US" dirty="0" smtClean="0"/>
              <a:t> object and has following prototypes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smtClean="0">
                <a:solidFill>
                  <a:srgbClr val="7030A0"/>
                </a:solidFill>
              </a:rPr>
              <a:t>public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getSession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first</a:t>
            </a:r>
            <a:r>
              <a:rPr lang="en-US" dirty="0" smtClean="0"/>
              <a:t> method </a:t>
            </a:r>
            <a:r>
              <a:rPr lang="en-US" i="1" dirty="0" smtClean="0">
                <a:solidFill>
                  <a:srgbClr val="C00000"/>
                </a:solidFill>
              </a:rPr>
              <a:t>creates and returns a session </a:t>
            </a:r>
            <a:r>
              <a:rPr lang="en-US" dirty="0" smtClean="0"/>
              <a:t>if it is not present and if it is present then returns the specific session 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second</a:t>
            </a:r>
            <a:r>
              <a:rPr lang="en-US" dirty="0" smtClean="0"/>
              <a:t> method is same as the first one if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is passed, but if </a:t>
            </a:r>
            <a:r>
              <a:rPr lang="en-US" b="1" dirty="0" smtClean="0">
                <a:solidFill>
                  <a:srgbClr val="00B050"/>
                </a:solidFill>
              </a:rPr>
              <a:t>false</a:t>
            </a:r>
            <a:r>
              <a:rPr lang="en-US" dirty="0" smtClean="0"/>
              <a:t> is passed then if the session object is present it would be returned but if it is not present then </a:t>
            </a:r>
            <a:r>
              <a:rPr lang="en-US" b="1" dirty="0" smtClean="0">
                <a:solidFill>
                  <a:srgbClr val="0070C0"/>
                </a:solidFill>
              </a:rPr>
              <a:t>null </a:t>
            </a:r>
            <a:r>
              <a:rPr lang="en-US" dirty="0" smtClean="0"/>
              <a:t>is returned.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HOW DO WE </a:t>
            </a:r>
            <a:br>
              <a:rPr lang="en-US" sz="2000" b="1" dirty="0" smtClean="0"/>
            </a:br>
            <a:r>
              <a:rPr lang="en-US" sz="2000" b="1" dirty="0" smtClean="0"/>
              <a:t>GET THE </a:t>
            </a:r>
            <a:br>
              <a:rPr lang="en-US" sz="2000" b="1" dirty="0" smtClean="0"/>
            </a:br>
            <a:r>
              <a:rPr lang="en-US" sz="2000" b="1" dirty="0" smtClean="0"/>
              <a:t>SESSION OBJECT ?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public  </a:t>
            </a:r>
            <a:r>
              <a:rPr lang="en-US" b="1" dirty="0" err="1" smtClean="0">
                <a:solidFill>
                  <a:srgbClr val="7030A0"/>
                </a:solidFill>
              </a:rPr>
              <a:t>boolean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isNew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</a:p>
          <a:p>
            <a:pPr>
              <a:buNone/>
            </a:pPr>
            <a:r>
              <a:rPr lang="en-US" dirty="0" smtClean="0"/>
              <a:t>    This method returns </a:t>
            </a:r>
            <a:r>
              <a:rPr lang="en-US" b="1" dirty="0" smtClean="0">
                <a:solidFill>
                  <a:srgbClr val="00B050"/>
                </a:solidFill>
              </a:rPr>
              <a:t>true</a:t>
            </a:r>
            <a:r>
              <a:rPr lang="en-US" dirty="0" smtClean="0"/>
              <a:t> if the session object has been created just now, otherwise it returns </a:t>
            </a:r>
            <a:r>
              <a:rPr lang="en-US" b="1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public void </a:t>
            </a:r>
            <a:r>
              <a:rPr lang="en-US" b="1" dirty="0" err="1" smtClean="0">
                <a:solidFill>
                  <a:srgbClr val="7030A0"/>
                </a:solidFill>
              </a:rPr>
              <a:t>setAttribute</a:t>
            </a:r>
            <a:r>
              <a:rPr lang="en-US" b="1" dirty="0" smtClean="0">
                <a:solidFill>
                  <a:srgbClr val="7030A0"/>
                </a:solidFill>
              </a:rPr>
              <a:t>( String Key , Object value)</a:t>
            </a:r>
          </a:p>
          <a:p>
            <a:pPr>
              <a:buNone/>
            </a:pPr>
            <a:r>
              <a:rPr lang="en-US" dirty="0" smtClean="0"/>
              <a:t>   This method stores data in the session object in </a:t>
            </a:r>
            <a:r>
              <a:rPr lang="en-US" b="1" i="1" dirty="0" smtClean="0">
                <a:solidFill>
                  <a:srgbClr val="C00000"/>
                </a:solidFill>
              </a:rPr>
              <a:t>key-value</a:t>
            </a:r>
            <a:r>
              <a:rPr lang="en-US" dirty="0" smtClean="0"/>
              <a:t> pairs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public Object </a:t>
            </a:r>
            <a:r>
              <a:rPr lang="en-US" b="1" dirty="0" err="1" smtClean="0">
                <a:solidFill>
                  <a:srgbClr val="7030A0"/>
                </a:solidFill>
              </a:rPr>
              <a:t>getAttribute</a:t>
            </a:r>
            <a:r>
              <a:rPr lang="en-US" b="1" dirty="0" smtClean="0">
                <a:solidFill>
                  <a:srgbClr val="7030A0"/>
                </a:solidFill>
              </a:rPr>
              <a:t>( String Key) 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dirty="0" smtClean="0"/>
              <a:t>This method retrieves  the session data based upon the </a:t>
            </a:r>
            <a:r>
              <a:rPr lang="en-US" b="1" i="1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public void  </a:t>
            </a:r>
            <a:r>
              <a:rPr lang="en-US" b="1" dirty="0" err="1" smtClean="0">
                <a:solidFill>
                  <a:srgbClr val="7030A0"/>
                </a:solidFill>
              </a:rPr>
              <a:t>removeAttribute</a:t>
            </a:r>
            <a:r>
              <a:rPr lang="en-US" b="1" dirty="0" smtClean="0">
                <a:solidFill>
                  <a:srgbClr val="7030A0"/>
                </a:solidFill>
              </a:rPr>
              <a:t>( String) </a:t>
            </a:r>
          </a:p>
          <a:p>
            <a:pPr>
              <a:buNone/>
            </a:pPr>
            <a:r>
              <a:rPr lang="en-US" dirty="0" smtClean="0"/>
              <a:t>    This method removes the attribute from session object whose </a:t>
            </a:r>
            <a:r>
              <a:rPr lang="en-US" b="1" i="1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is passed as argument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public void </a:t>
            </a:r>
            <a:r>
              <a:rPr lang="en-US" b="1" dirty="0" err="1" smtClean="0">
                <a:solidFill>
                  <a:srgbClr val="7030A0"/>
                </a:solidFill>
              </a:rPr>
              <a:t>setMaxInactiveInterval</a:t>
            </a:r>
            <a:r>
              <a:rPr lang="en-US" b="1" dirty="0" smtClean="0">
                <a:solidFill>
                  <a:srgbClr val="7030A0"/>
                </a:solidFill>
              </a:rPr>
              <a:t>(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This method accepts a </a:t>
            </a:r>
            <a:r>
              <a:rPr lang="en-US" i="1" dirty="0" smtClean="0">
                <a:solidFill>
                  <a:srgbClr val="C00000"/>
                </a:solidFill>
              </a:rPr>
              <a:t>time period in seconds </a:t>
            </a:r>
            <a:r>
              <a:rPr lang="en-US" dirty="0" smtClean="0"/>
              <a:t>and  sets </a:t>
            </a:r>
          </a:p>
          <a:p>
            <a:pPr>
              <a:buNone/>
            </a:pPr>
            <a:r>
              <a:rPr lang="en-US" dirty="0" smtClean="0"/>
              <a:t>the inactive period for the session object.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, if between two subsequent request the time delay </a:t>
            </a:r>
          </a:p>
          <a:p>
            <a:pPr>
              <a:buNone/>
            </a:pPr>
            <a:r>
              <a:rPr lang="en-US" dirty="0" smtClean="0"/>
              <a:t>crosses the mentioned time then session object would </a:t>
            </a:r>
          </a:p>
          <a:p>
            <a:pPr>
              <a:buNone/>
            </a:pPr>
            <a:r>
              <a:rPr lang="en-US" dirty="0" smtClean="0"/>
              <a:t>be automatically destroyed by the server.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Also if the value passed is </a:t>
            </a:r>
            <a:r>
              <a:rPr lang="en-US" b="1" dirty="0" smtClean="0">
                <a:solidFill>
                  <a:srgbClr val="FF0000"/>
                </a:solidFill>
              </a:rPr>
              <a:t>negative</a:t>
            </a:r>
            <a:r>
              <a:rPr lang="en-US" dirty="0" smtClean="0"/>
              <a:t> then the object never </a:t>
            </a:r>
          </a:p>
          <a:p>
            <a:pPr>
              <a:buNone/>
            </a:pPr>
            <a:r>
              <a:rPr lang="en-US" dirty="0" smtClean="0"/>
              <a:t>gets destroyed.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5116662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>
                <a:solidFill>
                  <a:srgbClr val="7030A0"/>
                </a:solidFill>
              </a:rPr>
              <a:t>public </a:t>
            </a:r>
            <a:r>
              <a:rPr lang="en-US" sz="2600" b="1" dirty="0" err="1" smtClean="0">
                <a:solidFill>
                  <a:srgbClr val="7030A0"/>
                </a:solidFill>
              </a:rPr>
              <a:t>int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</a:rPr>
              <a:t>getMaxInactiveInterval</a:t>
            </a:r>
            <a:r>
              <a:rPr lang="en-US" sz="2600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sz="2600" dirty="0" smtClean="0"/>
              <a:t>This method returns the inactive time period set for the </a:t>
            </a:r>
            <a:r>
              <a:rPr lang="en-US" sz="2600" i="1" dirty="0" smtClean="0">
                <a:solidFill>
                  <a:srgbClr val="C00000"/>
                </a:solidFill>
              </a:rPr>
              <a:t>session </a:t>
            </a:r>
          </a:p>
          <a:p>
            <a:pPr>
              <a:buNone/>
            </a:pPr>
            <a:r>
              <a:rPr lang="en-US" sz="2600" i="1" dirty="0" smtClean="0">
                <a:solidFill>
                  <a:srgbClr val="C00000"/>
                </a:solidFill>
              </a:rPr>
              <a:t>object </a:t>
            </a:r>
            <a:r>
              <a:rPr lang="en-US" sz="2600" dirty="0" smtClean="0"/>
              <a:t>in</a:t>
            </a:r>
            <a:r>
              <a:rPr lang="en-US" sz="2600" i="1" dirty="0" smtClean="0">
                <a:solidFill>
                  <a:srgbClr val="C00000"/>
                </a:solidFill>
              </a:rPr>
              <a:t> seconds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String  </a:t>
            </a:r>
            <a:r>
              <a:rPr lang="en-US" sz="2600" b="1" dirty="0" err="1" smtClean="0">
                <a:solidFill>
                  <a:srgbClr val="7030A0"/>
                </a:solidFill>
              </a:rPr>
              <a:t>getId</a:t>
            </a:r>
            <a:r>
              <a:rPr lang="en-US" sz="2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 smtClean="0"/>
              <a:t>This method returns the session id associated with the session </a:t>
            </a:r>
          </a:p>
          <a:p>
            <a:pPr>
              <a:buNone/>
            </a:pPr>
            <a:r>
              <a:rPr lang="en-US" sz="2600" dirty="0" smtClean="0"/>
              <a:t>object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void invalidate()</a:t>
            </a:r>
          </a:p>
          <a:p>
            <a:pPr>
              <a:buNone/>
            </a:pPr>
            <a:r>
              <a:rPr lang="en-US" sz="2600" dirty="0" smtClean="0"/>
              <a:t>This method destroys the session object and removes all it’s data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sz="2600" b="1" dirty="0" smtClean="0">
              <a:solidFill>
                <a:srgbClr val="7030A0"/>
              </a:solidFill>
            </a:endParaRPr>
          </a:p>
          <a:p>
            <a:r>
              <a:rPr lang="en-US" sz="2600" b="1" dirty="0" smtClean="0">
                <a:solidFill>
                  <a:srgbClr val="7030A0"/>
                </a:solidFill>
              </a:rPr>
              <a:t>public  long </a:t>
            </a:r>
            <a:r>
              <a:rPr lang="en-US" sz="2600" b="1" dirty="0" err="1" smtClean="0">
                <a:solidFill>
                  <a:srgbClr val="7030A0"/>
                </a:solidFill>
              </a:rPr>
              <a:t>getCreationTime</a:t>
            </a:r>
            <a:r>
              <a:rPr lang="en-US" sz="26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600" dirty="0" smtClean="0"/>
              <a:t>This method </a:t>
            </a:r>
            <a:r>
              <a:rPr lang="en-IN" sz="2600" dirty="0" smtClean="0"/>
              <a:t>returns the time when the session was created, </a:t>
            </a:r>
          </a:p>
          <a:p>
            <a:pPr>
              <a:buNone/>
            </a:pPr>
            <a:r>
              <a:rPr lang="en-IN" sz="2600" dirty="0" smtClean="0"/>
              <a:t>measured in milliseconds since midnight January 1, 1970 GMT.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METHODS OF </a:t>
            </a:r>
            <a:br>
              <a:rPr lang="en-US" sz="2800" b="1" dirty="0" smtClean="0"/>
            </a:br>
            <a:r>
              <a:rPr lang="en-US" sz="2800" b="1" dirty="0" smtClean="0"/>
              <a:t>HTTPSESSION INTERFACE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Write a web application containing the following 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An HTML page for logging in.</a:t>
            </a:r>
          </a:p>
          <a:p>
            <a:pPr lvl="1"/>
            <a:r>
              <a:rPr lang="en-US" b="1" dirty="0" smtClean="0"/>
              <a:t>A JSP page called </a:t>
            </a:r>
            <a:r>
              <a:rPr lang="en-US" b="1" dirty="0" smtClean="0">
                <a:solidFill>
                  <a:srgbClr val="7030A0"/>
                </a:solidFill>
              </a:rPr>
              <a:t>members.jsp</a:t>
            </a:r>
            <a:r>
              <a:rPr lang="en-US" b="1" dirty="0" smtClean="0"/>
              <a:t> which opens as soon as the user logs in and welcomes the user with his name.</a:t>
            </a:r>
          </a:p>
          <a:p>
            <a:pPr lvl="1">
              <a:buNone/>
            </a:pPr>
            <a:r>
              <a:rPr lang="en-US" b="1" dirty="0" smtClean="0"/>
              <a:t> 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Make sure that if the user tries to open the page </a:t>
            </a:r>
          </a:p>
          <a:p>
            <a:pPr lvl="1"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members.jsp</a:t>
            </a:r>
            <a:r>
              <a:rPr lang="en-US" sz="2600" dirty="0" smtClean="0">
                <a:solidFill>
                  <a:schemeClr val="tx1"/>
                </a:solidFill>
              </a:rPr>
              <a:t> directly the he should be redirected to 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the </a:t>
            </a:r>
            <a:r>
              <a:rPr lang="en-US" sz="2600" b="1" dirty="0" smtClean="0">
                <a:solidFill>
                  <a:srgbClr val="00B050"/>
                </a:solidFill>
              </a:rPr>
              <a:t>login page.</a:t>
            </a: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429264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Session Tracking Using Session API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The </a:t>
            </a:r>
            <a:r>
              <a:rPr lang="en-US" sz="2400" b="1" dirty="0" err="1" smtClean="0"/>
              <a:t>HttpSession</a:t>
            </a:r>
            <a:r>
              <a:rPr lang="en-US" sz="2400" b="1" dirty="0" smtClean="0"/>
              <a:t> Interface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Working Of </a:t>
            </a:r>
            <a:r>
              <a:rPr lang="en-US" sz="2400" b="1" dirty="0" err="1" smtClean="0"/>
              <a:t>HttpSession</a:t>
            </a:r>
            <a:endParaRPr lang="en-US" sz="2400" b="1" dirty="0" smtClean="0"/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Methods Of </a:t>
            </a:r>
            <a:r>
              <a:rPr lang="en-US" sz="2400" b="1" dirty="0" err="1" smtClean="0"/>
              <a:t>HttpSession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iion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Counter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Session Tracking Without Cookies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Event Handling </a:t>
            </a:r>
            <a:r>
              <a:rPr lang="en-US" sz="2400" b="1" smtClean="0">
                <a:solidFill>
                  <a:srgbClr val="0070C0"/>
                </a:solidFill>
              </a:rPr>
              <a:t>In Session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session tracking method we studied till now were totally based on browser .</a:t>
            </a:r>
          </a:p>
          <a:p>
            <a:endParaRPr lang="en-US" dirty="0" smtClean="0"/>
          </a:p>
          <a:p>
            <a:r>
              <a:rPr lang="en-US" dirty="0" smtClean="0"/>
              <a:t>However  java has provided us another mechanism of session tracking which we can use at the server end.</a:t>
            </a:r>
          </a:p>
          <a:p>
            <a:endParaRPr lang="en-US" dirty="0" smtClean="0"/>
          </a:p>
          <a:p>
            <a:r>
              <a:rPr lang="en-US" dirty="0" smtClean="0"/>
              <a:t>This mechanism is implemented using a technique called </a:t>
            </a:r>
            <a:r>
              <a:rPr lang="en-US" dirty="0" smtClean="0">
                <a:solidFill>
                  <a:srgbClr val="FF0000"/>
                </a:solidFill>
              </a:rPr>
              <a:t>Http Sessions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Http Session </a:t>
            </a:r>
            <a:r>
              <a:rPr lang="en-US" dirty="0" smtClean="0"/>
              <a:t>mechanism , as soon as a </a:t>
            </a:r>
            <a:r>
              <a:rPr lang="en-US" dirty="0" smtClean="0">
                <a:solidFill>
                  <a:srgbClr val="00B050"/>
                </a:solidFill>
              </a:rPr>
              <a:t>user</a:t>
            </a:r>
            <a:r>
              <a:rPr lang="en-US" dirty="0" smtClean="0"/>
              <a:t> visits our page , the container </a:t>
            </a:r>
            <a:r>
              <a:rPr lang="en-US" b="1" dirty="0" smtClean="0">
                <a:solidFill>
                  <a:srgbClr val="0070C0"/>
                </a:solidFill>
              </a:rPr>
              <a:t>creates an object </a:t>
            </a:r>
            <a:r>
              <a:rPr lang="en-US" dirty="0" smtClean="0"/>
              <a:t>of a special interface called </a:t>
            </a:r>
            <a:r>
              <a:rPr lang="en-US" b="1" dirty="0" err="1" smtClean="0">
                <a:solidFill>
                  <a:srgbClr val="7030A0"/>
                </a:solidFill>
              </a:rPr>
              <a:t>HttpSession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also associates the current user with that </a:t>
            </a:r>
            <a:r>
              <a:rPr lang="en-US" b="1" dirty="0" smtClean="0">
                <a:solidFill>
                  <a:srgbClr val="0070C0"/>
                </a:solidFill>
              </a:rPr>
              <a:t>session </a:t>
            </a:r>
            <a:r>
              <a:rPr lang="en-US" dirty="0" smtClean="0"/>
              <a:t>object.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 whenever that user </a:t>
            </a:r>
            <a:r>
              <a:rPr lang="en-US" b="1" dirty="0" smtClean="0">
                <a:solidFill>
                  <a:srgbClr val="FF0000"/>
                </a:solidFill>
              </a:rPr>
              <a:t>revisits</a:t>
            </a:r>
            <a:r>
              <a:rPr lang="en-US" dirty="0" smtClean="0"/>
              <a:t> our website then the server picks up the </a:t>
            </a:r>
            <a:r>
              <a:rPr lang="en-US" b="1" dirty="0" smtClean="0">
                <a:solidFill>
                  <a:srgbClr val="0070C0"/>
                </a:solidFill>
              </a:rPr>
              <a:t>session</a:t>
            </a:r>
            <a:r>
              <a:rPr lang="en-US" dirty="0" smtClean="0"/>
              <a:t> object of that user from  a pool of session objects and </a:t>
            </a:r>
            <a:r>
              <a:rPr lang="en-US" i="1" dirty="0" smtClean="0">
                <a:solidFill>
                  <a:srgbClr val="C00000"/>
                </a:solidFill>
              </a:rPr>
              <a:t>makes it available </a:t>
            </a:r>
            <a:r>
              <a:rPr lang="en-US" dirty="0" smtClean="0"/>
              <a:t>to our application . </a:t>
            </a:r>
          </a:p>
          <a:p>
            <a:endParaRPr lang="en-US" dirty="0" smtClean="0"/>
          </a:p>
          <a:p>
            <a:r>
              <a:rPr lang="en-US" dirty="0" smtClean="0"/>
              <a:t>Thus , our code can easily identify the user and its data 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session-use-cas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1" cy="5286412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SESSION TRACKING </a:t>
            </a:r>
            <a:br>
              <a:rPr lang="en-US" b="1" dirty="0" smtClean="0"/>
            </a:br>
            <a:r>
              <a:rPr lang="en-US" b="1" dirty="0" smtClean="0"/>
              <a:t>USING API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TOMCAT IS </a:t>
            </a:r>
            <a:br>
              <a:rPr lang="en-US" sz="2000" b="1" dirty="0" smtClean="0"/>
            </a:br>
            <a:r>
              <a:rPr lang="en-US" sz="2000" b="1" dirty="0" smtClean="0"/>
              <a:t>ABLE TO RECOGNIZE WHICH SESSION  </a:t>
            </a:r>
            <a:br>
              <a:rPr lang="en-US" sz="2000" b="1" dirty="0" smtClean="0"/>
            </a:br>
            <a:r>
              <a:rPr lang="en-US" sz="2000" b="1" dirty="0" smtClean="0"/>
              <a:t>OBJECT </a:t>
            </a:r>
            <a:br>
              <a:rPr lang="en-US" sz="2000" b="1" dirty="0" smtClean="0"/>
            </a:br>
            <a:r>
              <a:rPr lang="en-US" sz="2000" b="1" dirty="0" smtClean="0"/>
              <a:t>BELONGS TO WHICH USER ?</a:t>
            </a:r>
            <a:endParaRPr 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creating </a:t>
            </a:r>
            <a:r>
              <a:rPr lang="en-US" b="1" dirty="0" smtClean="0">
                <a:solidFill>
                  <a:srgbClr val="0070C0"/>
                </a:solidFill>
              </a:rPr>
              <a:t>session </a:t>
            </a:r>
            <a:r>
              <a:rPr lang="en-US" dirty="0" smtClean="0"/>
              <a:t>object tomcat also generates  a </a:t>
            </a:r>
            <a:r>
              <a:rPr lang="en-US" b="1" dirty="0" smtClean="0">
                <a:solidFill>
                  <a:srgbClr val="00B050"/>
                </a:solidFill>
              </a:rPr>
              <a:t>unique id </a:t>
            </a:r>
            <a:r>
              <a:rPr lang="en-US" dirty="0" smtClean="0"/>
              <a:t>which is an alphanumeric string called </a:t>
            </a:r>
            <a:r>
              <a:rPr lang="en-US" b="1" dirty="0" err="1" smtClean="0">
                <a:solidFill>
                  <a:srgbClr val="7030A0"/>
                </a:solidFill>
              </a:rPr>
              <a:t>jsession</a:t>
            </a:r>
            <a:r>
              <a:rPr lang="en-US" b="1" dirty="0" smtClean="0">
                <a:solidFill>
                  <a:srgbClr val="7030A0"/>
                </a:solidFill>
              </a:rPr>
              <a:t> id </a:t>
            </a:r>
            <a:r>
              <a:rPr lang="en-US" dirty="0" smtClean="0"/>
              <a:t>and it stores this id in the session object as well as in a cookie called </a:t>
            </a:r>
            <a:r>
              <a:rPr lang="en-US" b="1" dirty="0" err="1" smtClean="0">
                <a:solidFill>
                  <a:srgbClr val="C00000"/>
                </a:solidFill>
              </a:rPr>
              <a:t>jsessionid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tomcat transmits this cookie to the browser which browser saves in the client machine. 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as we know browser always sends back the </a:t>
            </a:r>
            <a:r>
              <a:rPr lang="en-US" b="1" dirty="0" smtClean="0">
                <a:solidFill>
                  <a:srgbClr val="0070C0"/>
                </a:solidFill>
              </a:rPr>
              <a:t>cookie </a:t>
            </a:r>
            <a:r>
              <a:rPr lang="en-US" dirty="0" smtClean="0"/>
              <a:t>whenever they revisit the same page .</a:t>
            </a:r>
          </a:p>
          <a:p>
            <a:endParaRPr lang="en-US" dirty="0" smtClean="0"/>
          </a:p>
          <a:p>
            <a:r>
              <a:rPr lang="en-US" dirty="0" smtClean="0"/>
              <a:t>So when the </a:t>
            </a:r>
            <a:r>
              <a:rPr lang="en-US" b="1" dirty="0" smtClean="0">
                <a:solidFill>
                  <a:srgbClr val="00B050"/>
                </a:solidFill>
              </a:rPr>
              <a:t>same user </a:t>
            </a:r>
            <a:r>
              <a:rPr lang="en-US" b="1" dirty="0" smtClean="0">
                <a:solidFill>
                  <a:srgbClr val="C00000"/>
                </a:solidFill>
              </a:rPr>
              <a:t>revisits</a:t>
            </a:r>
            <a:r>
              <a:rPr lang="en-US" dirty="0" smtClean="0"/>
              <a:t> our page the browser will transmit back the </a:t>
            </a:r>
            <a:r>
              <a:rPr lang="en-US" b="1" dirty="0" smtClean="0">
                <a:solidFill>
                  <a:srgbClr val="0070C0"/>
                </a:solidFill>
              </a:rPr>
              <a:t>cookie</a:t>
            </a:r>
            <a:r>
              <a:rPr lang="en-US" dirty="0" smtClean="0"/>
              <a:t> and tomcat will </a:t>
            </a:r>
            <a:r>
              <a:rPr lang="en-US" i="1" dirty="0" smtClean="0">
                <a:solidFill>
                  <a:srgbClr val="C00000"/>
                </a:solidFill>
              </a:rPr>
              <a:t>retrieve the session id from that cookie 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2060"/>
                </a:solidFill>
              </a:rPr>
              <a:t>pullout </a:t>
            </a:r>
            <a:r>
              <a:rPr lang="en-US" i="1" dirty="0" smtClean="0">
                <a:solidFill>
                  <a:srgbClr val="C00000"/>
                </a:solidFill>
              </a:rPr>
              <a:t>the session object  from the available session pool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make that object available to our application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2192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HOW TOMCAT IS </a:t>
            </a:r>
            <a:br>
              <a:rPr lang="en-US" sz="2000" b="1" dirty="0" smtClean="0"/>
            </a:br>
            <a:r>
              <a:rPr lang="en-US" sz="2000" b="1" dirty="0" smtClean="0"/>
              <a:t>ABLE TO RECOGNIZE WHICH SESSION  </a:t>
            </a:r>
            <a:br>
              <a:rPr lang="en-US" sz="2000" b="1" dirty="0" smtClean="0"/>
            </a:br>
            <a:r>
              <a:rPr lang="en-US" sz="2000" b="1" dirty="0" smtClean="0"/>
              <a:t>OBJECT </a:t>
            </a:r>
            <a:br>
              <a:rPr lang="en-US" sz="2000" b="1" dirty="0" smtClean="0"/>
            </a:br>
            <a:r>
              <a:rPr lang="en-US" sz="2000" b="1" dirty="0" smtClean="0"/>
              <a:t>BELONGS TO WHICH USER ?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THE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C00000"/>
                </a:solidFill>
              </a:rPr>
              <a:t>PROGRAMMER’S ROLE </a:t>
            </a:r>
            <a:r>
              <a:rPr lang="en-US" sz="2400" b="1" dirty="0" smtClean="0"/>
              <a:t>IN THIS </a:t>
            </a:r>
            <a:br>
              <a:rPr lang="en-US" sz="2400" b="1" dirty="0" smtClean="0"/>
            </a:br>
            <a:r>
              <a:rPr lang="en-US" sz="2400" b="1" dirty="0" smtClean="0"/>
              <a:t>ENTIRE PROCESS ?</a:t>
            </a: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 programmer we just have to take 2 actions: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Get the session object 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7030A0"/>
                </a:solidFill>
              </a:rPr>
              <a:t>Set or get data in the session object.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Rest all the operation like </a:t>
            </a:r>
            <a:r>
              <a:rPr lang="en-US" i="1" dirty="0" smtClean="0">
                <a:solidFill>
                  <a:srgbClr val="C00000"/>
                </a:solidFill>
              </a:rPr>
              <a:t>creating the session object</a:t>
            </a:r>
            <a:r>
              <a:rPr lang="en-US" dirty="0" smtClean="0"/>
              <a:t> , </a:t>
            </a:r>
            <a:r>
              <a:rPr lang="en-US" i="1" dirty="0" smtClean="0">
                <a:solidFill>
                  <a:srgbClr val="C00000"/>
                </a:solidFill>
              </a:rPr>
              <a:t>assigning session id to it 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storing and retrieving session id from the cookie </a:t>
            </a:r>
            <a:r>
              <a:rPr lang="en-US" dirty="0" smtClean="0"/>
              <a:t>are responsibilities of server 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4905</TotalTime>
  <Words>769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SESSION TRACKING  USING API</vt:lpstr>
      <vt:lpstr>SESSION TRACKING  USING API</vt:lpstr>
      <vt:lpstr>SESSION TRACKING  USING API</vt:lpstr>
      <vt:lpstr>SESSION TRACKING  USING API</vt:lpstr>
      <vt:lpstr>HOW TOMCAT IS  ABLE TO RECOGNIZE WHICH SESSION   OBJECT  BELONGS TO WHICH USER ?</vt:lpstr>
      <vt:lpstr>HOW TOMCAT IS  ABLE TO RECOGNIZE WHICH SESSION   OBJECT  BELONGS TO WHICH USER ?</vt:lpstr>
      <vt:lpstr>WHAT IS THE  PROGRAMMER’S ROLE IN THIS  ENTIRE PROCESS ?</vt:lpstr>
      <vt:lpstr>HOW DO WE  GET THE  SESSION OBJECT ?</vt:lpstr>
      <vt:lpstr>HOW DO WE  GET THE  SESSION OBJECT ?</vt:lpstr>
      <vt:lpstr>METHODS OF  HTTPSESSION INTERFACE</vt:lpstr>
      <vt:lpstr>METHODS OF  HTTPSESSION INTERFACE</vt:lpstr>
      <vt:lpstr>METHODS OF  HTTPSESSION INTERFACE</vt:lpstr>
      <vt:lpstr>EXERCISE</vt:lpstr>
      <vt:lpstr>OUTPUT</vt:lpstr>
      <vt:lpstr>OUTPUT</vt:lpstr>
      <vt:lpstr>OUTPUT</vt:lpstr>
      <vt:lpstr>OUTPUT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432</cp:revision>
  <dcterms:created xsi:type="dcterms:W3CDTF">2016-02-04T12:02:26Z</dcterms:created>
  <dcterms:modified xsi:type="dcterms:W3CDTF">2019-10-17T12:20:21Z</dcterms:modified>
</cp:coreProperties>
</file>