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769" r:id="rId4"/>
    <p:sldId id="770" r:id="rId5"/>
    <p:sldId id="771" r:id="rId6"/>
    <p:sldId id="772" r:id="rId7"/>
    <p:sldId id="774" r:id="rId8"/>
    <p:sldId id="775" r:id="rId9"/>
    <p:sldId id="776" r:id="rId10"/>
    <p:sldId id="786" r:id="rId11"/>
    <p:sldId id="785" r:id="rId12"/>
    <p:sldId id="788" r:id="rId13"/>
    <p:sldId id="787" r:id="rId14"/>
    <p:sldId id="789" r:id="rId15"/>
    <p:sldId id="790" r:id="rId16"/>
    <p:sldId id="791" r:id="rId17"/>
    <p:sldId id="792" r:id="rId18"/>
    <p:sldId id="793" r:id="rId19"/>
    <p:sldId id="794" r:id="rId20"/>
    <p:sldId id="795" r:id="rId21"/>
    <p:sldId id="796" r:id="rId22"/>
    <p:sldId id="797" r:id="rId23"/>
    <p:sldId id="798" r:id="rId24"/>
    <p:sldId id="799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Lecture-46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dirty="0" err="1" smtClean="0">
                <a:solidFill>
                  <a:srgbClr val="00B050"/>
                </a:solidFill>
              </a:rPr>
              <a:t>bodyless</a:t>
            </a:r>
            <a:r>
              <a:rPr lang="en-IN" dirty="0" smtClean="0"/>
              <a:t> action is an element that is </a:t>
            </a:r>
            <a:r>
              <a:rPr lang="en-IN" i="1" dirty="0" smtClean="0">
                <a:solidFill>
                  <a:srgbClr val="C00000"/>
                </a:solidFill>
              </a:rPr>
              <a:t>not having an end tag</a:t>
            </a:r>
            <a:r>
              <a:rPr lang="en-IN" dirty="0" smtClean="0"/>
              <a:t>, </a:t>
            </a:r>
            <a:r>
              <a:rPr lang="en-IN" i="1" dirty="0" smtClean="0">
                <a:solidFill>
                  <a:srgbClr val="C00000"/>
                </a:solidFill>
              </a:rPr>
              <a:t>cannot enclose a body between start and end tags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As an example, let’s say we want to develop a custom tag that prints current date on the browser window.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DEFINING BODY-LESS TAGS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Our tag in </a:t>
            </a:r>
            <a:r>
              <a:rPr lang="en-IN" dirty="0" err="1" smtClean="0"/>
              <a:t>jsp</a:t>
            </a:r>
            <a:r>
              <a:rPr lang="en-IN" dirty="0" smtClean="0"/>
              <a:t> would be: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mytag:showdate</a:t>
            </a:r>
            <a:r>
              <a:rPr lang="en-US" b="1" dirty="0" smtClean="0">
                <a:solidFill>
                  <a:srgbClr val="0070C0"/>
                </a:solidFill>
              </a:rPr>
              <a:t>/&gt;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To achieve this we will first have to define our </a:t>
            </a:r>
            <a:r>
              <a:rPr lang="en-IN" b="1" dirty="0" smtClean="0">
                <a:solidFill>
                  <a:srgbClr val="7030A0"/>
                </a:solidFill>
              </a:rPr>
              <a:t>Tag Handler </a:t>
            </a:r>
            <a:r>
              <a:rPr lang="en-IN" dirty="0" smtClean="0"/>
              <a:t>class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DEFINING BODY-LESS TAGS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package </a:t>
            </a:r>
            <a:r>
              <a:rPr lang="en-US" b="1" dirty="0" err="1" smtClean="0"/>
              <a:t>classicTag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javax.servlet.jsp.tagext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javax.servlet.jsp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java.io.*;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java.util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public class </a:t>
            </a:r>
            <a:r>
              <a:rPr lang="en-US" b="1" dirty="0" err="1" smtClean="0">
                <a:solidFill>
                  <a:srgbClr val="C00000"/>
                </a:solidFill>
              </a:rPr>
              <a:t>MyDateTag</a:t>
            </a:r>
            <a:r>
              <a:rPr lang="en-US" b="1" dirty="0" smtClean="0">
                <a:solidFill>
                  <a:srgbClr val="C00000"/>
                </a:solidFill>
              </a:rPr>
              <a:t> extends </a:t>
            </a:r>
            <a:r>
              <a:rPr lang="en-US" b="1" dirty="0" err="1" smtClean="0">
                <a:solidFill>
                  <a:srgbClr val="C00000"/>
                </a:solidFill>
              </a:rPr>
              <a:t>TagSupport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public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doStartTag</a:t>
            </a:r>
            <a:r>
              <a:rPr lang="en-US" b="1" dirty="0" smtClean="0"/>
              <a:t>() throws </a:t>
            </a:r>
            <a:r>
              <a:rPr lang="en-US" b="1" dirty="0" err="1" smtClean="0"/>
              <a:t>JspTagException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try</a:t>
            </a:r>
          </a:p>
          <a:p>
            <a:pPr>
              <a:buNone/>
            </a:pPr>
            <a:r>
              <a:rPr lang="en-US" b="1" dirty="0" smtClean="0"/>
              <a:t>		{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dirty="0" err="1" smtClean="0">
                <a:solidFill>
                  <a:srgbClr val="C00000"/>
                </a:solidFill>
              </a:rPr>
              <a:t>JspWriter</a:t>
            </a:r>
            <a:r>
              <a:rPr lang="en-US" b="1" dirty="0" smtClean="0">
                <a:solidFill>
                  <a:srgbClr val="C00000"/>
                </a:solidFill>
              </a:rPr>
              <a:t> out=</a:t>
            </a:r>
            <a:r>
              <a:rPr lang="en-US" b="1" dirty="0" err="1" smtClean="0">
                <a:solidFill>
                  <a:srgbClr val="C00000"/>
                </a:solidFill>
              </a:rPr>
              <a:t>pageContext.getOut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	Date today=new Date();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	</a:t>
            </a:r>
            <a:r>
              <a:rPr lang="en-US" b="1" dirty="0" err="1" smtClean="0">
                <a:solidFill>
                  <a:srgbClr val="C00000"/>
                </a:solidFill>
              </a:rPr>
              <a:t>out.println</a:t>
            </a:r>
            <a:r>
              <a:rPr lang="en-US" b="1" dirty="0" smtClean="0">
                <a:solidFill>
                  <a:srgbClr val="C00000"/>
                </a:solidFill>
              </a:rPr>
              <a:t>("&lt;H1 align='center'&gt;"+today+"&lt;/h1&gt;");</a:t>
            </a:r>
          </a:p>
          <a:p>
            <a:pPr>
              <a:buNone/>
            </a:pPr>
            <a:r>
              <a:rPr lang="en-US" b="1" dirty="0" smtClean="0"/>
              <a:t>			</a:t>
            </a:r>
          </a:p>
          <a:p>
            <a:pPr>
              <a:buNone/>
            </a:pPr>
            <a:r>
              <a:rPr lang="en-US" b="1" dirty="0" smtClean="0"/>
              <a:t>		}</a:t>
            </a:r>
          </a:p>
          <a:p>
            <a:pPr>
              <a:buNone/>
            </a:pPr>
            <a:r>
              <a:rPr lang="en-US" b="1" dirty="0" smtClean="0"/>
              <a:t>		catch(</a:t>
            </a:r>
            <a:r>
              <a:rPr lang="en-US" b="1" dirty="0" err="1" smtClean="0"/>
              <a:t>IOException</a:t>
            </a:r>
            <a:r>
              <a:rPr lang="en-US" b="1" dirty="0" smtClean="0"/>
              <a:t> e)</a:t>
            </a:r>
          </a:p>
          <a:p>
            <a:pPr>
              <a:buNone/>
            </a:pPr>
            <a:r>
              <a:rPr lang="en-US" b="1" dirty="0" smtClean="0"/>
              <a:t>		{</a:t>
            </a:r>
          </a:p>
          <a:p>
            <a:pPr>
              <a:buNone/>
            </a:pPr>
            <a:r>
              <a:rPr lang="en-US" b="1" dirty="0" smtClean="0"/>
              <a:t>			throw new </a:t>
            </a:r>
            <a:r>
              <a:rPr lang="en-US" b="1" dirty="0" err="1" smtClean="0"/>
              <a:t>JspTagException</a:t>
            </a:r>
            <a:r>
              <a:rPr lang="en-US" b="1" dirty="0" smtClean="0"/>
              <a:t>("Error:"+</a:t>
            </a:r>
            <a:r>
              <a:rPr lang="en-US" b="1" dirty="0" err="1" smtClean="0"/>
              <a:t>e.getMessage</a:t>
            </a:r>
            <a:r>
              <a:rPr lang="en-US" b="1" dirty="0" smtClean="0"/>
              <a:t>());</a:t>
            </a:r>
          </a:p>
          <a:p>
            <a:pPr>
              <a:buNone/>
            </a:pPr>
            <a:r>
              <a:rPr lang="en-US" b="1" dirty="0" smtClean="0"/>
              <a:t>		}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return  SKIP_BODY;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 smtClean="0"/>
              <a:t>DEFINING TAG HANDLER </a:t>
            </a:r>
            <a:br>
              <a:rPr lang="en-US" sz="3000" b="1" dirty="0" smtClean="0"/>
            </a:br>
            <a:r>
              <a:rPr lang="en-US" sz="3000" b="1" dirty="0" smtClean="0"/>
              <a:t>CLASS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1800" b="1" dirty="0" smtClean="0">
                <a:solidFill>
                  <a:srgbClr val="C00000"/>
                </a:solidFill>
              </a:rPr>
              <a:t>public </a:t>
            </a:r>
            <a:r>
              <a:rPr lang="en-US" sz="1800" b="1" dirty="0" err="1" smtClean="0">
                <a:solidFill>
                  <a:srgbClr val="C00000"/>
                </a:solidFill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</a:rPr>
              <a:t>doEndTag</a:t>
            </a:r>
            <a:r>
              <a:rPr lang="en-US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return EVAL_PAGE;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 smtClean="0"/>
              <a:t>DEFINING TAG HANDLER </a:t>
            </a:r>
            <a:br>
              <a:rPr lang="en-US" sz="3000" b="1" dirty="0" smtClean="0"/>
            </a:br>
            <a:r>
              <a:rPr lang="en-US" sz="3000" b="1" dirty="0" smtClean="0"/>
              <a:t>CLASS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 soon as the container finds a custom tag in the JSP page it will create a new object of our </a:t>
            </a:r>
            <a:r>
              <a:rPr lang="en-IN" b="1" dirty="0" smtClean="0">
                <a:solidFill>
                  <a:srgbClr val="C00000"/>
                </a:solidFill>
              </a:rPr>
              <a:t>Tag Handler</a:t>
            </a:r>
            <a:r>
              <a:rPr lang="en-IN" dirty="0" smtClean="0"/>
              <a:t> class </a:t>
            </a:r>
            <a:r>
              <a:rPr lang="en-IN" b="1" dirty="0" err="1" smtClean="0">
                <a:solidFill>
                  <a:srgbClr val="00B050"/>
                </a:solidFill>
              </a:rPr>
              <a:t>MyDateTag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and will initialize it.</a:t>
            </a:r>
          </a:p>
          <a:p>
            <a:endParaRPr lang="en-IN" dirty="0" smtClean="0"/>
          </a:p>
          <a:p>
            <a:r>
              <a:rPr lang="en-IN" dirty="0" smtClean="0"/>
              <a:t>Then it calls the method </a:t>
            </a:r>
            <a:r>
              <a:rPr lang="en-IN" b="1" dirty="0" err="1" smtClean="0">
                <a:solidFill>
                  <a:srgbClr val="7030A0"/>
                </a:solidFill>
              </a:rPr>
              <a:t>doStartTag</a:t>
            </a:r>
            <a:r>
              <a:rPr lang="en-IN" b="1" dirty="0" smtClean="0">
                <a:solidFill>
                  <a:srgbClr val="7030A0"/>
                </a:solidFill>
              </a:rPr>
              <a:t>( )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The </a:t>
            </a:r>
            <a:r>
              <a:rPr lang="en-IN" b="1" dirty="0" err="1" smtClean="0">
                <a:solidFill>
                  <a:srgbClr val="7030A0"/>
                </a:solidFill>
              </a:rPr>
              <a:t>doStartTag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dirty="0" smtClean="0"/>
              <a:t> method returns a flag that signals the container to process the body or to ignore it. </a:t>
            </a:r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THE </a:t>
            </a:r>
            <a:r>
              <a:rPr lang="en-US" sz="3000" b="1" dirty="0" err="1" smtClean="0">
                <a:solidFill>
                  <a:srgbClr val="7030A0"/>
                </a:solidFill>
              </a:rPr>
              <a:t>doStartTag</a:t>
            </a:r>
            <a:r>
              <a:rPr lang="en-US" sz="3000" b="1" dirty="0" smtClean="0">
                <a:solidFill>
                  <a:srgbClr val="7030A0"/>
                </a:solidFill>
              </a:rPr>
              <a:t>( ) </a:t>
            </a:r>
            <a:r>
              <a:rPr lang="en-US" sz="3000" b="1" dirty="0" smtClean="0"/>
              <a:t>METHOD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These return values are either of two: </a:t>
            </a:r>
            <a:r>
              <a:rPr lang="en-IN" b="1" dirty="0" smtClean="0">
                <a:solidFill>
                  <a:srgbClr val="0070C0"/>
                </a:solidFill>
              </a:rPr>
              <a:t>SKIP_BODY</a:t>
            </a:r>
            <a:r>
              <a:rPr lang="en-IN" dirty="0" smtClean="0"/>
              <a:t> or  </a:t>
            </a:r>
            <a:r>
              <a:rPr lang="en-IN" b="1" dirty="0" smtClean="0">
                <a:solidFill>
                  <a:srgbClr val="0070C0"/>
                </a:solidFill>
              </a:rPr>
              <a:t>EVAL_BODY_INCLUDE</a:t>
            </a:r>
            <a:r>
              <a:rPr lang="en-IN" dirty="0" smtClean="0"/>
              <a:t> 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Both are </a:t>
            </a:r>
            <a:r>
              <a:rPr lang="en-IN" i="1" dirty="0" smtClean="0">
                <a:solidFill>
                  <a:srgbClr val="C00000"/>
                </a:solidFill>
              </a:rPr>
              <a:t>static integers </a:t>
            </a:r>
            <a:r>
              <a:rPr lang="en-IN" dirty="0" smtClean="0"/>
              <a:t>defined in the interface </a:t>
            </a:r>
            <a:r>
              <a:rPr lang="en-IN" b="1" dirty="0" smtClean="0">
                <a:solidFill>
                  <a:srgbClr val="00B050"/>
                </a:solidFill>
              </a:rPr>
              <a:t>Tag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Bodyless</a:t>
            </a:r>
            <a:r>
              <a:rPr lang="en-IN" dirty="0" smtClean="0"/>
              <a:t> tags must return the value to ignore the body which is </a:t>
            </a:r>
            <a:r>
              <a:rPr lang="en-IN" b="1" dirty="0" smtClean="0">
                <a:solidFill>
                  <a:srgbClr val="0070C0"/>
                </a:solidFill>
              </a:rPr>
              <a:t>SKIP_BODY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THE </a:t>
            </a:r>
            <a:r>
              <a:rPr lang="en-US" sz="3000" b="1" dirty="0" err="1" smtClean="0">
                <a:solidFill>
                  <a:srgbClr val="7030A0"/>
                </a:solidFill>
              </a:rPr>
              <a:t>doStartTag</a:t>
            </a:r>
            <a:r>
              <a:rPr lang="en-US" sz="3000" b="1" dirty="0" smtClean="0">
                <a:solidFill>
                  <a:srgbClr val="7030A0"/>
                </a:solidFill>
              </a:rPr>
              <a:t>( ) </a:t>
            </a:r>
            <a:r>
              <a:rPr lang="en-US" sz="3000" b="1" dirty="0" smtClean="0"/>
              <a:t>METHOD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After the </a:t>
            </a:r>
            <a:r>
              <a:rPr lang="en-IN" b="1" dirty="0" err="1" smtClean="0">
                <a:solidFill>
                  <a:srgbClr val="7030A0"/>
                </a:solidFill>
              </a:rPr>
              <a:t>doStartTag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dirty="0" smtClean="0"/>
              <a:t> method, the container calls the </a:t>
            </a:r>
            <a:r>
              <a:rPr lang="en-IN" b="1" dirty="0" err="1" smtClean="0">
                <a:solidFill>
                  <a:srgbClr val="7030A0"/>
                </a:solidFill>
              </a:rPr>
              <a:t>doEndTag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dirty="0" smtClean="0"/>
              <a:t> method.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 </a:t>
            </a:r>
            <a:r>
              <a:rPr lang="en-IN" b="1" dirty="0" err="1" smtClean="0">
                <a:solidFill>
                  <a:srgbClr val="7030A0"/>
                </a:solidFill>
              </a:rPr>
              <a:t>doEndTag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should return a flag to the container to signal </a:t>
            </a:r>
            <a:r>
              <a:rPr lang="en-IN" i="1" dirty="0" smtClean="0">
                <a:solidFill>
                  <a:srgbClr val="00B050"/>
                </a:solidFill>
              </a:rPr>
              <a:t>whether everything was okay </a:t>
            </a:r>
            <a:r>
              <a:rPr lang="en-IN" dirty="0" smtClean="0"/>
              <a:t>in processing of that tag and the page evaluation is clear to resume, or </a:t>
            </a:r>
            <a:r>
              <a:rPr lang="en-IN" i="1" dirty="0" smtClean="0">
                <a:solidFill>
                  <a:srgbClr val="FF0000"/>
                </a:solidFill>
              </a:rPr>
              <a:t>whether something went wrong </a:t>
            </a:r>
            <a:r>
              <a:rPr lang="en-IN" dirty="0" smtClean="0"/>
              <a:t>and the page must be abandoned.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THE </a:t>
            </a:r>
            <a:r>
              <a:rPr lang="en-US" sz="3000" b="1" dirty="0" err="1" smtClean="0">
                <a:solidFill>
                  <a:srgbClr val="7030A0"/>
                </a:solidFill>
              </a:rPr>
              <a:t>doEndTag</a:t>
            </a:r>
            <a:r>
              <a:rPr lang="en-US" sz="3000" b="1" dirty="0" smtClean="0">
                <a:solidFill>
                  <a:srgbClr val="7030A0"/>
                </a:solidFill>
              </a:rPr>
              <a:t>( ) </a:t>
            </a:r>
            <a:r>
              <a:rPr lang="en-US" sz="3000" b="1" dirty="0" smtClean="0"/>
              <a:t>METHOD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These return values are either of two: </a:t>
            </a:r>
            <a:r>
              <a:rPr lang="en-IN" b="1" dirty="0" smtClean="0">
                <a:solidFill>
                  <a:srgbClr val="0070C0"/>
                </a:solidFill>
              </a:rPr>
              <a:t>SKIP_PAGE</a:t>
            </a:r>
            <a:r>
              <a:rPr lang="en-IN" dirty="0" smtClean="0"/>
              <a:t> or  </a:t>
            </a:r>
            <a:r>
              <a:rPr lang="en-IN" b="1" dirty="0" smtClean="0">
                <a:solidFill>
                  <a:srgbClr val="0070C0"/>
                </a:solidFill>
              </a:rPr>
              <a:t>EVAL_PAGE</a:t>
            </a:r>
            <a:r>
              <a:rPr lang="en-IN" dirty="0" smtClean="0"/>
              <a:t> 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Both are </a:t>
            </a:r>
            <a:r>
              <a:rPr lang="en-IN" i="1" dirty="0" smtClean="0">
                <a:solidFill>
                  <a:srgbClr val="C00000"/>
                </a:solidFill>
              </a:rPr>
              <a:t>static integers </a:t>
            </a:r>
            <a:r>
              <a:rPr lang="en-IN" dirty="0" smtClean="0"/>
              <a:t>defined in the interface </a:t>
            </a:r>
            <a:r>
              <a:rPr lang="en-IN" b="1" dirty="0" smtClean="0">
                <a:solidFill>
                  <a:srgbClr val="00B050"/>
                </a:solidFill>
              </a:rPr>
              <a:t>Tag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THE </a:t>
            </a:r>
            <a:r>
              <a:rPr lang="en-US" sz="3000" b="1" dirty="0" err="1" smtClean="0">
                <a:solidFill>
                  <a:srgbClr val="7030A0"/>
                </a:solidFill>
              </a:rPr>
              <a:t>doEndTag</a:t>
            </a:r>
            <a:r>
              <a:rPr lang="en-US" sz="3000" b="1" dirty="0" smtClean="0">
                <a:solidFill>
                  <a:srgbClr val="7030A0"/>
                </a:solidFill>
              </a:rPr>
              <a:t>( ) </a:t>
            </a:r>
            <a:r>
              <a:rPr lang="en-US" sz="3000" b="1" dirty="0" smtClean="0"/>
              <a:t>METHOD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After we have written our custom tag the next step is to link it to the JSP page.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is done by creating an XML file called the </a:t>
            </a:r>
            <a:r>
              <a:rPr lang="en-IN" b="1" dirty="0" smtClean="0">
                <a:solidFill>
                  <a:srgbClr val="7030A0"/>
                </a:solidFill>
              </a:rPr>
              <a:t>TLD  </a:t>
            </a:r>
            <a:r>
              <a:rPr lang="en-IN" dirty="0" smtClean="0"/>
              <a:t>( </a:t>
            </a:r>
            <a:r>
              <a:rPr lang="en-IN" b="1" dirty="0" smtClean="0">
                <a:solidFill>
                  <a:srgbClr val="00B050"/>
                </a:solidFill>
              </a:rPr>
              <a:t>Tag Library Descriptor</a:t>
            </a:r>
            <a:r>
              <a:rPr lang="en-IN" dirty="0" smtClean="0"/>
              <a:t>) File.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TLD</a:t>
            </a:r>
            <a:r>
              <a:rPr lang="en-IN" dirty="0" smtClean="0"/>
              <a:t> is an </a:t>
            </a:r>
            <a:r>
              <a:rPr lang="en-IN" b="1" dirty="0" smtClean="0">
                <a:solidFill>
                  <a:srgbClr val="FF0000"/>
                </a:solidFill>
              </a:rPr>
              <a:t>XML</a:t>
            </a:r>
            <a:r>
              <a:rPr lang="en-IN" dirty="0" smtClean="0"/>
              <a:t> file that describes our tags so that </a:t>
            </a:r>
            <a:r>
              <a:rPr lang="en-IN" b="1" dirty="0" smtClean="0">
                <a:solidFill>
                  <a:srgbClr val="00B050"/>
                </a:solidFill>
              </a:rPr>
              <a:t>Tomcat</a:t>
            </a:r>
            <a:r>
              <a:rPr lang="en-IN" dirty="0" smtClean="0"/>
              <a:t> knows how to deal with them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THE TLD FILE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&lt;?xml version="1.0" encoding="ISO-8859-1"?&gt;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taglib</a:t>
            </a:r>
            <a:r>
              <a:rPr lang="en-IN" b="1" dirty="0" smtClean="0"/>
              <a:t> </a:t>
            </a:r>
            <a:r>
              <a:rPr lang="en-IN" b="1" dirty="0" err="1" smtClean="0"/>
              <a:t>xmlns</a:t>
            </a:r>
            <a:r>
              <a:rPr lang="en-IN" b="1" dirty="0" smtClean="0"/>
              <a:t>="http://java.sun.com/xml/ns/j2ee"</a:t>
            </a:r>
          </a:p>
          <a:p>
            <a:pPr>
              <a:buNone/>
            </a:pPr>
            <a:r>
              <a:rPr lang="en-IN" b="1" dirty="0" smtClean="0"/>
              <a:t>		</a:t>
            </a:r>
            <a:r>
              <a:rPr lang="en-IN" b="1" dirty="0" err="1" smtClean="0"/>
              <a:t>xmlns:xsi</a:t>
            </a:r>
            <a:r>
              <a:rPr lang="en-IN" b="1" dirty="0" smtClean="0"/>
              <a:t>="http://www.w3.org/2002/XMLSchema-instance"</a:t>
            </a:r>
          </a:p>
          <a:p>
            <a:pPr>
              <a:buNone/>
            </a:pPr>
            <a:r>
              <a:rPr lang="en-IN" b="1" dirty="0" smtClean="0"/>
              <a:t>		</a:t>
            </a:r>
            <a:r>
              <a:rPr lang="en-IN" b="1" dirty="0" err="1" smtClean="0"/>
              <a:t>xsi:schemaLocation</a:t>
            </a:r>
            <a:r>
              <a:rPr lang="en-IN" b="1" dirty="0" smtClean="0"/>
              <a:t>="http://java.sun.com/xml/ns/j2ee/web-jsptaglibrary_2_0.xsd" version="2.0"&gt;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jsp</a:t>
            </a:r>
            <a:r>
              <a:rPr lang="en-IN" b="1" dirty="0" smtClean="0"/>
              <a:t>-version&gt;2.1&lt;/</a:t>
            </a:r>
            <a:r>
              <a:rPr lang="en-IN" b="1" dirty="0" err="1" smtClean="0"/>
              <a:t>jsp</a:t>
            </a:r>
            <a:r>
              <a:rPr lang="en-IN" b="1" dirty="0" smtClean="0"/>
              <a:t>-version&gt;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tlib</a:t>
            </a:r>
            <a:r>
              <a:rPr lang="en-IN" b="1" dirty="0" smtClean="0"/>
              <a:t>-version&gt;1.0&lt;/</a:t>
            </a:r>
            <a:r>
              <a:rPr lang="en-IN" b="1" dirty="0" err="1" smtClean="0"/>
              <a:t>tlib</a:t>
            </a:r>
            <a:r>
              <a:rPr lang="en-IN" b="1" dirty="0" smtClean="0"/>
              <a:t>-version&gt;</a:t>
            </a:r>
          </a:p>
          <a:p>
            <a:pPr>
              <a:buNone/>
            </a:pPr>
            <a:r>
              <a:rPr lang="en-IN" b="1" dirty="0" smtClean="0"/>
              <a:t>&lt;short-name&gt;hello&lt;/short-name&gt;</a:t>
            </a:r>
          </a:p>
          <a:p>
            <a:pPr>
              <a:buNone/>
            </a:pPr>
            <a:r>
              <a:rPr lang="en-IN" b="1" dirty="0" smtClean="0"/>
              <a:t>&lt;description&gt;Date Display Example&lt;/description&gt;</a:t>
            </a:r>
          </a:p>
          <a:p>
            <a:endParaRPr lang="en-IN" dirty="0" smtClean="0"/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&lt;tag&gt;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&lt;name&gt;</a:t>
            </a:r>
            <a:r>
              <a:rPr lang="en-IN" b="1" dirty="0" err="1" smtClean="0">
                <a:solidFill>
                  <a:srgbClr val="FF0000"/>
                </a:solidFill>
              </a:rPr>
              <a:t>showdate</a:t>
            </a:r>
            <a:r>
              <a:rPr lang="en-IN" b="1" dirty="0" smtClean="0">
                <a:solidFill>
                  <a:srgbClr val="FF0000"/>
                </a:solidFill>
              </a:rPr>
              <a:t>&lt;/name&gt;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&lt;tag-class&gt;</a:t>
            </a:r>
            <a:r>
              <a:rPr lang="en-IN" b="1" dirty="0" err="1" smtClean="0">
                <a:solidFill>
                  <a:srgbClr val="FF0000"/>
                </a:solidFill>
              </a:rPr>
              <a:t>classicTag.MyDateTag</a:t>
            </a:r>
            <a:r>
              <a:rPr lang="en-IN" b="1" dirty="0" smtClean="0">
                <a:solidFill>
                  <a:srgbClr val="FF0000"/>
                </a:solidFill>
              </a:rPr>
              <a:t>&lt;/tag-class&gt;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&lt;body-content&gt;empty&lt;/body-content&gt;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&lt;/tag&gt;</a:t>
            </a:r>
          </a:p>
          <a:p>
            <a:endParaRPr lang="en-IN" dirty="0" smtClean="0"/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taglib</a:t>
            </a:r>
            <a:r>
              <a:rPr lang="en-IN" b="1" dirty="0" smtClean="0"/>
              <a:t>&gt;	</a:t>
            </a:r>
            <a:r>
              <a:rPr lang="en-IN" dirty="0" smtClean="0"/>
              <a:t>	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THE TLD FILE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Custom Tags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Advantages Of Custom Tags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Classes And Interfaces Used For Custom Tags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Examples</a:t>
            </a:r>
          </a:p>
          <a:p>
            <a:pPr>
              <a:buSzPct val="100000"/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As we can see, the outermost element is </a:t>
            </a:r>
            <a:r>
              <a:rPr lang="en-IN" b="1" dirty="0" err="1" smtClean="0">
                <a:solidFill>
                  <a:srgbClr val="7030A0"/>
                </a:solidFill>
              </a:rPr>
              <a:t>taglib</a:t>
            </a:r>
            <a:r>
              <a:rPr lang="en-IN" dirty="0" smtClean="0"/>
              <a:t>, which contains a </a:t>
            </a:r>
            <a:r>
              <a:rPr lang="en-IN" b="1" dirty="0" smtClean="0">
                <a:solidFill>
                  <a:srgbClr val="7030A0"/>
                </a:solidFill>
              </a:rPr>
              <a:t>tag</a:t>
            </a:r>
            <a:r>
              <a:rPr lang="en-IN" dirty="0" smtClean="0"/>
              <a:t> element for each custom action . </a:t>
            </a:r>
            <a:r>
              <a:rPr lang="en-IN" i="1" dirty="0" smtClean="0">
                <a:solidFill>
                  <a:srgbClr val="C00000"/>
                </a:solidFill>
              </a:rPr>
              <a:t>Apart from </a:t>
            </a:r>
            <a:r>
              <a:rPr lang="en-IN" b="1" i="1" dirty="0" smtClean="0">
                <a:solidFill>
                  <a:srgbClr val="7030A0"/>
                </a:solidFill>
              </a:rPr>
              <a:t>tag</a:t>
            </a:r>
            <a:r>
              <a:rPr lang="en-IN" i="1" dirty="0" smtClean="0">
                <a:solidFill>
                  <a:srgbClr val="C00000"/>
                </a:solidFill>
              </a:rPr>
              <a:t>, all </a:t>
            </a:r>
            <a:r>
              <a:rPr lang="en-IN" i="1" dirty="0" err="1" smtClean="0">
                <a:solidFill>
                  <a:srgbClr val="C00000"/>
                </a:solidFill>
              </a:rPr>
              <a:t>taglib</a:t>
            </a:r>
            <a:r>
              <a:rPr lang="en-IN" i="1" dirty="0" smtClean="0">
                <a:solidFill>
                  <a:srgbClr val="C00000"/>
                </a:solidFill>
              </a:rPr>
              <a:t> sub-elements in the example are for information purposes or to be used by tools and can be omitted.</a:t>
            </a:r>
          </a:p>
          <a:p>
            <a:endParaRPr lang="en-IN" dirty="0" smtClean="0"/>
          </a:p>
          <a:p>
            <a:r>
              <a:rPr lang="en-IN" dirty="0" smtClean="0"/>
              <a:t>The </a:t>
            </a:r>
            <a:r>
              <a:rPr lang="en-IN" b="1" dirty="0" smtClean="0">
                <a:solidFill>
                  <a:srgbClr val="7030A0"/>
                </a:solidFill>
              </a:rPr>
              <a:t>tag</a:t>
            </a:r>
            <a:r>
              <a:rPr lang="en-IN" dirty="0" smtClean="0"/>
              <a:t> element contains various sub-element . The sub-element </a:t>
            </a:r>
            <a:r>
              <a:rPr lang="en-IN" b="1" dirty="0" smtClean="0">
                <a:solidFill>
                  <a:srgbClr val="FF0000"/>
                </a:solidFill>
              </a:rPr>
              <a:t>name</a:t>
            </a:r>
            <a:r>
              <a:rPr lang="en-IN" dirty="0" smtClean="0"/>
              <a:t> defines the custom tag  name; </a:t>
            </a:r>
            <a:r>
              <a:rPr lang="en-IN" b="1" dirty="0" smtClean="0">
                <a:solidFill>
                  <a:srgbClr val="FF0000"/>
                </a:solidFill>
              </a:rPr>
              <a:t>tag-class</a:t>
            </a:r>
            <a:r>
              <a:rPr lang="en-IN" dirty="0" smtClean="0"/>
              <a:t> specifies the fully qualified class name of the </a:t>
            </a:r>
            <a:r>
              <a:rPr lang="en-IN" b="1" dirty="0" smtClean="0">
                <a:solidFill>
                  <a:srgbClr val="FF0000"/>
                </a:solidFill>
              </a:rPr>
              <a:t>tag handler </a:t>
            </a:r>
            <a:r>
              <a:rPr lang="en-IN" dirty="0" smtClean="0"/>
              <a:t>class ; and </a:t>
            </a:r>
            <a:r>
              <a:rPr lang="en-IN" b="1" dirty="0" smtClean="0">
                <a:solidFill>
                  <a:srgbClr val="FF0000"/>
                </a:solidFill>
              </a:rPr>
              <a:t>body-content</a:t>
            </a:r>
            <a:r>
              <a:rPr lang="en-IN" dirty="0" smtClean="0"/>
              <a:t> specifies the action to be </a:t>
            </a:r>
            <a:r>
              <a:rPr lang="en-IN" b="1" dirty="0" err="1" smtClean="0">
                <a:solidFill>
                  <a:srgbClr val="00B050"/>
                </a:solidFill>
              </a:rPr>
              <a:t>bodyless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We have mentioned the value </a:t>
            </a:r>
            <a:r>
              <a:rPr lang="en-IN" b="1" dirty="0" smtClean="0">
                <a:solidFill>
                  <a:srgbClr val="0070C0"/>
                </a:solidFill>
              </a:rPr>
              <a:t>empty</a:t>
            </a:r>
            <a:r>
              <a:rPr lang="en-IN" dirty="0" smtClean="0"/>
              <a:t> for body-content which means tag is not having any body.</a:t>
            </a:r>
          </a:p>
          <a:p>
            <a:endParaRPr lang="en-IN" dirty="0" smtClean="0"/>
          </a:p>
          <a:p>
            <a:r>
              <a:rPr lang="en-IN" dirty="0" smtClean="0"/>
              <a:t>The other value for </a:t>
            </a:r>
            <a:r>
              <a:rPr lang="en-IN" b="1" dirty="0" smtClean="0">
                <a:solidFill>
                  <a:srgbClr val="FF0000"/>
                </a:solidFill>
              </a:rPr>
              <a:t>body-content</a:t>
            </a:r>
            <a:r>
              <a:rPr lang="en-IN" dirty="0" smtClean="0"/>
              <a:t> is  </a:t>
            </a:r>
            <a:r>
              <a:rPr lang="en-IN" b="1" dirty="0" smtClean="0">
                <a:solidFill>
                  <a:srgbClr val="0070C0"/>
                </a:solidFill>
              </a:rPr>
              <a:t>JSP</a:t>
            </a:r>
            <a:r>
              <a:rPr lang="en-IN" dirty="0" smtClean="0"/>
              <a:t> is the default and means that the body can contain </a:t>
            </a:r>
            <a:r>
              <a:rPr lang="en-IN" smtClean="0"/>
              <a:t>JSP elements.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THE TLD FILE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After we have designed the </a:t>
            </a:r>
            <a:r>
              <a:rPr lang="en-IN" b="1" dirty="0" smtClean="0">
                <a:solidFill>
                  <a:srgbClr val="00B050"/>
                </a:solidFill>
              </a:rPr>
              <a:t>TLD file </a:t>
            </a:r>
            <a:r>
              <a:rPr lang="en-IN" dirty="0" smtClean="0"/>
              <a:t>we have to save it in </a:t>
            </a:r>
            <a:r>
              <a:rPr lang="en-IN" b="1" dirty="0" smtClean="0">
                <a:solidFill>
                  <a:srgbClr val="FF0000"/>
                </a:solidFill>
              </a:rPr>
              <a:t>WEB-INF</a:t>
            </a:r>
            <a:r>
              <a:rPr lang="en-IN" dirty="0" smtClean="0"/>
              <a:t> or any of it’s subdirectories.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will save it in a sub-directory called </a:t>
            </a:r>
            <a:r>
              <a:rPr lang="en-IN" b="1" dirty="0" err="1" smtClean="0">
                <a:solidFill>
                  <a:srgbClr val="0070C0"/>
                </a:solidFill>
              </a:rPr>
              <a:t>tlds</a:t>
            </a:r>
            <a:endParaRPr lang="en-IN" b="1" dirty="0" smtClean="0">
              <a:solidFill>
                <a:srgbClr val="0070C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SAVING THE TLD FILE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To use a custom tag, we need to use the </a:t>
            </a:r>
            <a:r>
              <a:rPr lang="en-IN" b="1" dirty="0" err="1" smtClean="0">
                <a:solidFill>
                  <a:srgbClr val="0070C0"/>
                </a:solidFill>
              </a:rPr>
              <a:t>taglib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directive  in our JSP page. It’s general syntax is: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i="1" dirty="0" smtClean="0">
                <a:solidFill>
                  <a:srgbClr val="7030A0"/>
                </a:solidFill>
              </a:rPr>
              <a:t>&lt;%@ </a:t>
            </a:r>
            <a:r>
              <a:rPr lang="en-IN" i="1" dirty="0" err="1" smtClean="0">
                <a:solidFill>
                  <a:srgbClr val="7030A0"/>
                </a:solidFill>
              </a:rPr>
              <a:t>taglib</a:t>
            </a:r>
            <a:r>
              <a:rPr lang="en-IN" i="1" dirty="0" smtClean="0">
                <a:solidFill>
                  <a:srgbClr val="7030A0"/>
                </a:solidFill>
              </a:rPr>
              <a:t> </a:t>
            </a:r>
            <a:r>
              <a:rPr lang="en-IN" i="1" dirty="0" err="1" smtClean="0">
                <a:solidFill>
                  <a:srgbClr val="7030A0"/>
                </a:solidFill>
              </a:rPr>
              <a:t>uri</a:t>
            </a:r>
            <a:r>
              <a:rPr lang="en-IN" i="1" dirty="0" smtClean="0">
                <a:solidFill>
                  <a:srgbClr val="7030A0"/>
                </a:solidFill>
              </a:rPr>
              <a:t>=“</a:t>
            </a:r>
            <a:r>
              <a:rPr lang="en-IN" i="1" dirty="0" smtClean="0">
                <a:solidFill>
                  <a:srgbClr val="C00000"/>
                </a:solidFill>
              </a:rPr>
              <a:t>path to TLD</a:t>
            </a:r>
            <a:r>
              <a:rPr lang="en-IN" i="1" dirty="0" smtClean="0">
                <a:solidFill>
                  <a:srgbClr val="7030A0"/>
                </a:solidFill>
              </a:rPr>
              <a:t>” prefix=“</a:t>
            </a:r>
            <a:r>
              <a:rPr lang="en-IN" i="1" dirty="0" smtClean="0">
                <a:solidFill>
                  <a:srgbClr val="C00000"/>
                </a:solidFill>
              </a:rPr>
              <a:t>some prefix</a:t>
            </a:r>
            <a:r>
              <a:rPr lang="en-IN" i="1" dirty="0" smtClean="0">
                <a:solidFill>
                  <a:srgbClr val="7030A0"/>
                </a:solidFill>
              </a:rPr>
              <a:t>”%&gt;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 </a:t>
            </a:r>
            <a:r>
              <a:rPr lang="en-IN" b="1" dirty="0" err="1" smtClean="0">
                <a:solidFill>
                  <a:srgbClr val="00B050"/>
                </a:solidFill>
              </a:rPr>
              <a:t>uri</a:t>
            </a:r>
            <a:r>
              <a:rPr lang="en-IN" dirty="0" smtClean="0"/>
              <a:t> attribute of the </a:t>
            </a:r>
            <a:r>
              <a:rPr lang="en-IN" b="1" dirty="0" err="1" smtClean="0">
                <a:solidFill>
                  <a:srgbClr val="0070C0"/>
                </a:solidFill>
              </a:rPr>
              <a:t>taglib</a:t>
            </a:r>
            <a:r>
              <a:rPr lang="en-IN" dirty="0" smtClean="0"/>
              <a:t> directive refers to the path of TLD file.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prefix</a:t>
            </a:r>
            <a:r>
              <a:rPr lang="en-IN" dirty="0" smtClean="0"/>
              <a:t> attribute defined in the </a:t>
            </a:r>
            <a:r>
              <a:rPr lang="en-IN" b="1" dirty="0" err="1" smtClean="0">
                <a:solidFill>
                  <a:srgbClr val="0070C0"/>
                </a:solidFill>
              </a:rPr>
              <a:t>taglib</a:t>
            </a:r>
            <a:r>
              <a:rPr lang="en-IN" dirty="0" smtClean="0"/>
              <a:t> directive is used to uniquely identify our tag.</a:t>
            </a:r>
            <a:endParaRPr lang="en-IN" b="1" dirty="0" smtClean="0">
              <a:solidFill>
                <a:srgbClr val="0070C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WRITING THE JSP PAGE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100" b="1" dirty="0" smtClean="0">
                <a:solidFill>
                  <a:srgbClr val="7030A0"/>
                </a:solidFill>
              </a:rPr>
              <a:t>&lt;%@ </a:t>
            </a:r>
            <a:r>
              <a:rPr lang="en-IN" sz="2100" b="1" dirty="0" err="1" smtClean="0">
                <a:solidFill>
                  <a:srgbClr val="7030A0"/>
                </a:solidFill>
              </a:rPr>
              <a:t>taglib</a:t>
            </a:r>
            <a:r>
              <a:rPr lang="en-IN" sz="2100" b="1" dirty="0" smtClean="0">
                <a:solidFill>
                  <a:srgbClr val="7030A0"/>
                </a:solidFill>
              </a:rPr>
              <a:t> </a:t>
            </a:r>
            <a:r>
              <a:rPr lang="en-IN" sz="2100" b="1" dirty="0" err="1" smtClean="0">
                <a:solidFill>
                  <a:srgbClr val="7030A0"/>
                </a:solidFill>
              </a:rPr>
              <a:t>uri</a:t>
            </a:r>
            <a:r>
              <a:rPr lang="en-IN" sz="2100" b="1" dirty="0" smtClean="0">
                <a:solidFill>
                  <a:srgbClr val="7030A0"/>
                </a:solidFill>
              </a:rPr>
              <a:t>="/WEB-INF/</a:t>
            </a:r>
            <a:r>
              <a:rPr lang="en-IN" sz="2100" b="1" dirty="0" err="1" smtClean="0">
                <a:solidFill>
                  <a:srgbClr val="7030A0"/>
                </a:solidFill>
              </a:rPr>
              <a:t>tlds</a:t>
            </a:r>
            <a:r>
              <a:rPr lang="en-IN" sz="2100" b="1" dirty="0" smtClean="0">
                <a:solidFill>
                  <a:srgbClr val="7030A0"/>
                </a:solidFill>
              </a:rPr>
              <a:t>/DateTag.tld" prefix=“p” %&gt;</a:t>
            </a:r>
          </a:p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&lt;title&gt;Welcome To Classic Tags&lt;/title&gt;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 </a:t>
            </a:r>
            <a:r>
              <a:rPr lang="en-IN" b="1" dirty="0" err="1" smtClean="0"/>
              <a:t>bgcolor</a:t>
            </a:r>
            <a:r>
              <a:rPr lang="en-IN" b="1" dirty="0" smtClean="0"/>
              <a:t>="pink"&gt;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&lt;p:showdate/&gt;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</a:p>
          <a:p>
            <a:pPr>
              <a:buNone/>
            </a:pPr>
            <a:endParaRPr lang="en-IN" b="1" dirty="0" smtClean="0">
              <a:solidFill>
                <a:srgbClr val="0070C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WRITING THE JSP PAGE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ctdemo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THE OUTPUT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Custom Tags With Attributes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Custom Tag With Body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Iterating Over Tag Body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Accessing Tag Body In </a:t>
            </a:r>
            <a:r>
              <a:rPr lang="en-US" sz="2400" b="1" smtClean="0">
                <a:solidFill>
                  <a:srgbClr val="0070C0"/>
                </a:solidFill>
              </a:rPr>
              <a:t>Tag Handler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CUSTOM TAGS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today’s development , the main focus is to use </a:t>
            </a:r>
            <a:r>
              <a:rPr lang="en-US" i="1" dirty="0" smtClean="0">
                <a:solidFill>
                  <a:srgbClr val="C00000"/>
                </a:solidFill>
              </a:rPr>
              <a:t>as less java code as possible</a:t>
            </a:r>
            <a:r>
              <a:rPr lang="en-US" dirty="0" smtClean="0"/>
              <a:t> in the </a:t>
            </a:r>
            <a:r>
              <a:rPr lang="en-US" dirty="0" err="1" smtClean="0"/>
              <a:t>jsp</a:t>
            </a:r>
            <a:r>
              <a:rPr lang="en-US" dirty="0" smtClean="0"/>
              <a:t> page .</a:t>
            </a:r>
          </a:p>
          <a:p>
            <a:endParaRPr lang="en-US" dirty="0" smtClean="0"/>
          </a:p>
          <a:p>
            <a:r>
              <a:rPr lang="en-US" dirty="0" smtClean="0"/>
              <a:t>Till now we have achieved this through </a:t>
            </a:r>
            <a:r>
              <a:rPr lang="en-US" b="1" dirty="0" smtClean="0">
                <a:solidFill>
                  <a:srgbClr val="0070C0"/>
                </a:solidFill>
              </a:rPr>
              <a:t>Java Beans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EL</a:t>
            </a:r>
            <a:r>
              <a:rPr lang="en-US" dirty="0" smtClean="0"/>
              <a:t> but they both have a drawback which is that they may just </a:t>
            </a:r>
            <a:r>
              <a:rPr lang="en-US" b="1" dirty="0" smtClean="0">
                <a:solidFill>
                  <a:srgbClr val="00B050"/>
                </a:solidFill>
              </a:rPr>
              <a:t>create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00B050"/>
                </a:solidFill>
              </a:rPr>
              <a:t>initialize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access </a:t>
            </a:r>
            <a:r>
              <a:rPr lang="en-US" dirty="0" smtClean="0"/>
              <a:t>objects but cannot perform any kind of </a:t>
            </a:r>
            <a:r>
              <a:rPr lang="en-US" b="1" dirty="0" smtClean="0">
                <a:solidFill>
                  <a:srgbClr val="7030A0"/>
                </a:solidFill>
              </a:rPr>
              <a:t>processing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example there is no </a:t>
            </a:r>
            <a:r>
              <a:rPr lang="en-US" b="1" dirty="0" smtClean="0">
                <a:solidFill>
                  <a:srgbClr val="00B050"/>
                </a:solidFill>
              </a:rPr>
              <a:t>Bean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B050"/>
                </a:solidFill>
              </a:rPr>
              <a:t>EL</a:t>
            </a:r>
            <a:r>
              <a:rPr lang="en-US" dirty="0" smtClean="0"/>
              <a:t> approach to </a:t>
            </a:r>
            <a:r>
              <a:rPr lang="en-US" i="1" dirty="0" smtClean="0">
                <a:solidFill>
                  <a:srgbClr val="C00000"/>
                </a:solidFill>
              </a:rPr>
              <a:t>fetch the data from database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C00000"/>
                </a:solidFill>
              </a:rPr>
              <a:t>display it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C00000"/>
                </a:solidFill>
              </a:rPr>
              <a:t>to run a loop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C00000"/>
                </a:solidFill>
              </a:rPr>
              <a:t>to apply a particular condition before generating the output </a:t>
            </a:r>
          </a:p>
          <a:p>
            <a:endParaRPr lang="en-US" dirty="0" smtClean="0"/>
          </a:p>
          <a:p>
            <a:r>
              <a:rPr lang="en-US" dirty="0" smtClean="0"/>
              <a:t>To remove all the above drawbacks , the </a:t>
            </a:r>
            <a:r>
              <a:rPr lang="en-US" dirty="0" err="1" smtClean="0"/>
              <a:t>jsp</a:t>
            </a:r>
            <a:r>
              <a:rPr lang="en-US" dirty="0" smtClean="0"/>
              <a:t> technology has given the facility to create our own tags and  this in </a:t>
            </a:r>
            <a:r>
              <a:rPr lang="en-US" dirty="0" err="1" smtClean="0"/>
              <a:t>jsp</a:t>
            </a:r>
            <a:r>
              <a:rPr lang="en-US" dirty="0" smtClean="0"/>
              <a:t> is called </a:t>
            </a:r>
            <a:r>
              <a:rPr lang="en-US" b="1" dirty="0" smtClean="0">
                <a:solidFill>
                  <a:srgbClr val="7030A0"/>
                </a:solidFill>
              </a:rPr>
              <a:t>programmer defined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7030A0"/>
                </a:solidFill>
              </a:rPr>
              <a:t>custom tags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CUSTOM TAGS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STEPS FOR CREATING </a:t>
            </a:r>
            <a:br>
              <a:rPr lang="en-US" b="1" dirty="0" smtClean="0"/>
            </a:br>
            <a:r>
              <a:rPr lang="en-US" b="1" dirty="0" smtClean="0"/>
              <a:t>CUSTOM TAGS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create our own tags and used it in the </a:t>
            </a:r>
            <a:r>
              <a:rPr lang="en-US" dirty="0" err="1" smtClean="0"/>
              <a:t>jsp</a:t>
            </a:r>
            <a:r>
              <a:rPr lang="en-US" dirty="0" smtClean="0"/>
              <a:t> page we have to follow these  steps 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Create a class which is called </a:t>
            </a:r>
            <a:r>
              <a:rPr lang="en-US" b="1" dirty="0" smtClean="0">
                <a:solidFill>
                  <a:srgbClr val="FF0000"/>
                </a:solidFill>
              </a:rPr>
              <a:t>Tag handler </a:t>
            </a:r>
            <a:r>
              <a:rPr lang="en-US" b="1" dirty="0" smtClean="0">
                <a:solidFill>
                  <a:srgbClr val="0070C0"/>
                </a:solidFill>
              </a:rPr>
              <a:t>class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Create a file called </a:t>
            </a:r>
            <a:r>
              <a:rPr lang="en-US" b="1" dirty="0" smtClean="0">
                <a:solidFill>
                  <a:srgbClr val="FF0000"/>
                </a:solidFill>
              </a:rPr>
              <a:t>TLD</a:t>
            </a:r>
            <a:r>
              <a:rPr lang="en-US" b="1" dirty="0" smtClean="0">
                <a:solidFill>
                  <a:srgbClr val="0070C0"/>
                </a:solidFill>
              </a:rPr>
              <a:t>(tag library descriptor).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Write the JSP page and use the tag there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TAG HANDLER</a:t>
            </a:r>
            <a:br>
              <a:rPr lang="en-US" b="1" dirty="0" smtClean="0"/>
            </a:b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Tag Handler </a:t>
            </a:r>
            <a:r>
              <a:rPr lang="en-US" dirty="0" smtClean="0"/>
              <a:t>class in </a:t>
            </a:r>
            <a:r>
              <a:rPr lang="en-US" b="1" dirty="0" smtClean="0">
                <a:solidFill>
                  <a:srgbClr val="00B050"/>
                </a:solidFill>
              </a:rPr>
              <a:t>JSP</a:t>
            </a:r>
            <a:r>
              <a:rPr lang="en-US" dirty="0" smtClean="0"/>
              <a:t> is a special class which </a:t>
            </a:r>
            <a:r>
              <a:rPr lang="en-US" i="1" dirty="0" smtClean="0">
                <a:solidFill>
                  <a:srgbClr val="C00000"/>
                </a:solidFill>
              </a:rPr>
              <a:t>has some predefined methods </a:t>
            </a:r>
            <a:r>
              <a:rPr lang="en-US" dirty="0" smtClean="0"/>
              <a:t>called </a:t>
            </a:r>
            <a:r>
              <a:rPr lang="en-US" b="1" dirty="0" smtClean="0">
                <a:solidFill>
                  <a:srgbClr val="C00000"/>
                </a:solidFill>
              </a:rPr>
              <a:t>callbacks </a:t>
            </a:r>
            <a:r>
              <a:rPr lang="en-US" dirty="0" smtClean="0"/>
              <a:t>which the container calls the moment it encounters a tag in JSP page 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create  </a:t>
            </a:r>
            <a:r>
              <a:rPr lang="en-US" b="1" dirty="0" smtClean="0">
                <a:solidFill>
                  <a:srgbClr val="0070C0"/>
                </a:solidFill>
              </a:rPr>
              <a:t>Tag Handler </a:t>
            </a:r>
            <a:r>
              <a:rPr lang="en-US" dirty="0" smtClean="0"/>
              <a:t>class </a:t>
            </a:r>
            <a:r>
              <a:rPr lang="en-US" b="1" dirty="0" smtClean="0">
                <a:solidFill>
                  <a:srgbClr val="00B050"/>
                </a:solidFill>
              </a:rPr>
              <a:t>JSP</a:t>
            </a:r>
            <a:r>
              <a:rPr lang="en-US" dirty="0" smtClean="0"/>
              <a:t> specification provide us some special set of methods which are available in some interfaces and classes which he have to inherit and override</a:t>
            </a:r>
          </a:p>
          <a:p>
            <a:endParaRPr lang="en-US" dirty="0" smtClean="0"/>
          </a:p>
          <a:p>
            <a:r>
              <a:rPr lang="en-US" dirty="0" smtClean="0"/>
              <a:t>All these </a:t>
            </a:r>
            <a:r>
              <a:rPr lang="en-US" b="1" dirty="0" smtClean="0">
                <a:solidFill>
                  <a:srgbClr val="002060"/>
                </a:solidFill>
              </a:rPr>
              <a:t>interfaces/classes </a:t>
            </a:r>
            <a:r>
              <a:rPr lang="en-US" dirty="0" smtClean="0"/>
              <a:t>are available in the package 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javax.servlet.jsp.tagext</a:t>
            </a:r>
            <a:r>
              <a:rPr lang="en-US" dirty="0" smtClean="0">
                <a:solidFill>
                  <a:srgbClr val="FF0000"/>
                </a:solidFill>
              </a:rPr>
              <a:t>.*;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INTERFACES AND </a:t>
            </a:r>
            <a:br>
              <a:rPr lang="en-US" b="1" dirty="0" smtClean="0"/>
            </a:br>
            <a:r>
              <a:rPr lang="en-US" b="1" dirty="0" smtClean="0"/>
              <a:t>CLASSES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Following are it’s important interfaces and classes: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Tag (interface):</a:t>
            </a:r>
            <a:r>
              <a:rPr lang="en-US" dirty="0" smtClean="0"/>
              <a:t>This is the base interface provides us two methods called </a:t>
            </a:r>
            <a:r>
              <a:rPr lang="en-US" b="1" dirty="0" err="1" smtClean="0">
                <a:solidFill>
                  <a:srgbClr val="7030A0"/>
                </a:solidFill>
              </a:rPr>
              <a:t>doStartTag</a:t>
            </a:r>
            <a:r>
              <a:rPr lang="en-US" b="1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7030A0"/>
                </a:solidFill>
              </a:rPr>
              <a:t>doEndTag</a:t>
            </a:r>
            <a:r>
              <a:rPr lang="en-US" b="1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called by container when ever it finds opening or closing of our tag.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IterationTag</a:t>
            </a:r>
            <a:r>
              <a:rPr lang="en-US" dirty="0" smtClean="0">
                <a:solidFill>
                  <a:srgbClr val="FF0000"/>
                </a:solidFill>
              </a:rPr>
              <a:t> (interface): </a:t>
            </a:r>
            <a:r>
              <a:rPr lang="en-US" dirty="0" smtClean="0"/>
              <a:t>This interface </a:t>
            </a:r>
            <a:r>
              <a:rPr lang="en-US" b="1" dirty="0" smtClean="0">
                <a:solidFill>
                  <a:srgbClr val="00B050"/>
                </a:solidFill>
              </a:rPr>
              <a:t>extends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7030A0"/>
                </a:solidFill>
              </a:rPr>
              <a:t>Tag</a:t>
            </a:r>
            <a:r>
              <a:rPr lang="en-US" dirty="0" smtClean="0"/>
              <a:t> interface and provides method called </a:t>
            </a:r>
            <a:r>
              <a:rPr lang="en-US" b="1" dirty="0" err="1" smtClean="0">
                <a:solidFill>
                  <a:srgbClr val="7030A0"/>
                </a:solidFill>
              </a:rPr>
              <a:t>doAfterBody</a:t>
            </a:r>
            <a:r>
              <a:rPr lang="en-US" b="1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which allows us to apply looping over our tag.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lain" startAt="3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lain" startAt="3"/>
            </a:pPr>
            <a:r>
              <a:rPr lang="en-US" dirty="0" err="1" smtClean="0">
                <a:solidFill>
                  <a:srgbClr val="FF0000"/>
                </a:solidFill>
              </a:rPr>
              <a:t>BodyTag</a:t>
            </a:r>
            <a:r>
              <a:rPr lang="en-US" dirty="0" smtClean="0">
                <a:solidFill>
                  <a:srgbClr val="FF0000"/>
                </a:solidFill>
              </a:rPr>
              <a:t>(interface) : </a:t>
            </a:r>
            <a:r>
              <a:rPr lang="en-US" dirty="0" smtClean="0"/>
              <a:t>This </a:t>
            </a:r>
            <a:r>
              <a:rPr lang="en-US" b="1" dirty="0" smtClean="0">
                <a:solidFill>
                  <a:srgbClr val="00B050"/>
                </a:solidFill>
              </a:rPr>
              <a:t>extends</a:t>
            </a:r>
            <a:r>
              <a:rPr lang="en-US" dirty="0" smtClean="0"/>
              <a:t> the </a:t>
            </a:r>
            <a:r>
              <a:rPr lang="en-US" dirty="0" err="1" smtClean="0">
                <a:solidFill>
                  <a:srgbClr val="7030A0"/>
                </a:solidFill>
              </a:rPr>
              <a:t>IterationTag</a:t>
            </a:r>
            <a:r>
              <a:rPr lang="en-US" dirty="0" smtClean="0"/>
              <a:t> interface and has a method called </a:t>
            </a:r>
            <a:r>
              <a:rPr lang="en-US" b="1" dirty="0" err="1" smtClean="0">
                <a:solidFill>
                  <a:srgbClr val="7030A0"/>
                </a:solidFill>
              </a:rPr>
              <a:t>doInitBody</a:t>
            </a:r>
            <a:r>
              <a:rPr lang="en-US" b="1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which provides access to tag body.</a:t>
            </a:r>
          </a:p>
          <a:p>
            <a:pPr marL="514350" indent="-514350">
              <a:buAutoNum type="arabicPlain" startAt="3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lain" startAt="3"/>
            </a:pPr>
            <a:r>
              <a:rPr lang="en-US" dirty="0" err="1" smtClean="0">
                <a:solidFill>
                  <a:srgbClr val="FF0000"/>
                </a:solidFill>
              </a:rPr>
              <a:t>TagSupport</a:t>
            </a:r>
            <a:r>
              <a:rPr lang="en-US" dirty="0" smtClean="0">
                <a:solidFill>
                  <a:srgbClr val="FF0000"/>
                </a:solidFill>
              </a:rPr>
              <a:t>(Class): </a:t>
            </a:r>
            <a:r>
              <a:rPr lang="en-US" dirty="0" smtClean="0"/>
              <a:t>It implements the </a:t>
            </a:r>
            <a:r>
              <a:rPr lang="en-US" b="1" dirty="0" err="1" smtClean="0">
                <a:solidFill>
                  <a:srgbClr val="7030A0"/>
                </a:solidFill>
              </a:rPr>
              <a:t>IterationTag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interface and works as a helper class while developing out tag handler classes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INTERFACES AND </a:t>
            </a:r>
            <a:br>
              <a:rPr lang="en-US" b="1" dirty="0" smtClean="0"/>
            </a:br>
            <a:r>
              <a:rPr lang="en-US" b="1" dirty="0" smtClean="0"/>
              <a:t>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5. </a:t>
            </a:r>
            <a:r>
              <a:rPr lang="en-US" dirty="0" err="1" smtClean="0">
                <a:solidFill>
                  <a:srgbClr val="FF0000"/>
                </a:solidFill>
              </a:rPr>
              <a:t>BodyTagSupport</a:t>
            </a:r>
            <a:r>
              <a:rPr lang="en-US" dirty="0" smtClean="0">
                <a:solidFill>
                  <a:srgbClr val="FF0000"/>
                </a:solidFill>
              </a:rPr>
              <a:t>(Class): </a:t>
            </a:r>
            <a:r>
              <a:rPr lang="en-US" dirty="0" smtClean="0"/>
              <a:t>It </a:t>
            </a:r>
            <a:r>
              <a:rPr lang="en-US" b="1" dirty="0" smtClean="0">
                <a:solidFill>
                  <a:srgbClr val="00B050"/>
                </a:solidFill>
              </a:rPr>
              <a:t>implements</a:t>
            </a:r>
            <a:r>
              <a:rPr lang="en-US" dirty="0" smtClean="0"/>
              <a:t> the </a:t>
            </a:r>
            <a:r>
              <a:rPr lang="en-US" b="1" dirty="0" err="1" smtClean="0">
                <a:solidFill>
                  <a:srgbClr val="7030A0"/>
                </a:solidFill>
              </a:rPr>
              <a:t>BodyTag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interface as well as </a:t>
            </a:r>
            <a:r>
              <a:rPr lang="en-US" b="1" dirty="0" smtClean="0">
                <a:solidFill>
                  <a:srgbClr val="00B05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TagSupport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class and can be used by tag handlers which have to interact with the body of the tag.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INTERFACES AND </a:t>
            </a:r>
            <a:br>
              <a:rPr lang="en-US" b="1" dirty="0" smtClean="0"/>
            </a:br>
            <a:r>
              <a:rPr lang="en-US" b="1" dirty="0" smtClean="0"/>
              <a:t>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5316</TotalTime>
  <Words>763</Words>
  <Application>Microsoft Office PowerPoint</Application>
  <PresentationFormat>On-screen Show (4:3)</PresentationFormat>
  <Paragraphs>187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INTRODUCTION TO  CUSTOM TAGS</vt:lpstr>
      <vt:lpstr>INTRODUCTION TO  CUSTOM TAGS</vt:lpstr>
      <vt:lpstr>STEPS FOR CREATING  CUSTOM TAGS</vt:lpstr>
      <vt:lpstr>CREATING TAG HANDLER CLASS</vt:lpstr>
      <vt:lpstr>INTERFACES AND  CLASSES</vt:lpstr>
      <vt:lpstr>INTERFACES AND  CLASSES</vt:lpstr>
      <vt:lpstr>INTERFACES AND  CLASSES</vt:lpstr>
      <vt:lpstr>DEFINING BODY-LESS TAGS</vt:lpstr>
      <vt:lpstr>DEFINING BODY-LESS TAGS</vt:lpstr>
      <vt:lpstr>DEFINING TAG HANDLER  CLASS</vt:lpstr>
      <vt:lpstr>DEFINING TAG HANDLER  CLASS</vt:lpstr>
      <vt:lpstr>THE doStartTag( ) METHOD</vt:lpstr>
      <vt:lpstr>THE doStartTag( ) METHOD</vt:lpstr>
      <vt:lpstr>THE doEndTag( ) METHOD</vt:lpstr>
      <vt:lpstr>THE doEndTag( ) METHOD</vt:lpstr>
      <vt:lpstr>THE TLD FILE</vt:lpstr>
      <vt:lpstr>THE TLD FILE</vt:lpstr>
      <vt:lpstr>THE TLD FILE</vt:lpstr>
      <vt:lpstr>SAVING THE TLD FILE</vt:lpstr>
      <vt:lpstr>WRITING THE JSP PAGE</vt:lpstr>
      <vt:lpstr>WRITING THE JSP PAGE</vt:lpstr>
      <vt:lpstr>THE OUTPUT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473</cp:revision>
  <dcterms:created xsi:type="dcterms:W3CDTF">2016-02-04T12:02:26Z</dcterms:created>
  <dcterms:modified xsi:type="dcterms:W3CDTF">2019-10-17T12:22:26Z</dcterms:modified>
</cp:coreProperties>
</file>