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7" r:id="rId2"/>
    <p:sldId id="258" r:id="rId3"/>
    <p:sldId id="856" r:id="rId4"/>
    <p:sldId id="857" r:id="rId5"/>
    <p:sldId id="858" r:id="rId6"/>
    <p:sldId id="859" r:id="rId7"/>
    <p:sldId id="860" r:id="rId8"/>
    <p:sldId id="861" r:id="rId9"/>
    <p:sldId id="862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71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84" r:id="rId27"/>
    <p:sldId id="879" r:id="rId28"/>
    <p:sldId id="880" r:id="rId29"/>
    <p:sldId id="886" r:id="rId30"/>
    <p:sldId id="885" r:id="rId31"/>
    <p:sldId id="881" r:id="rId32"/>
    <p:sldId id="882" r:id="rId33"/>
    <p:sldId id="883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SPECIFY HANDLER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we use </a:t>
            </a:r>
            <a:r>
              <a:rPr lang="en-US" b="1" dirty="0" smtClean="0">
                <a:solidFill>
                  <a:srgbClr val="7030A0"/>
                </a:solidFill>
              </a:rPr>
              <a:t>AJAX </a:t>
            </a:r>
            <a:r>
              <a:rPr lang="en-US" dirty="0" smtClean="0"/>
              <a:t>we can’t be sure when the response will come back . </a:t>
            </a:r>
          </a:p>
          <a:p>
            <a:endParaRPr lang="en-US" dirty="0" smtClean="0"/>
          </a:p>
          <a:p>
            <a:r>
              <a:rPr lang="en-US" dirty="0" smtClean="0"/>
              <a:t>So before  we generate the request we must first specify a function to be called when the response comes back from the server.</a:t>
            </a:r>
          </a:p>
          <a:p>
            <a:endParaRPr lang="en-US" dirty="0" smtClean="0"/>
          </a:p>
          <a:p>
            <a:r>
              <a:rPr lang="en-US" dirty="0" smtClean="0"/>
              <a:t>This function is called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b="1" u="sng" dirty="0" smtClean="0">
                <a:solidFill>
                  <a:srgbClr val="00B050"/>
                </a:solidFill>
              </a:rPr>
              <a:t>RESPONSE HANDLER</a:t>
            </a:r>
            <a:r>
              <a:rPr lang="en-US" dirty="0" smtClean="0">
                <a:solidFill>
                  <a:srgbClr val="00B050"/>
                </a:solidFill>
              </a:rPr>
              <a:t>”.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Tasks of </a:t>
            </a:r>
            <a:r>
              <a:rPr lang="en-US" b="1" dirty="0" smtClean="0">
                <a:solidFill>
                  <a:srgbClr val="00B050"/>
                </a:solidFill>
              </a:rPr>
              <a:t>RESPONSE HANDLER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Receive the information sent by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Extract the data.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Display the result at appropriate place.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SPECIFY HANDLER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u="sng" dirty="0" smtClean="0"/>
              <a:t>Syntax :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7030A0"/>
                </a:solidFill>
              </a:rPr>
              <a:t>ajax.onreadystatechange</a:t>
            </a:r>
            <a:r>
              <a:rPr lang="en-US" dirty="0" smtClean="0">
                <a:solidFill>
                  <a:srgbClr val="7030A0"/>
                </a:solidFill>
              </a:rPr>
              <a:t>=</a:t>
            </a:r>
            <a:r>
              <a:rPr lang="en-US" i="1" dirty="0" smtClean="0">
                <a:solidFill>
                  <a:srgbClr val="C00000"/>
                </a:solidFill>
              </a:rPr>
              <a:t>&lt;</a:t>
            </a:r>
            <a:r>
              <a:rPr lang="en-US" i="1" dirty="0" err="1" smtClean="0">
                <a:solidFill>
                  <a:srgbClr val="C00000"/>
                </a:solidFill>
              </a:rPr>
              <a:t>func</a:t>
            </a:r>
            <a:r>
              <a:rPr lang="en-US" i="1" dirty="0" smtClean="0">
                <a:solidFill>
                  <a:srgbClr val="C00000"/>
                </a:solidFill>
              </a:rPr>
              <a:t> name&gt;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onreadystatechange</a:t>
            </a:r>
            <a:r>
              <a:rPr lang="en-US" dirty="0" smtClean="0"/>
              <a:t> is the property of the </a:t>
            </a:r>
            <a:r>
              <a:rPr lang="en-US" b="1" dirty="0" smtClean="0">
                <a:solidFill>
                  <a:srgbClr val="7030A0"/>
                </a:solidFill>
              </a:rPr>
              <a:t>AJAX </a:t>
            </a:r>
            <a:r>
              <a:rPr lang="en-US" dirty="0" smtClean="0"/>
              <a:t>object which receives a function name as it’s value and every time the </a:t>
            </a:r>
            <a:r>
              <a:rPr lang="en-US" b="1" dirty="0" err="1" smtClean="0">
                <a:solidFill>
                  <a:srgbClr val="00B050"/>
                </a:solidFill>
              </a:rPr>
              <a:t>readyState</a:t>
            </a:r>
            <a:r>
              <a:rPr lang="en-US" dirty="0" smtClean="0"/>
              <a:t> property of the </a:t>
            </a:r>
            <a:r>
              <a:rPr lang="en-US" b="1" dirty="0" smtClean="0">
                <a:solidFill>
                  <a:srgbClr val="7030A0"/>
                </a:solidFill>
              </a:rPr>
              <a:t>AJAX</a:t>
            </a:r>
            <a:r>
              <a:rPr lang="en-US" dirty="0" smtClean="0"/>
              <a:t> object changes then the function gets executed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SPECIFY HANDLER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>
                <a:solidFill>
                  <a:srgbClr val="7030A0"/>
                </a:solidFill>
              </a:rPr>
              <a:t>readyState</a:t>
            </a:r>
            <a:r>
              <a:rPr lang="en-US" sz="3200" b="1" dirty="0" smtClean="0"/>
              <a:t> PROPERTY</a:t>
            </a:r>
            <a:endParaRPr 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process of communicating with the server begins with sending of the request and finishes when the response comes back .</a:t>
            </a:r>
          </a:p>
          <a:p>
            <a:endParaRPr lang="en-US" dirty="0" smtClean="0"/>
          </a:p>
          <a:p>
            <a:r>
              <a:rPr lang="en-US" dirty="0" smtClean="0"/>
              <a:t>In between there are many stages involved and these stages are represented using the </a:t>
            </a:r>
            <a:r>
              <a:rPr lang="en-US" b="1" dirty="0" err="1" smtClean="0">
                <a:solidFill>
                  <a:srgbClr val="7030A0"/>
                </a:solidFill>
              </a:rPr>
              <a:t>readyState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readyState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VALUES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Every time the </a:t>
            </a:r>
            <a:r>
              <a:rPr lang="en-US" b="1" dirty="0" err="1" smtClean="0">
                <a:solidFill>
                  <a:srgbClr val="7030A0"/>
                </a:solidFill>
              </a:rPr>
              <a:t>readyState</a:t>
            </a:r>
            <a:r>
              <a:rPr lang="en-US" dirty="0" smtClean="0"/>
              <a:t> changes the function indicated by the </a:t>
            </a:r>
            <a:r>
              <a:rPr lang="en-US" b="1" dirty="0" err="1" smtClean="0">
                <a:solidFill>
                  <a:srgbClr val="00B050"/>
                </a:solidFill>
              </a:rPr>
              <a:t>onreadystatechange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property gets called.</a:t>
            </a:r>
          </a:p>
          <a:p>
            <a:endParaRPr lang="en-US" dirty="0" smtClean="0"/>
          </a:p>
          <a:p>
            <a:r>
              <a:rPr lang="en-US" dirty="0" smtClean="0"/>
              <a:t>There are five steps , so function will be called  four times </a:t>
            </a:r>
          </a:p>
          <a:p>
            <a:endParaRPr lang="en-US" dirty="0" smtClean="0"/>
          </a:p>
          <a:p>
            <a:r>
              <a:rPr lang="en-US" dirty="0" smtClean="0"/>
              <a:t>But we are interested in the completed state because the </a:t>
            </a:r>
            <a:r>
              <a:rPr lang="en-US" i="1" dirty="0" smtClean="0">
                <a:solidFill>
                  <a:srgbClr val="0070C0"/>
                </a:solidFill>
              </a:rPr>
              <a:t>data is only available after the state is 4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>
                <a:solidFill>
                  <a:srgbClr val="7030A0"/>
                </a:solidFill>
              </a:rPr>
              <a:t>readyState</a:t>
            </a:r>
            <a:r>
              <a:rPr lang="en-US" sz="3200" b="1" dirty="0" smtClean="0"/>
              <a:t> PROPERTY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6781800" cy="4270248"/>
          </a:xfrm>
          <a:solidFill>
            <a:srgbClr val="6C0000"/>
          </a:solidFill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function&lt; function name&gt;()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{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if (</a:t>
            </a:r>
            <a:r>
              <a:rPr lang="en-US" dirty="0" err="1" smtClean="0">
                <a:solidFill>
                  <a:srgbClr val="FFFF00"/>
                </a:solidFill>
              </a:rPr>
              <a:t>ajaxreq.readystate</a:t>
            </a:r>
            <a:r>
              <a:rPr lang="en-US" dirty="0" smtClean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{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// do something with the data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}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>
                <a:solidFill>
                  <a:srgbClr val="7030A0"/>
                </a:solidFill>
              </a:rPr>
              <a:t>readyState</a:t>
            </a:r>
            <a:r>
              <a:rPr lang="en-US" sz="3200" b="1" dirty="0" smtClean="0"/>
              <a:t> PROPERTY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SEND THE </a:t>
            </a:r>
            <a:br>
              <a:rPr lang="en-US" b="1" dirty="0" smtClean="0"/>
            </a:br>
            <a:r>
              <a:rPr lang="en-US" b="1" dirty="0" smtClean="0"/>
              <a:t>INFORMATION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dirty="0" smtClean="0"/>
              <a:t>After we have </a:t>
            </a:r>
            <a:r>
              <a:rPr lang="en-US" b="1" dirty="0" smtClean="0">
                <a:solidFill>
                  <a:srgbClr val="0070C0"/>
                </a:solidFill>
              </a:rPr>
              <a:t>specified handler </a:t>
            </a:r>
            <a:r>
              <a:rPr lang="en-US" dirty="0" smtClean="0"/>
              <a:t>we can send request to the server. </a:t>
            </a:r>
          </a:p>
          <a:p>
            <a:endParaRPr lang="en-US" dirty="0" smtClean="0"/>
          </a:p>
          <a:p>
            <a:r>
              <a:rPr lang="en-US" dirty="0" smtClean="0"/>
              <a:t>This involves </a:t>
            </a:r>
            <a:r>
              <a:rPr lang="en-US" b="1" dirty="0" smtClean="0"/>
              <a:t>2 steps: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Opening the connection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Sending the request.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OPENING THE</a:t>
            </a:r>
            <a:br>
              <a:rPr lang="en-US" b="1" dirty="0" smtClean="0"/>
            </a:br>
            <a:r>
              <a:rPr lang="en-US" b="1" dirty="0" smtClean="0"/>
              <a:t>CONNECTION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Before sending the request we need to establish a connection to the server which is done by calling the method </a:t>
            </a:r>
            <a:r>
              <a:rPr lang="en-US" b="1" dirty="0" smtClean="0">
                <a:solidFill>
                  <a:srgbClr val="0070C0"/>
                </a:solidFill>
              </a:rPr>
              <a:t>open() </a:t>
            </a:r>
            <a:r>
              <a:rPr lang="en-US" dirty="0" smtClean="0"/>
              <a:t>of the </a:t>
            </a:r>
            <a:r>
              <a:rPr lang="en-US" b="1" dirty="0" err="1" smtClean="0">
                <a:solidFill>
                  <a:srgbClr val="7030A0"/>
                </a:solidFill>
              </a:rPr>
              <a:t>XMLHttpRequest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 has the following prototype: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C00000"/>
                </a:solidFill>
              </a:rPr>
              <a:t>open(</a:t>
            </a:r>
            <a:r>
              <a:rPr lang="en-US" b="1" i="1" dirty="0" smtClean="0">
                <a:solidFill>
                  <a:srgbClr val="00B050"/>
                </a:solidFill>
              </a:rPr>
              <a:t>method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  <a:r>
              <a:rPr lang="en-US" b="1" i="1" dirty="0" err="1" smtClean="0">
                <a:solidFill>
                  <a:srgbClr val="00B050"/>
                </a:solidFill>
              </a:rPr>
              <a:t>url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  <a:r>
              <a:rPr lang="en-US" b="1" i="1" dirty="0" err="1" smtClean="0">
                <a:solidFill>
                  <a:srgbClr val="00B050"/>
                </a:solidFill>
              </a:rPr>
              <a:t>isasynchronous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method</a:t>
            </a:r>
            <a:r>
              <a:rPr lang="en-US" dirty="0" smtClean="0"/>
              <a:t> : The type of method being requested </a:t>
            </a:r>
            <a:r>
              <a:rPr lang="en-US" b="1" dirty="0" smtClean="0">
                <a:solidFill>
                  <a:srgbClr val="0070C0"/>
                </a:solidFill>
              </a:rPr>
              <a:t>GET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POST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url</a:t>
            </a:r>
            <a:r>
              <a:rPr lang="en-US" dirty="0" smtClean="0"/>
              <a:t> : </a:t>
            </a:r>
            <a:r>
              <a:rPr lang="en-US" b="1" dirty="0" smtClean="0"/>
              <a:t>URL </a:t>
            </a:r>
            <a:r>
              <a:rPr lang="en-US" dirty="0" smtClean="0"/>
              <a:t>of the page to request.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isasynchronous</a:t>
            </a:r>
            <a:r>
              <a:rPr lang="en-US" dirty="0" smtClean="0"/>
              <a:t>: a </a:t>
            </a:r>
            <a:r>
              <a:rPr lang="en-US" dirty="0" err="1" smtClean="0"/>
              <a:t>boolean</a:t>
            </a:r>
            <a:r>
              <a:rPr lang="en-US" dirty="0" smtClean="0"/>
              <a:t>  value indicating whether request will be </a:t>
            </a:r>
            <a:r>
              <a:rPr lang="en-US" i="1" dirty="0" smtClean="0">
                <a:solidFill>
                  <a:srgbClr val="00B050"/>
                </a:solidFill>
              </a:rPr>
              <a:t>asynchronous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) or </a:t>
            </a:r>
            <a:r>
              <a:rPr lang="en-US" i="1" dirty="0" smtClean="0">
                <a:solidFill>
                  <a:srgbClr val="FF0000"/>
                </a:solidFill>
              </a:rPr>
              <a:t>synchronous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). 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OPENING THE</a:t>
            </a:r>
            <a:br>
              <a:rPr lang="en-US" b="1" dirty="0" smtClean="0"/>
            </a:br>
            <a:r>
              <a:rPr lang="en-US" b="1" dirty="0" smtClean="0"/>
              <a:t>CONNECTION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AJAX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AJAX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XMLHttpRequest</a:t>
            </a:r>
            <a:r>
              <a:rPr lang="en-US" sz="2400" b="1" dirty="0" smtClean="0"/>
              <a:t> class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Steps In AJAX Programming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Sample Call: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ajaxreq.open</a:t>
            </a:r>
            <a:r>
              <a:rPr lang="en-US" sz="2400" b="1" dirty="0" smtClean="0">
                <a:solidFill>
                  <a:srgbClr val="7030A0"/>
                </a:solidFill>
              </a:rPr>
              <a:t>(“GET” ,”</a:t>
            </a:r>
            <a:r>
              <a:rPr lang="en-US" sz="2400" b="1" dirty="0" err="1" smtClean="0">
                <a:solidFill>
                  <a:srgbClr val="7030A0"/>
                </a:solidFill>
              </a:rPr>
              <a:t>getdetails.jsp?roll</a:t>
            </a:r>
            <a:r>
              <a:rPr lang="en-US" sz="2400" b="1" dirty="0" smtClean="0">
                <a:solidFill>
                  <a:srgbClr val="7030A0"/>
                </a:solidFill>
              </a:rPr>
              <a:t>=15”,true);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OPENING THE</a:t>
            </a:r>
            <a:br>
              <a:rPr lang="en-US" b="1" dirty="0" smtClean="0"/>
            </a:br>
            <a:r>
              <a:rPr lang="en-US" b="1" dirty="0" smtClean="0"/>
              <a:t>CONNECTION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SENDING THE</a:t>
            </a:r>
            <a:br>
              <a:rPr lang="en-US" b="1" dirty="0" smtClean="0"/>
            </a:br>
            <a:r>
              <a:rPr lang="en-US" b="1" dirty="0" smtClean="0"/>
              <a:t>REQUEST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we have </a:t>
            </a:r>
            <a:r>
              <a:rPr lang="en-US" i="1" dirty="0" smtClean="0">
                <a:solidFill>
                  <a:srgbClr val="C00000"/>
                </a:solidFill>
              </a:rPr>
              <a:t>established the connection </a:t>
            </a:r>
            <a:r>
              <a:rPr lang="en-US" dirty="0" smtClean="0"/>
              <a:t>to the server we can </a:t>
            </a:r>
            <a:r>
              <a:rPr lang="en-US" i="1" dirty="0" smtClean="0">
                <a:solidFill>
                  <a:srgbClr val="C00000"/>
                </a:solidFill>
              </a:rPr>
              <a:t>send request to the server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do this we use another method provided by the </a:t>
            </a:r>
            <a:r>
              <a:rPr lang="en-US" b="1" dirty="0" err="1" smtClean="0">
                <a:solidFill>
                  <a:srgbClr val="7030A0"/>
                </a:solidFill>
              </a:rPr>
              <a:t>XMLhttpRequest</a:t>
            </a:r>
            <a:r>
              <a:rPr lang="en-US" b="1" dirty="0" smtClean="0"/>
              <a:t> </a:t>
            </a:r>
            <a:r>
              <a:rPr lang="en-US" dirty="0" smtClean="0"/>
              <a:t>object  called </a:t>
            </a:r>
            <a:r>
              <a:rPr lang="en-US" b="1" dirty="0" smtClean="0">
                <a:solidFill>
                  <a:srgbClr val="00B050"/>
                </a:solidFill>
              </a:rPr>
              <a:t>send() </a:t>
            </a:r>
            <a:r>
              <a:rPr lang="en-US" dirty="0" smtClean="0"/>
              <a:t>which has the following form: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i="1" dirty="0" smtClean="0">
                <a:solidFill>
                  <a:srgbClr val="0070C0"/>
                </a:solidFill>
              </a:rPr>
              <a:t>send(parameter);</a:t>
            </a:r>
          </a:p>
          <a:p>
            <a:r>
              <a:rPr lang="en-US" dirty="0" smtClean="0"/>
              <a:t>If we have used “</a:t>
            </a:r>
            <a:r>
              <a:rPr lang="en-US" b="1" dirty="0" smtClean="0">
                <a:solidFill>
                  <a:srgbClr val="00B050"/>
                </a:solidFill>
              </a:rPr>
              <a:t>GET</a:t>
            </a:r>
            <a:r>
              <a:rPr lang="en-US" dirty="0" smtClean="0"/>
              <a:t>” as argument in </a:t>
            </a:r>
            <a:r>
              <a:rPr lang="en-US" b="1" dirty="0" smtClean="0">
                <a:solidFill>
                  <a:srgbClr val="0070C0"/>
                </a:solidFill>
              </a:rPr>
              <a:t>open() </a:t>
            </a:r>
            <a:r>
              <a:rPr lang="en-US" dirty="0" smtClean="0"/>
              <a:t>then we pass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 as parameter.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Otherwise if we have used “</a:t>
            </a:r>
            <a:r>
              <a:rPr lang="en-US" b="1" dirty="0" smtClean="0">
                <a:solidFill>
                  <a:srgbClr val="00B050"/>
                </a:solidFill>
              </a:rPr>
              <a:t>POST</a:t>
            </a:r>
            <a:r>
              <a:rPr lang="en-US" dirty="0" smtClean="0"/>
              <a:t>” as argument in </a:t>
            </a:r>
            <a:r>
              <a:rPr lang="en-US" b="1" dirty="0" smtClean="0">
                <a:solidFill>
                  <a:srgbClr val="0070C0"/>
                </a:solidFill>
              </a:rPr>
              <a:t>open() </a:t>
            </a:r>
            <a:r>
              <a:rPr lang="en-US" dirty="0" smtClean="0"/>
              <a:t>then we have to do 2 things: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 </a:t>
            </a:r>
            <a:r>
              <a:rPr lang="en-US" b="1" dirty="0" err="1" smtClean="0">
                <a:solidFill>
                  <a:srgbClr val="00B050"/>
                </a:solidFill>
              </a:rPr>
              <a:t>setRequestHeader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method passing it “</a:t>
            </a:r>
            <a:r>
              <a:rPr lang="en-US" dirty="0" smtClean="0">
                <a:solidFill>
                  <a:srgbClr val="0070C0"/>
                </a:solidFill>
              </a:rPr>
              <a:t>content-type</a:t>
            </a:r>
            <a:r>
              <a:rPr lang="en-US" dirty="0" smtClean="0"/>
              <a:t>”, “ </a:t>
            </a:r>
            <a:r>
              <a:rPr lang="en-US" dirty="0" smtClean="0">
                <a:solidFill>
                  <a:srgbClr val="0070C0"/>
                </a:solidFill>
              </a:rPr>
              <a:t>application/x-www-form-</a:t>
            </a:r>
            <a:r>
              <a:rPr lang="en-US" dirty="0" err="1" smtClean="0">
                <a:solidFill>
                  <a:srgbClr val="0070C0"/>
                </a:solidFill>
              </a:rPr>
              <a:t>urlencoded</a:t>
            </a:r>
            <a:r>
              <a:rPr lang="en-US" dirty="0" smtClean="0"/>
              <a:t>” as argument. This tells the server that the data is being sent as a part of request body.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b="1" dirty="0" smtClean="0">
                <a:solidFill>
                  <a:srgbClr val="0070C0"/>
                </a:solidFill>
              </a:rPr>
              <a:t>send () </a:t>
            </a:r>
            <a:r>
              <a:rPr lang="en-US" dirty="0" smtClean="0"/>
              <a:t>by passing required parameter as argument.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SENDING THE</a:t>
            </a:r>
            <a:br>
              <a:rPr lang="en-US" b="1" dirty="0" smtClean="0"/>
            </a:br>
            <a:r>
              <a:rPr lang="en-US" b="1" dirty="0" smtClean="0"/>
              <a:t>REQUEST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 the complete steps will become :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000" dirty="0" err="1" smtClean="0">
                <a:solidFill>
                  <a:srgbClr val="7030A0"/>
                </a:solidFill>
              </a:rPr>
              <a:t>ajaxreq.open</a:t>
            </a:r>
            <a:r>
              <a:rPr lang="en-US" sz="2000" dirty="0" smtClean="0">
                <a:solidFill>
                  <a:srgbClr val="7030A0"/>
                </a:solidFill>
              </a:rPr>
              <a:t>(“POST” , “index.jsp” , true);</a:t>
            </a:r>
          </a:p>
          <a:p>
            <a:pPr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</a:t>
            </a:r>
            <a:r>
              <a:rPr lang="en-US" sz="2000" dirty="0" err="1" smtClean="0">
                <a:solidFill>
                  <a:srgbClr val="7030A0"/>
                </a:solidFill>
              </a:rPr>
              <a:t>ajaxreq.setRequestHeader</a:t>
            </a:r>
            <a:r>
              <a:rPr lang="en-US" sz="2000" dirty="0" smtClean="0">
                <a:solidFill>
                  <a:srgbClr val="7030A0"/>
                </a:solidFill>
              </a:rPr>
              <a:t>(“content-type” , “application/x-www-  							form-</a:t>
            </a:r>
            <a:r>
              <a:rPr lang="en-US" sz="2000" dirty="0" err="1" smtClean="0">
                <a:solidFill>
                  <a:srgbClr val="7030A0"/>
                </a:solidFill>
              </a:rPr>
              <a:t>urlencoded</a:t>
            </a:r>
            <a:r>
              <a:rPr lang="en-US" sz="2000" dirty="0" smtClean="0">
                <a:solidFill>
                  <a:srgbClr val="7030A0"/>
                </a:solidFill>
              </a:rPr>
              <a:t>”);</a:t>
            </a:r>
          </a:p>
          <a:p>
            <a:pPr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 </a:t>
            </a:r>
            <a:r>
              <a:rPr lang="en-US" sz="2000" dirty="0" err="1" smtClean="0">
                <a:solidFill>
                  <a:srgbClr val="7030A0"/>
                </a:solidFill>
              </a:rPr>
              <a:t>ajaxreq.send</a:t>
            </a:r>
            <a:r>
              <a:rPr lang="en-US" sz="2000" dirty="0" smtClean="0">
                <a:solidFill>
                  <a:srgbClr val="7030A0"/>
                </a:solidFill>
              </a:rPr>
              <a:t>(“roll=10”):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RETRIEVE THE DATA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step is to receive the response sent by the server . </a:t>
            </a:r>
          </a:p>
          <a:p>
            <a:endParaRPr lang="en-US" dirty="0" smtClean="0"/>
          </a:p>
          <a:p>
            <a:r>
              <a:rPr lang="en-US" dirty="0" smtClean="0"/>
              <a:t>This done by  accessing the property </a:t>
            </a:r>
            <a:r>
              <a:rPr lang="en-US" b="1" dirty="0" err="1" smtClean="0">
                <a:solidFill>
                  <a:srgbClr val="00B050"/>
                </a:solidFill>
              </a:rPr>
              <a:t>responseText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rgbClr val="7030A0"/>
                </a:solidFill>
              </a:rPr>
              <a:t>XMLHttpRequest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  <a:solidFill>
            <a:srgbClr val="6C0000"/>
          </a:solidFill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function &lt;function name&gt; ()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If(</a:t>
            </a:r>
            <a:r>
              <a:rPr lang="en-US" dirty="0" err="1" smtClean="0">
                <a:solidFill>
                  <a:srgbClr val="FFFF00"/>
                </a:solidFill>
              </a:rPr>
              <a:t>ajaxreq.readystate</a:t>
            </a:r>
            <a:r>
              <a:rPr lang="en-US" dirty="0" smtClean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x= </a:t>
            </a:r>
            <a:r>
              <a:rPr lang="en-US" dirty="0" err="1" smtClean="0">
                <a:solidFill>
                  <a:srgbClr val="FFFF00"/>
                </a:solidFill>
              </a:rPr>
              <a:t>ajaxreq.responseText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//further processing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dirty="0" smtClean="0"/>
              <a:t>Write an AJAX based application to get the date from server and display it on the page.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html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html</a:t>
            </a:r>
            <a:r>
              <a:rPr lang="en-US" b="1" dirty="0" smtClean="0"/>
              <a:t> Page)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&lt;%@ page import="</a:t>
            </a:r>
            <a:r>
              <a:rPr lang="en-IN" b="1" dirty="0" err="1" smtClean="0"/>
              <a:t>java.util</a:t>
            </a:r>
            <a:r>
              <a:rPr lang="en-IN" b="1" dirty="0" smtClean="0"/>
              <a:t>.*,</a:t>
            </a:r>
            <a:r>
              <a:rPr lang="en-IN" b="1" dirty="0" err="1" smtClean="0"/>
              <a:t>java.text</a:t>
            </a:r>
            <a:r>
              <a:rPr lang="en-IN" b="1" dirty="0" smtClean="0"/>
              <a:t>.*" %&gt;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Date today=new Date();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SimpleDateFormat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sdf</a:t>
            </a:r>
            <a:r>
              <a:rPr lang="en-IN" b="1" dirty="0" smtClean="0">
                <a:solidFill>
                  <a:srgbClr val="C00000"/>
                </a:solidFill>
              </a:rPr>
              <a:t>=new </a:t>
            </a:r>
            <a:r>
              <a:rPr lang="en-IN" b="1" dirty="0" err="1" smtClean="0">
                <a:solidFill>
                  <a:srgbClr val="C00000"/>
                </a:solidFill>
              </a:rPr>
              <a:t>SimpleDateFormat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dd</a:t>
            </a:r>
            <a:r>
              <a:rPr lang="en-IN" b="1" dirty="0" smtClean="0">
                <a:solidFill>
                  <a:srgbClr val="C00000"/>
                </a:solidFill>
              </a:rPr>
              <a:t>-MMM-</a:t>
            </a:r>
            <a:r>
              <a:rPr lang="en-IN" b="1" dirty="0" err="1" smtClean="0">
                <a:solidFill>
                  <a:srgbClr val="C00000"/>
                </a:solidFill>
              </a:rPr>
              <a:t>yyyy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str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sdf.format</a:t>
            </a:r>
            <a:r>
              <a:rPr lang="en-IN" b="1" dirty="0" smtClean="0">
                <a:solidFill>
                  <a:srgbClr val="C00000"/>
                </a:solidFill>
              </a:rPr>
              <a:t>(today);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&lt;h3&gt;Date  at server is &lt;%= </a:t>
            </a:r>
            <a:r>
              <a:rPr lang="en-IN" b="1" dirty="0" err="1" smtClean="0">
                <a:solidFill>
                  <a:srgbClr val="0070C0"/>
                </a:solidFill>
              </a:rPr>
              <a:t>str</a:t>
            </a:r>
            <a:r>
              <a:rPr lang="en-IN" b="1" dirty="0" smtClean="0">
                <a:solidFill>
                  <a:srgbClr val="0070C0"/>
                </a:solidFill>
              </a:rPr>
              <a:t> %&gt;&lt;/h3&gt;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AJAX</a:t>
            </a:r>
            <a:r>
              <a:rPr lang="en-US" dirty="0" smtClean="0"/>
              <a:t> stands for </a:t>
            </a:r>
            <a:r>
              <a:rPr lang="en-US" i="1" dirty="0" smtClean="0">
                <a:solidFill>
                  <a:srgbClr val="C00000"/>
                </a:solidFill>
              </a:rPr>
              <a:t>Asynchronous Java script And Xml</a:t>
            </a:r>
          </a:p>
          <a:p>
            <a:endParaRPr lang="en-US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AJAX </a:t>
            </a:r>
            <a:r>
              <a:rPr lang="en-US" dirty="0" smtClean="0"/>
              <a:t>is not a new language , rather </a:t>
            </a:r>
            <a:r>
              <a:rPr lang="en-US" i="1" dirty="0" smtClean="0">
                <a:solidFill>
                  <a:srgbClr val="C00000"/>
                </a:solidFill>
              </a:rPr>
              <a:t>it is a new style of programming </a:t>
            </a:r>
            <a:r>
              <a:rPr lang="en-US" dirty="0" smtClean="0"/>
              <a:t>made popular by </a:t>
            </a:r>
            <a:r>
              <a:rPr lang="en-US" b="1" dirty="0" smtClean="0">
                <a:solidFill>
                  <a:srgbClr val="00B050"/>
                </a:solidFill>
              </a:rPr>
              <a:t>Google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70C0"/>
                </a:solidFill>
              </a:rPr>
              <a:t>2007 </a:t>
            </a:r>
            <a:r>
              <a:rPr lang="en-US" dirty="0" smtClean="0"/>
              <a:t>and today it is the </a:t>
            </a:r>
            <a:r>
              <a:rPr lang="en-US" b="1" dirty="0" smtClean="0">
                <a:solidFill>
                  <a:srgbClr val="C00000"/>
                </a:solidFill>
              </a:rPr>
              <a:t>backbone</a:t>
            </a:r>
            <a:r>
              <a:rPr lang="en-US" dirty="0" smtClean="0"/>
              <a:t> of every dynamic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dirty="0" smtClean="0"/>
              <a:t>Write an AJAX based application to accept two </a:t>
            </a:r>
            <a:r>
              <a:rPr lang="en-IN" b="1" dirty="0" err="1" smtClean="0"/>
              <a:t>nos</a:t>
            </a:r>
            <a:r>
              <a:rPr lang="en-IN" b="1" dirty="0" smtClean="0"/>
              <a:t> from the user , send them to the server, receive their sum from the server and display the result on the page.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html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html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527174"/>
            <a:ext cx="8786874" cy="51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</a:t>
            </a: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Downloading </a:t>
            </a: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Syntax Of </a:t>
            </a: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NEED OF AJAX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java script was released , it was able to interact with html but </a:t>
            </a:r>
            <a:r>
              <a:rPr lang="en-US" i="1" dirty="0" smtClean="0">
                <a:solidFill>
                  <a:srgbClr val="0070C0"/>
                </a:solidFill>
              </a:rPr>
              <a:t>it had no way of communicating with the server.</a:t>
            </a:r>
          </a:p>
          <a:p>
            <a:endParaRPr lang="en-US" dirty="0" smtClean="0"/>
          </a:p>
          <a:p>
            <a:r>
              <a:rPr lang="en-US" dirty="0" smtClean="0"/>
              <a:t>Thus , the only way html page could communicate with a server side script like </a:t>
            </a:r>
            <a:r>
              <a:rPr lang="en-US" dirty="0" err="1" smtClean="0"/>
              <a:t>php</a:t>
            </a:r>
            <a:r>
              <a:rPr lang="en-US" dirty="0" smtClean="0"/>
              <a:t> or </a:t>
            </a:r>
            <a:r>
              <a:rPr lang="en-US" dirty="0" err="1" smtClean="0"/>
              <a:t>jsp</a:t>
            </a:r>
            <a:r>
              <a:rPr lang="en-US" dirty="0" smtClean="0"/>
              <a:t> was to make </a:t>
            </a:r>
            <a:r>
              <a:rPr lang="en-US" b="1" dirty="0" smtClean="0">
                <a:solidFill>
                  <a:srgbClr val="FF0000"/>
                </a:solidFill>
              </a:rPr>
              <a:t>html form </a:t>
            </a:r>
            <a:r>
              <a:rPr lang="en-US" dirty="0" smtClean="0"/>
              <a:t>containing a </a:t>
            </a:r>
            <a:r>
              <a:rPr lang="en-US" b="1" dirty="0" smtClean="0">
                <a:solidFill>
                  <a:srgbClr val="0070C0"/>
                </a:solidFill>
              </a:rPr>
              <a:t>submit button </a:t>
            </a:r>
            <a:r>
              <a:rPr lang="en-US" dirty="0" smtClean="0"/>
              <a:t>and generating </a:t>
            </a:r>
            <a:r>
              <a:rPr lang="en-US" b="1" dirty="0" smtClean="0">
                <a:solidFill>
                  <a:srgbClr val="00B05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post</a:t>
            </a:r>
            <a:r>
              <a:rPr lang="en-US" dirty="0" smtClean="0"/>
              <a:t> request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Now , when the user clicks </a:t>
            </a:r>
            <a:r>
              <a:rPr lang="en-US" b="1" dirty="0" smtClean="0">
                <a:solidFill>
                  <a:srgbClr val="0070C0"/>
                </a:solidFill>
              </a:rPr>
              <a:t>submit button </a:t>
            </a:r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new page is generated by the server containing the desired results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 , sometimes on slow networks this could take time .</a:t>
            </a:r>
          </a:p>
          <a:p>
            <a:endParaRPr lang="en-US" dirty="0" smtClean="0"/>
          </a:p>
          <a:p>
            <a:r>
              <a:rPr lang="en-US" dirty="0" smtClean="0"/>
              <a:t>Moreover most of the time the new page has </a:t>
            </a:r>
            <a:r>
              <a:rPr lang="en-US" i="1" dirty="0" smtClean="0">
                <a:solidFill>
                  <a:srgbClr val="00B050"/>
                </a:solidFill>
              </a:rPr>
              <a:t>90% elements same as the previous page </a:t>
            </a:r>
            <a:r>
              <a:rPr lang="en-US" dirty="0" smtClean="0"/>
              <a:t>only </a:t>
            </a:r>
            <a:r>
              <a:rPr lang="en-US" i="1" dirty="0" smtClean="0">
                <a:solidFill>
                  <a:srgbClr val="0070C0"/>
                </a:solidFill>
              </a:rPr>
              <a:t>10% of data gets changed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NEED OF AJAX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Ajax attempts to remedy this problem by </a:t>
            </a:r>
            <a:r>
              <a:rPr lang="en-US" dirty="0" smtClean="0">
                <a:solidFill>
                  <a:srgbClr val="FF0000"/>
                </a:solidFill>
              </a:rPr>
              <a:t>letting our Java script communicate directly with the server</a:t>
            </a:r>
            <a:r>
              <a:rPr lang="en-US" dirty="0" smtClean="0"/>
              <a:t>, using a special Java script object </a:t>
            </a:r>
            <a:r>
              <a:rPr lang="en-US" b="1" dirty="0" err="1" smtClean="0">
                <a:solidFill>
                  <a:srgbClr val="7030A0"/>
                </a:solidFill>
              </a:rPr>
              <a:t>XMLHttpRequest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With this object, our </a:t>
            </a:r>
            <a:r>
              <a:rPr lang="en-US" i="1" dirty="0" smtClean="0">
                <a:solidFill>
                  <a:srgbClr val="C00000"/>
                </a:solidFill>
              </a:rPr>
              <a:t>Java script can get information from the server </a:t>
            </a:r>
            <a:r>
              <a:rPr lang="en-US" b="1" i="1" dirty="0" smtClean="0">
                <a:solidFill>
                  <a:srgbClr val="0070C0"/>
                </a:solidFill>
              </a:rPr>
              <a:t>without having to load a new page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OF AJAX</a:t>
            </a:r>
            <a:br>
              <a:rPr lang="en-US" b="1" dirty="0" smtClean="0"/>
            </a:br>
            <a:r>
              <a:rPr lang="en-US" b="1" dirty="0" smtClean="0"/>
              <a:t>PROGRAMMING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Following are the steps involved in </a:t>
            </a:r>
            <a:r>
              <a:rPr lang="en-US" b="1" dirty="0" smtClean="0">
                <a:solidFill>
                  <a:srgbClr val="7030A0"/>
                </a:solidFill>
              </a:rPr>
              <a:t>AJAX </a:t>
            </a:r>
            <a:r>
              <a:rPr lang="en-US" dirty="0" smtClean="0"/>
              <a:t>are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Create Object for Ajax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Specify a Handler.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Send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Retrieve the data.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-OBJECT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first  step in </a:t>
            </a:r>
            <a:r>
              <a:rPr lang="en-US" b="1" dirty="0" smtClean="0">
                <a:solidFill>
                  <a:srgbClr val="7030A0"/>
                </a:solidFill>
              </a:rPr>
              <a:t>AJAX</a:t>
            </a:r>
            <a:r>
              <a:rPr lang="en-US" dirty="0" smtClean="0"/>
              <a:t> based communication is to create an object of type </a:t>
            </a:r>
            <a:r>
              <a:rPr lang="en-US" b="1" dirty="0" err="1" smtClean="0">
                <a:solidFill>
                  <a:srgbClr val="7030A0"/>
                </a:solidFill>
              </a:rPr>
              <a:t>XMLHttpRequest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a built in class supported by every browser which has some very important </a:t>
            </a:r>
            <a:r>
              <a:rPr lang="en-US" b="1" i="1" dirty="0" smtClean="0">
                <a:solidFill>
                  <a:srgbClr val="C00000"/>
                </a:solidFill>
              </a:rPr>
              <a:t>properties/methods </a:t>
            </a:r>
            <a:r>
              <a:rPr lang="en-US" dirty="0" smtClean="0"/>
              <a:t>for generating Ajax request and receiving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>
                <a:solidFill>
                  <a:srgbClr val="FF0000"/>
                </a:solidFill>
              </a:rPr>
              <a:t>&lt;script type=“text/</a:t>
            </a:r>
            <a:r>
              <a:rPr lang="en-US" i="1" dirty="0" err="1" smtClean="0">
                <a:solidFill>
                  <a:srgbClr val="FF0000"/>
                </a:solidFill>
              </a:rPr>
              <a:t>javascript</a:t>
            </a:r>
            <a:r>
              <a:rPr lang="en-US" i="1" dirty="0" smtClean="0">
                <a:solidFill>
                  <a:srgbClr val="FF0000"/>
                </a:solidFill>
              </a:rPr>
              <a:t>”&gt;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    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ajaxreq</a:t>
            </a:r>
            <a:r>
              <a:rPr lang="en-US" dirty="0" smtClean="0">
                <a:solidFill>
                  <a:srgbClr val="0070C0"/>
                </a:solidFill>
              </a:rPr>
              <a:t>=new </a:t>
            </a:r>
            <a:r>
              <a:rPr lang="en-US" dirty="0" err="1" smtClean="0">
                <a:solidFill>
                  <a:srgbClr val="0070C0"/>
                </a:solidFill>
              </a:rPr>
              <a:t>XMLHttpRequest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&lt;/script&gt;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5492</TotalTime>
  <Words>1016</Words>
  <Application>Microsoft Office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INTRODUCTION</vt:lpstr>
      <vt:lpstr>NEED OF AJAX</vt:lpstr>
      <vt:lpstr>NEED OF AJAX</vt:lpstr>
      <vt:lpstr>SOLUTION</vt:lpstr>
      <vt:lpstr>STEPS OF AJAX PROGRAMMING</vt:lpstr>
      <vt:lpstr>CREATING -OBJECT</vt:lpstr>
      <vt:lpstr>CODE</vt:lpstr>
      <vt:lpstr>SPECIFY HANDLER</vt:lpstr>
      <vt:lpstr>SPECIFY HANDLER</vt:lpstr>
      <vt:lpstr>SPECIFY HANDLER</vt:lpstr>
      <vt:lpstr>THE readyState PROPERTY</vt:lpstr>
      <vt:lpstr>readyState VALUES</vt:lpstr>
      <vt:lpstr>THE readyState PROPERTY</vt:lpstr>
      <vt:lpstr>THE readyState PROPERTY</vt:lpstr>
      <vt:lpstr>SEND THE  INFORMATION</vt:lpstr>
      <vt:lpstr>OPENING THE CONNECTION</vt:lpstr>
      <vt:lpstr>OPENING THE CONNECTION</vt:lpstr>
      <vt:lpstr>OPENING THE CONNECTION</vt:lpstr>
      <vt:lpstr>SENDING THE REQUEST</vt:lpstr>
      <vt:lpstr>SENDING THE REQUEST</vt:lpstr>
      <vt:lpstr>SAMPLE</vt:lpstr>
      <vt:lpstr>RETRIEVE THE DATA</vt:lpstr>
      <vt:lpstr>SYNTAX</vt:lpstr>
      <vt:lpstr>EXERCISE 1</vt:lpstr>
      <vt:lpstr>SOLUTION (The html Page)</vt:lpstr>
      <vt:lpstr>SOLUTION (The html Page)</vt:lpstr>
      <vt:lpstr>SOLUTION (The jsp Page)</vt:lpstr>
      <vt:lpstr>EXERCISE 2</vt:lpstr>
      <vt:lpstr>SOLUTION (The html Page)</vt:lpstr>
      <vt:lpstr>SOLUTION (The html Page)</vt:lpstr>
      <vt:lpstr>SOLUTION (The jsp Page)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494</cp:revision>
  <dcterms:created xsi:type="dcterms:W3CDTF">2016-02-04T12:02:26Z</dcterms:created>
  <dcterms:modified xsi:type="dcterms:W3CDTF">2019-10-17T12:24:56Z</dcterms:modified>
</cp:coreProperties>
</file>