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289" r:id="rId12"/>
    <p:sldId id="316" r:id="rId13"/>
    <p:sldId id="290" r:id="rId14"/>
    <p:sldId id="291" r:id="rId15"/>
    <p:sldId id="292" r:id="rId16"/>
    <p:sldId id="317" r:id="rId17"/>
    <p:sldId id="318" r:id="rId18"/>
    <p:sldId id="319" r:id="rId19"/>
    <p:sldId id="320" r:id="rId20"/>
    <p:sldId id="321" r:id="rId21"/>
    <p:sldId id="322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85" d="100"/>
          <a:sy n="85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6/28/2016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smtClean="0"/>
              <a:t>EE</a:t>
            </a:r>
            <a:endParaRPr lang="en-US" sz="40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ADvance</a:t>
            </a:r>
            <a:r>
              <a:rPr lang="en-US" sz="2800" dirty="0" smtClean="0"/>
              <a:t> </a:t>
            </a:r>
            <a:r>
              <a:rPr lang="en-US" sz="2800" dirty="0" smtClean="0"/>
              <a:t>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 smtClean="0"/>
              <a:t>Q9. </a:t>
            </a:r>
            <a:r>
              <a:rPr lang="en-US" b="1" dirty="0" smtClean="0"/>
              <a:t>Which statement is correct about </a:t>
            </a:r>
            <a:r>
              <a:rPr lang="en-US" b="1" dirty="0" smtClean="0"/>
              <a:t>the method </a:t>
            </a:r>
            <a:r>
              <a:rPr lang="en-US" b="1" dirty="0" err="1" smtClean="0"/>
              <a:t>executeQuery</a:t>
            </a:r>
            <a:r>
              <a:rPr lang="en-US" b="1" dirty="0" smtClean="0"/>
              <a:t>() </a:t>
            </a:r>
            <a:r>
              <a:rPr lang="en-US" b="1" dirty="0" smtClean="0"/>
              <a:t>?</a:t>
            </a:r>
          </a:p>
          <a:p>
            <a:pPr fontAlgn="base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A-</a:t>
            </a:r>
            <a:r>
              <a:rPr lang="en-US" dirty="0" smtClean="0"/>
              <a:t> It </a:t>
            </a:r>
            <a:r>
              <a:rPr lang="en-IN" dirty="0" smtClean="0"/>
              <a:t>executes the select query.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B-</a:t>
            </a:r>
            <a:r>
              <a:rPr lang="en-US" dirty="0" smtClean="0"/>
              <a:t> If no exception occurs , </a:t>
            </a:r>
            <a:r>
              <a:rPr lang="en-US" dirty="0" err="1" smtClean="0"/>
              <a:t>i</a:t>
            </a:r>
            <a:r>
              <a:rPr lang="en-IN" dirty="0" smtClean="0"/>
              <a:t>t always returns </a:t>
            </a:r>
            <a:r>
              <a:rPr lang="en-IN" dirty="0" smtClean="0"/>
              <a:t>an instance of </a:t>
            </a:r>
            <a:r>
              <a:rPr lang="en-IN" dirty="0" err="1" smtClean="0"/>
              <a:t>ResultSet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C-</a:t>
            </a:r>
            <a:r>
              <a:rPr lang="en-US" dirty="0" smtClean="0"/>
              <a:t> Both </a:t>
            </a:r>
            <a:r>
              <a:rPr lang="en-US" dirty="0" smtClean="0"/>
              <a:t>of the above.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D-</a:t>
            </a:r>
            <a:r>
              <a:rPr lang="en-US" dirty="0" smtClean="0"/>
              <a:t> None </a:t>
            </a:r>
            <a:r>
              <a:rPr lang="en-US" dirty="0" smtClean="0"/>
              <a:t>of the above.</a:t>
            </a:r>
          </a:p>
          <a:p>
            <a:pPr fontAlgn="base"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CALLABLE STATEMENT  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err="1" smtClean="0">
                <a:solidFill>
                  <a:srgbClr val="0070C0"/>
                </a:solidFill>
              </a:rPr>
              <a:t>CallableStatement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is a sub-interface of </a:t>
            </a: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 smtClean="0"/>
              <a:t>is </a:t>
            </a:r>
            <a:r>
              <a:rPr lang="en-IN" dirty="0" smtClean="0"/>
              <a:t>mainly used  </a:t>
            </a:r>
            <a:r>
              <a:rPr lang="en-IN" dirty="0" smtClean="0"/>
              <a:t>to call the stored procedure </a:t>
            </a:r>
            <a:r>
              <a:rPr lang="en-IN" dirty="0" smtClean="0"/>
              <a:t>or functions of the database from our java code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CALLABLE STATEMENT    </a:t>
            </a:r>
            <a:endParaRPr lang="en-IN" b="1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71543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CREATION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b="1" dirty="0" smtClean="0"/>
          </a:p>
          <a:p>
            <a:r>
              <a:rPr lang="en-IN" b="1" dirty="0" smtClean="0"/>
              <a:t>Creating a </a:t>
            </a:r>
            <a:r>
              <a:rPr lang="en-IN" b="1" dirty="0" err="1" smtClean="0"/>
              <a:t>CallableStatement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      You create an instance of a </a:t>
            </a:r>
            <a:r>
              <a:rPr lang="en-IN" dirty="0" err="1" smtClean="0">
                <a:solidFill>
                  <a:srgbClr val="0070C0"/>
                </a:solidFill>
              </a:rPr>
              <a:t>CallableStatement</a:t>
            </a:r>
            <a:r>
              <a:rPr lang="en-IN" dirty="0" smtClean="0"/>
              <a:t> by     </a:t>
            </a:r>
          </a:p>
          <a:p>
            <a:pPr>
              <a:buNone/>
            </a:pPr>
            <a:r>
              <a:rPr lang="en-IN" dirty="0" smtClean="0"/>
              <a:t>      calling the </a:t>
            </a:r>
            <a:r>
              <a:rPr lang="en-IN" dirty="0" err="1" smtClean="0">
                <a:solidFill>
                  <a:srgbClr val="00B050"/>
                </a:solidFill>
              </a:rPr>
              <a:t>prepareCall</a:t>
            </a:r>
            <a:r>
              <a:rPr lang="en-IN" dirty="0" smtClean="0">
                <a:solidFill>
                  <a:srgbClr val="00B050"/>
                </a:solidFill>
              </a:rPr>
              <a:t>()</a:t>
            </a:r>
            <a:r>
              <a:rPr lang="en-IN" dirty="0" smtClean="0"/>
              <a:t> method on a </a:t>
            </a:r>
            <a:r>
              <a:rPr lang="en-IN" dirty="0" smtClean="0">
                <a:solidFill>
                  <a:srgbClr val="0070C0"/>
                </a:solidFill>
              </a:rPr>
              <a:t>connection </a:t>
            </a:r>
          </a:p>
          <a:p>
            <a:pPr>
              <a:buNone/>
            </a:pPr>
            <a:r>
              <a:rPr lang="en-IN" dirty="0" smtClean="0"/>
              <a:t>       object. </a:t>
            </a:r>
          </a:p>
          <a:p>
            <a:pPr>
              <a:buNone/>
            </a:pPr>
            <a:r>
              <a:rPr lang="en-IN" dirty="0" smtClean="0"/>
              <a:t>   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Here </a:t>
            </a:r>
            <a:r>
              <a:rPr lang="en-IN" b="1" dirty="0" smtClean="0"/>
              <a:t>is an example:</a:t>
            </a:r>
          </a:p>
          <a:p>
            <a:pPr>
              <a:buNone/>
            </a:pPr>
            <a:r>
              <a:rPr lang="en-IN" dirty="0" smtClean="0"/>
              <a:t>    </a:t>
            </a:r>
            <a:endParaRPr lang="en-IN" dirty="0" smtClean="0"/>
          </a:p>
          <a:p>
            <a:pPr>
              <a:buNone/>
            </a:pPr>
            <a:r>
              <a:rPr lang="en-IN" sz="2400" dirty="0" err="1" smtClean="0"/>
              <a:t>CallableStatement</a:t>
            </a:r>
            <a:r>
              <a:rPr lang="en-IN" sz="2400" dirty="0" smtClean="0"/>
              <a:t> </a:t>
            </a:r>
            <a:r>
              <a:rPr lang="en-IN" sz="2400" dirty="0" err="1" smtClean="0"/>
              <a:t>cst</a:t>
            </a:r>
            <a:r>
              <a:rPr lang="en-IN" sz="2400" dirty="0" smtClean="0"/>
              <a:t> </a:t>
            </a:r>
            <a:r>
              <a:rPr lang="en-IN" sz="2400" dirty="0" smtClean="0"/>
              <a:t>= </a:t>
            </a:r>
            <a:endParaRPr lang="en-IN" sz="2400" dirty="0" smtClean="0"/>
          </a:p>
          <a:p>
            <a:pPr>
              <a:buNone/>
            </a:pPr>
            <a:r>
              <a:rPr lang="en-IN" sz="2400" dirty="0" err="1" smtClean="0"/>
              <a:t>conn.prepareCall</a:t>
            </a:r>
            <a:r>
              <a:rPr lang="en-IN" sz="2400" dirty="0" smtClean="0"/>
              <a:t>("{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call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calculateStatistics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(?, ?)</a:t>
            </a:r>
            <a:r>
              <a:rPr lang="en-IN" sz="2400" dirty="0" smtClean="0"/>
              <a:t>}");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SETTING PARAMETER VALUES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  Setting Parameter Values</a:t>
            </a:r>
          </a:p>
          <a:p>
            <a:pPr>
              <a:buNone/>
            </a:pPr>
            <a:r>
              <a:rPr lang="en-IN" dirty="0" smtClean="0"/>
              <a:t>    Once created, a </a:t>
            </a:r>
            <a:r>
              <a:rPr lang="en-IN" dirty="0" err="1" smtClean="0">
                <a:solidFill>
                  <a:srgbClr val="0070C0"/>
                </a:solidFill>
              </a:rPr>
              <a:t>CallableStatement</a:t>
            </a:r>
            <a:r>
              <a:rPr lang="en-IN" dirty="0" smtClean="0"/>
              <a:t> is very similar to     a </a:t>
            </a: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r>
              <a:rPr lang="en-IN" dirty="0" smtClean="0"/>
              <a:t>. </a:t>
            </a:r>
          </a:p>
          <a:p>
            <a:pPr>
              <a:buNone/>
            </a:pPr>
            <a:r>
              <a:rPr lang="en-IN" dirty="0" smtClean="0"/>
              <a:t>     For instance, you can set parameters into the SQL, at the places where you put a ? . </a:t>
            </a:r>
          </a:p>
          <a:p>
            <a:r>
              <a:rPr lang="en-IN" dirty="0" smtClean="0"/>
              <a:t>      </a:t>
            </a:r>
            <a:r>
              <a:rPr lang="en-IN" b="1" dirty="0" smtClean="0"/>
              <a:t>Here is an example: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sz="2200" dirty="0" err="1" smtClean="0"/>
              <a:t>CallableStatement</a:t>
            </a:r>
            <a:r>
              <a:rPr lang="en-IN" sz="2200" dirty="0" smtClean="0"/>
              <a:t> </a:t>
            </a:r>
            <a:r>
              <a:rPr lang="en-IN" sz="2200" dirty="0" err="1" smtClean="0"/>
              <a:t>cst</a:t>
            </a:r>
            <a:r>
              <a:rPr lang="en-IN" sz="2200" dirty="0" smtClean="0"/>
              <a:t> </a:t>
            </a:r>
            <a:r>
              <a:rPr lang="en-IN" sz="2200" dirty="0" smtClean="0"/>
              <a:t>= </a:t>
            </a:r>
            <a:r>
              <a:rPr lang="en-IN" sz="2200" dirty="0" err="1" smtClean="0"/>
              <a:t>conn.prepareCall</a:t>
            </a:r>
            <a:r>
              <a:rPr lang="en-IN" sz="2200" dirty="0" smtClean="0"/>
              <a:t>("{call </a:t>
            </a:r>
            <a:r>
              <a:rPr lang="en-IN" sz="2200" dirty="0" err="1" smtClean="0"/>
              <a:t>calculateStatistics</a:t>
            </a:r>
            <a:r>
              <a:rPr lang="en-IN" sz="2200" dirty="0" smtClean="0"/>
              <a:t>(?, ?)}"); </a:t>
            </a:r>
          </a:p>
          <a:p>
            <a:pPr>
              <a:buNone/>
            </a:pPr>
            <a:r>
              <a:rPr lang="en-IN" sz="2200" dirty="0" smtClean="0"/>
              <a:t>   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cst.setString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(1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, "param1"); </a:t>
            </a:r>
            <a:endParaRPr lang="en-IN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cst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.setInt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(2, 123);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EXECUTION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Once </a:t>
            </a:r>
            <a:r>
              <a:rPr lang="en-IN" dirty="0" smtClean="0"/>
              <a:t>you have set the parameter values you need      to set, you are ready to execute </a:t>
            </a:r>
            <a:r>
              <a:rPr lang="en-IN" dirty="0" smtClean="0"/>
              <a:t>the </a:t>
            </a:r>
            <a:r>
              <a:rPr lang="en-IN" dirty="0" err="1" smtClean="0">
                <a:solidFill>
                  <a:srgbClr val="0070C0"/>
                </a:solidFill>
              </a:rPr>
              <a:t>CallableStatement</a:t>
            </a:r>
            <a:r>
              <a:rPr lang="en-IN" dirty="0" smtClean="0"/>
              <a:t>. </a:t>
            </a:r>
          </a:p>
          <a:p>
            <a:endParaRPr lang="en-IN" b="1" dirty="0" smtClean="0"/>
          </a:p>
          <a:p>
            <a:r>
              <a:rPr lang="en-IN" b="1" dirty="0" smtClean="0"/>
              <a:t>Here </a:t>
            </a:r>
            <a:r>
              <a:rPr lang="en-IN" b="1" dirty="0" smtClean="0"/>
              <a:t>is how that is done:</a:t>
            </a:r>
          </a:p>
          <a:p>
            <a:pPr>
              <a:buNone/>
            </a:pPr>
            <a:r>
              <a:rPr lang="en-IN" sz="23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300" dirty="0" err="1" smtClean="0">
                <a:solidFill>
                  <a:schemeClr val="accent6">
                    <a:lumMod val="75000"/>
                  </a:schemeClr>
                </a:solidFill>
              </a:rPr>
              <a:t>cst.execute</a:t>
            </a:r>
            <a:r>
              <a:rPr lang="en-IN" sz="2300" dirty="0" smtClean="0">
                <a:solidFill>
                  <a:schemeClr val="accent6">
                    <a:lumMod val="75000"/>
                  </a:schemeClr>
                </a:solidFill>
              </a:rPr>
              <a:t> ();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00B050"/>
                </a:solidFill>
              </a:rPr>
              <a:t>execute ()</a:t>
            </a:r>
            <a:r>
              <a:rPr lang="en-IN" dirty="0" smtClean="0"/>
              <a:t> method is used </a:t>
            </a:r>
            <a:r>
              <a:rPr lang="en-IN" dirty="0" smtClean="0"/>
              <a:t>to actually run the </a:t>
            </a:r>
          </a:p>
          <a:p>
            <a:pPr>
              <a:buNone/>
            </a:pPr>
            <a:r>
              <a:rPr lang="en-IN" dirty="0" smtClean="0"/>
              <a:t>procedure</a:t>
            </a: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000" b="1" dirty="0" err="1" smtClean="0"/>
              <a:t>CallableStatement</a:t>
            </a:r>
            <a:r>
              <a:rPr lang="en-IN" sz="2000" b="1" dirty="0" smtClean="0"/>
              <a:t> with 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Stored </a:t>
            </a:r>
            <a:r>
              <a:rPr lang="en-IN" sz="2000" b="1" dirty="0" smtClean="0"/>
              <a:t>Procedure OUT Parameters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stored procedure </a:t>
            </a:r>
            <a:r>
              <a:rPr lang="en-IN" dirty="0" smtClean="0"/>
              <a:t>that returns </a:t>
            </a:r>
            <a:r>
              <a:rPr lang="en-IN" dirty="0" smtClean="0"/>
              <a:t>OUT parameters, it must be</a:t>
            </a:r>
          </a:p>
          <a:p>
            <a:pPr lvl="1"/>
            <a:r>
              <a:rPr lang="en-IN" dirty="0" smtClean="0"/>
              <a:t>1.	</a:t>
            </a:r>
            <a:r>
              <a:rPr lang="en-IN" dirty="0" smtClean="0">
                <a:solidFill>
                  <a:srgbClr val="002060"/>
                </a:solidFill>
              </a:rPr>
              <a:t>Registered </a:t>
            </a:r>
            <a:r>
              <a:rPr lang="en-IN" dirty="0" smtClean="0">
                <a:solidFill>
                  <a:srgbClr val="002060"/>
                </a:solidFill>
              </a:rPr>
              <a:t>via </a:t>
            </a:r>
            <a:r>
              <a:rPr lang="en-IN" dirty="0" err="1" smtClean="0">
                <a:solidFill>
                  <a:srgbClr val="00B050"/>
                </a:solidFill>
              </a:rPr>
              <a:t>registerOutParameter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index,sqlType</a:t>
            </a:r>
            <a:r>
              <a:rPr lang="en-IN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IN" dirty="0" smtClean="0"/>
              <a:t>2. </a:t>
            </a:r>
            <a:r>
              <a:rPr lang="en-IN" dirty="0" smtClean="0">
                <a:solidFill>
                  <a:srgbClr val="002060"/>
                </a:solidFill>
              </a:rPr>
              <a:t>Get </a:t>
            </a:r>
            <a:r>
              <a:rPr lang="en-IN" dirty="0" smtClean="0">
                <a:solidFill>
                  <a:srgbClr val="002060"/>
                </a:solidFill>
              </a:rPr>
              <a:t>it back via</a:t>
            </a:r>
            <a:r>
              <a:rPr lang="en-IN" dirty="0" smtClean="0"/>
              <a:t> </a:t>
            </a:r>
            <a:r>
              <a:rPr lang="en-IN" dirty="0" err="1" smtClean="0">
                <a:solidFill>
                  <a:srgbClr val="00B050"/>
                </a:solidFill>
              </a:rPr>
              <a:t>getXXX</a:t>
            </a:r>
            <a:r>
              <a:rPr lang="en-IN" dirty="0" smtClean="0">
                <a:solidFill>
                  <a:srgbClr val="00B050"/>
                </a:solidFill>
              </a:rPr>
              <a:t>(index</a:t>
            </a:r>
            <a:r>
              <a:rPr lang="en-IN" dirty="0" smtClean="0">
                <a:solidFill>
                  <a:srgbClr val="00B050"/>
                </a:solidFill>
              </a:rPr>
              <a:t>).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000" b="1" dirty="0" err="1" smtClean="0"/>
              <a:t>CallableStatement</a:t>
            </a:r>
            <a:r>
              <a:rPr lang="en-IN" sz="2000" b="1" dirty="0" smtClean="0"/>
              <a:t> with 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Stored </a:t>
            </a:r>
            <a:r>
              <a:rPr lang="en-IN" sz="2000" b="1" dirty="0" smtClean="0"/>
              <a:t>Procedure OUT Parameters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dirty="0" smtClean="0"/>
              <a:t>create or replace</a:t>
            </a:r>
          </a:p>
          <a:p>
            <a:pPr fontAlgn="base">
              <a:buNone/>
            </a:pPr>
            <a:r>
              <a:rPr lang="en-IN" dirty="0" smtClean="0"/>
              <a:t>PROCEDURE </a:t>
            </a:r>
            <a:r>
              <a:rPr lang="en-IN" dirty="0" err="1" smtClean="0"/>
              <a:t>getBook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(</a:t>
            </a:r>
            <a:r>
              <a:rPr lang="en-IN" dirty="0" err="1" smtClean="0"/>
              <a:t>in_id</a:t>
            </a:r>
            <a:r>
              <a:rPr lang="en-IN" dirty="0" smtClean="0"/>
              <a:t> IN </a:t>
            </a:r>
            <a:r>
              <a:rPr lang="en-IN" dirty="0" err="1" smtClean="0"/>
              <a:t>books.bookid%type</a:t>
            </a:r>
            <a:r>
              <a:rPr lang="en-IN" dirty="0" smtClean="0"/>
              <a:t>,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</a:t>
            </a:r>
            <a:r>
              <a:rPr lang="en-IN" dirty="0" smtClean="0"/>
              <a:t>name </a:t>
            </a:r>
            <a:r>
              <a:rPr lang="en-IN" dirty="0" smtClean="0"/>
              <a:t>OUT </a:t>
            </a:r>
            <a:r>
              <a:rPr lang="en-IN" dirty="0" err="1" smtClean="0"/>
              <a:t>books.bookname%type</a:t>
            </a:r>
            <a:r>
              <a:rPr lang="en-IN" dirty="0" smtClean="0"/>
              <a:t>,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</a:t>
            </a:r>
            <a:r>
              <a:rPr lang="en-IN" dirty="0" smtClean="0"/>
              <a:t>amt  OUT </a:t>
            </a:r>
            <a:r>
              <a:rPr lang="en-IN" dirty="0" err="1" smtClean="0"/>
              <a:t>books.price%type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)</a:t>
            </a:r>
          </a:p>
          <a:p>
            <a:pPr fontAlgn="base">
              <a:buNone/>
            </a:pPr>
            <a:r>
              <a:rPr lang="en-IN" dirty="0" smtClean="0"/>
              <a:t>AS</a:t>
            </a:r>
          </a:p>
          <a:p>
            <a:pPr fontAlgn="base">
              <a:buNone/>
            </a:pPr>
            <a:r>
              <a:rPr lang="en-IN" dirty="0" smtClean="0"/>
              <a:t>BEGIN</a:t>
            </a:r>
          </a:p>
          <a:p>
            <a:pPr fontAlgn="base">
              <a:buNone/>
            </a:pPr>
            <a:r>
              <a:rPr lang="en-IN" dirty="0" smtClean="0"/>
              <a:t>  SELECT </a:t>
            </a:r>
            <a:r>
              <a:rPr lang="en-IN" dirty="0" err="1" smtClean="0"/>
              <a:t>bookname,price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INTO </a:t>
            </a:r>
            <a:r>
              <a:rPr lang="en-IN" dirty="0" err="1" smtClean="0"/>
              <a:t>name,amt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FROM </a:t>
            </a:r>
            <a:r>
              <a:rPr lang="en-IN" dirty="0" smtClean="0"/>
              <a:t>books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WHERE </a:t>
            </a:r>
            <a:r>
              <a:rPr lang="en-IN" dirty="0" err="1" smtClean="0"/>
              <a:t>bookid</a:t>
            </a:r>
            <a:r>
              <a:rPr lang="en-IN" dirty="0" smtClean="0"/>
              <a:t>=id;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 </a:t>
            </a:r>
          </a:p>
          <a:p>
            <a:pPr fontAlgn="base">
              <a:buNone/>
            </a:pPr>
            <a:r>
              <a:rPr lang="en-IN" dirty="0" smtClean="0"/>
              <a:t>END;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err="1" smtClean="0"/>
              <a:t>CallableStatement</a:t>
            </a:r>
            <a:r>
              <a:rPr lang="en-IN" sz="2000" b="1" dirty="0" smtClean="0"/>
              <a:t> with </a:t>
            </a:r>
            <a:br>
              <a:rPr lang="en-IN" sz="2000" b="1" dirty="0" smtClean="0"/>
            </a:br>
            <a:r>
              <a:rPr lang="en-IN" sz="2000" b="1" dirty="0" smtClean="0"/>
              <a:t>Stored Procedure OUT Parameters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 the java end we need to call the method </a:t>
            </a:r>
            <a:r>
              <a:rPr lang="en-IN" dirty="0" err="1" smtClean="0">
                <a:solidFill>
                  <a:srgbClr val="00B050"/>
                </a:solidFill>
              </a:rPr>
              <a:t>registerOutParameter</a:t>
            </a:r>
            <a:r>
              <a:rPr lang="en-IN" dirty="0" smtClean="0">
                <a:solidFill>
                  <a:srgbClr val="00B050"/>
                </a:solidFill>
              </a:rPr>
              <a:t>( ) </a:t>
            </a:r>
            <a:r>
              <a:rPr lang="en-IN" dirty="0" smtClean="0"/>
              <a:t>of </a:t>
            </a:r>
            <a:r>
              <a:rPr lang="en-IN" dirty="0" err="1" smtClean="0">
                <a:solidFill>
                  <a:srgbClr val="0070C0"/>
                </a:solidFill>
              </a:rPr>
              <a:t>CallableStatement</a:t>
            </a:r>
            <a:r>
              <a:rPr lang="en-IN" dirty="0" smtClean="0"/>
              <a:t> to notify java the type of value PL-SQL procedure will return as OUT parameter.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 prototype of the method is:</a:t>
            </a:r>
          </a:p>
          <a:p>
            <a:pPr>
              <a:buNone/>
            </a:pPr>
            <a:endParaRPr lang="en-IN" sz="23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300" dirty="0" smtClean="0">
                <a:solidFill>
                  <a:srgbClr val="00B050"/>
                </a:solidFill>
              </a:rPr>
              <a:t>void</a:t>
            </a:r>
            <a:r>
              <a:rPr lang="en-IN" sz="2300" dirty="0" smtClean="0">
                <a:solidFill>
                  <a:srgbClr val="00B050"/>
                </a:solidFill>
              </a:rPr>
              <a:t> </a:t>
            </a:r>
            <a:r>
              <a:rPr lang="en-IN" sz="2300" dirty="0" err="1" smtClean="0">
                <a:solidFill>
                  <a:srgbClr val="00B050"/>
                </a:solidFill>
              </a:rPr>
              <a:t>registerOutParameter</a:t>
            </a:r>
            <a:r>
              <a:rPr lang="en-IN" sz="2300" dirty="0" smtClean="0">
                <a:solidFill>
                  <a:srgbClr val="00B050"/>
                </a:solidFill>
              </a:rPr>
              <a:t>(</a:t>
            </a:r>
            <a:r>
              <a:rPr lang="en-IN" sz="2300" dirty="0" err="1" smtClean="0">
                <a:solidFill>
                  <a:srgbClr val="00B050"/>
                </a:solidFill>
              </a:rPr>
              <a:t>int</a:t>
            </a:r>
            <a:r>
              <a:rPr lang="en-IN" sz="2300" dirty="0" smtClean="0">
                <a:solidFill>
                  <a:srgbClr val="00B050"/>
                </a:solidFill>
              </a:rPr>
              <a:t> </a:t>
            </a:r>
            <a:r>
              <a:rPr lang="en-IN" sz="2300" dirty="0" err="1" smtClean="0">
                <a:solidFill>
                  <a:srgbClr val="00B050"/>
                </a:solidFill>
              </a:rPr>
              <a:t>parameterIndex</a:t>
            </a:r>
            <a:r>
              <a:rPr lang="en-IN" sz="2300" dirty="0" smtClean="0">
                <a:solidFill>
                  <a:srgbClr val="00B050"/>
                </a:solidFill>
              </a:rPr>
              <a:t>, </a:t>
            </a:r>
            <a:r>
              <a:rPr lang="en-IN" sz="2300" dirty="0" err="1" smtClean="0">
                <a:solidFill>
                  <a:srgbClr val="00B050"/>
                </a:solidFill>
              </a:rPr>
              <a:t>int</a:t>
            </a:r>
            <a:r>
              <a:rPr lang="en-IN" sz="2300" dirty="0" smtClean="0">
                <a:solidFill>
                  <a:srgbClr val="00B050"/>
                </a:solidFill>
              </a:rPr>
              <a:t> </a:t>
            </a:r>
            <a:r>
              <a:rPr lang="en-IN" sz="2300" dirty="0" err="1" smtClean="0">
                <a:solidFill>
                  <a:srgbClr val="00B050"/>
                </a:solidFill>
              </a:rPr>
              <a:t>sqlType</a:t>
            </a:r>
            <a:r>
              <a:rPr lang="en-IN" sz="2300" dirty="0" smtClean="0">
                <a:solidFill>
                  <a:srgbClr val="00B050"/>
                </a:solidFill>
              </a:rPr>
              <a:t>) </a:t>
            </a:r>
            <a:endParaRPr lang="en-IN" sz="23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300" dirty="0" smtClean="0">
                <a:solidFill>
                  <a:srgbClr val="00B050"/>
                </a:solidFill>
              </a:rPr>
              <a:t>throws </a:t>
            </a:r>
            <a:r>
              <a:rPr lang="en-IN" sz="2300" dirty="0" err="1" smtClean="0">
                <a:solidFill>
                  <a:srgbClr val="00B050"/>
                </a:solidFill>
              </a:rPr>
              <a:t>SQLException</a:t>
            </a:r>
            <a:endParaRPr lang="en-IN" sz="23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err="1" smtClean="0"/>
              <a:t>CallableStatement</a:t>
            </a:r>
            <a:r>
              <a:rPr lang="en-IN" sz="2000" b="1" dirty="0" smtClean="0"/>
              <a:t> with </a:t>
            </a:r>
            <a:br>
              <a:rPr lang="en-IN" sz="2000" b="1" dirty="0" smtClean="0"/>
            </a:br>
            <a:r>
              <a:rPr lang="en-IN" sz="2000" b="1" dirty="0" smtClean="0"/>
              <a:t>Stored Procedure OUT Parameters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first argument represents the placeholder position of OUT parameter.</a:t>
            </a:r>
          </a:p>
          <a:p>
            <a:endParaRPr lang="en-IN" dirty="0" smtClean="0"/>
          </a:p>
          <a:p>
            <a:r>
              <a:rPr lang="en-IN" dirty="0" smtClean="0"/>
              <a:t>The second argument is a constant representing the data type of OUT parameter.</a:t>
            </a:r>
          </a:p>
          <a:p>
            <a:endParaRPr lang="en-IN" dirty="0" smtClean="0"/>
          </a:p>
          <a:p>
            <a:r>
              <a:rPr lang="en-IN" dirty="0" smtClean="0"/>
              <a:t>These constants are declared in the class </a:t>
            </a:r>
            <a:r>
              <a:rPr lang="en-IN" b="1" dirty="0" smtClean="0">
                <a:solidFill>
                  <a:srgbClr val="0070C0"/>
                </a:solidFill>
              </a:rPr>
              <a:t>Types</a:t>
            </a:r>
            <a:r>
              <a:rPr lang="en-IN" dirty="0" smtClean="0"/>
              <a:t> as </a:t>
            </a:r>
            <a:r>
              <a:rPr lang="en-IN" dirty="0" smtClean="0">
                <a:solidFill>
                  <a:srgbClr val="00B050"/>
                </a:solidFill>
              </a:rPr>
              <a:t>static members </a:t>
            </a:r>
            <a:r>
              <a:rPr lang="en-IN" dirty="0" smtClean="0"/>
              <a:t>like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Types.VARCHAR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Types.INT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Types.DATE</a:t>
            </a:r>
            <a:r>
              <a:rPr lang="en-IN" dirty="0" smtClean="0"/>
              <a:t> etc</a:t>
            </a:r>
          </a:p>
          <a:p>
            <a:pPr>
              <a:buNone/>
            </a:pPr>
            <a:endParaRPr lang="en-IN" sz="23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Callable statement.</a:t>
            </a:r>
          </a:p>
          <a:p>
            <a:pPr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Introduction to PL-SQL</a:t>
            </a:r>
          </a:p>
          <a:p>
            <a:pPr>
              <a:buSzPct val="100000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Using </a:t>
            </a:r>
            <a:r>
              <a:rPr lang="en-US" sz="2400" dirty="0" err="1" smtClean="0">
                <a:solidFill>
                  <a:srgbClr val="FF0000"/>
                </a:solidFill>
              </a:rPr>
              <a:t>CallableStatement</a:t>
            </a:r>
            <a:r>
              <a:rPr lang="en-US" sz="2400" smtClean="0">
                <a:solidFill>
                  <a:srgbClr val="FF0000"/>
                </a:solidFill>
              </a:rPr>
              <a:t> to call PL-SQL codes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err="1" smtClean="0"/>
              <a:t>CallableStatement</a:t>
            </a:r>
            <a:r>
              <a:rPr lang="en-IN" sz="2000" b="1" dirty="0" smtClean="0"/>
              <a:t> with </a:t>
            </a:r>
            <a:br>
              <a:rPr lang="en-IN" sz="2000" b="1" dirty="0" smtClean="0"/>
            </a:br>
            <a:r>
              <a:rPr lang="en-IN" sz="2000" b="1" dirty="0" smtClean="0"/>
              <a:t>Stored Procedure OUT Parameters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Then after calling the method </a:t>
            </a:r>
            <a:r>
              <a:rPr lang="en-IN" dirty="0" smtClean="0">
                <a:solidFill>
                  <a:srgbClr val="00B050"/>
                </a:solidFill>
              </a:rPr>
              <a:t>execute( )</a:t>
            </a:r>
            <a:r>
              <a:rPr lang="en-IN" dirty="0" smtClean="0"/>
              <a:t> we need to get back the result returned by the procedure by calling the </a:t>
            </a:r>
            <a:r>
              <a:rPr lang="en-IN" dirty="0" err="1" smtClean="0">
                <a:solidFill>
                  <a:srgbClr val="00B050"/>
                </a:solidFill>
              </a:rPr>
              <a:t>getXXX</a:t>
            </a:r>
            <a:r>
              <a:rPr lang="en-IN" dirty="0" smtClean="0">
                <a:solidFill>
                  <a:srgbClr val="00B050"/>
                </a:solidFill>
              </a:rPr>
              <a:t>( ) </a:t>
            </a:r>
            <a:r>
              <a:rPr lang="en-IN" dirty="0" smtClean="0"/>
              <a:t>method of </a:t>
            </a:r>
            <a:r>
              <a:rPr lang="en-IN" dirty="0" err="1" smtClean="0">
                <a:solidFill>
                  <a:srgbClr val="0070C0"/>
                </a:solidFill>
              </a:rPr>
              <a:t>CallableStatement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object.</a:t>
            </a:r>
          </a:p>
          <a:p>
            <a:endParaRPr lang="en-IN" dirty="0" smtClean="0"/>
          </a:p>
          <a:p>
            <a:r>
              <a:rPr lang="en-IN" dirty="0" smtClean="0"/>
              <a:t>For example to get back a string value , our call would be 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sz="2300" dirty="0" smtClean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sz="2300" dirty="0" err="1" smtClean="0">
                <a:solidFill>
                  <a:schemeClr val="accent6">
                    <a:lumMod val="75000"/>
                  </a:schemeClr>
                </a:solidFill>
              </a:rPr>
              <a:t>st.getString</a:t>
            </a:r>
            <a:r>
              <a:rPr lang="en-IN" sz="2300" dirty="0" smtClean="0">
                <a:solidFill>
                  <a:schemeClr val="accent6">
                    <a:lumMod val="75000"/>
                  </a:schemeClr>
                </a:solidFill>
              </a:rPr>
              <a:t>(1); </a:t>
            </a:r>
          </a:p>
          <a:p>
            <a:pPr>
              <a:buNone/>
            </a:pPr>
            <a:endParaRPr lang="en-IN" sz="2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3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err="1" smtClean="0"/>
              <a:t>CallableStatement</a:t>
            </a:r>
            <a:r>
              <a:rPr lang="en-IN" sz="2000" b="1" dirty="0" smtClean="0"/>
              <a:t> with </a:t>
            </a:r>
            <a:br>
              <a:rPr lang="en-IN" sz="2000" b="1" dirty="0" smtClean="0"/>
            </a:br>
            <a:r>
              <a:rPr lang="en-IN" sz="2000" b="1" dirty="0" smtClean="0"/>
              <a:t>Stored Procedure OUT Parameters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dirty="0" smtClean="0"/>
              <a:t>     </a:t>
            </a:r>
            <a:r>
              <a:rPr lang="en-IN" dirty="0" smtClean="0"/>
              <a:t>      </a:t>
            </a:r>
            <a:r>
              <a:rPr lang="en-IN" dirty="0" smtClean="0"/>
              <a:t>stmt </a:t>
            </a:r>
            <a:r>
              <a:rPr lang="en-IN" dirty="0" smtClean="0"/>
              <a:t>= </a:t>
            </a:r>
            <a:r>
              <a:rPr lang="en-IN" dirty="0" err="1" smtClean="0"/>
              <a:t>con.prepareCall</a:t>
            </a:r>
            <a:r>
              <a:rPr lang="en-IN" dirty="0" smtClean="0"/>
              <a:t>("{call </a:t>
            </a:r>
            <a:r>
              <a:rPr lang="en-IN" dirty="0" err="1" smtClean="0"/>
              <a:t>getBook</a:t>
            </a:r>
            <a:r>
              <a:rPr lang="en-IN" dirty="0" smtClean="0"/>
              <a:t>(?,?,?)}");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         </a:t>
            </a:r>
            <a:r>
              <a:rPr lang="en-IN" dirty="0" err="1" smtClean="0"/>
              <a:t>stmt.setInt</a:t>
            </a:r>
            <a:r>
              <a:rPr lang="en-IN" dirty="0" smtClean="0"/>
              <a:t>(1</a:t>
            </a:r>
            <a:r>
              <a:rPr lang="en-IN" dirty="0" smtClean="0"/>
              <a:t>, id);</a:t>
            </a:r>
          </a:p>
          <a:p>
            <a:pPr fontAlgn="base">
              <a:buNone/>
            </a:pPr>
            <a:r>
              <a:rPr lang="en-IN" dirty="0" smtClean="0"/>
              <a:t>             </a:t>
            </a:r>
          </a:p>
          <a:p>
            <a:pPr fontAlgn="base">
              <a:buNone/>
            </a:pPr>
            <a:r>
              <a:rPr lang="en-IN" dirty="0" smtClean="0"/>
              <a:t>            </a:t>
            </a:r>
            <a:r>
              <a:rPr lang="en-IN" dirty="0" smtClean="0">
                <a:solidFill>
                  <a:srgbClr val="00B050"/>
                </a:solidFill>
              </a:rPr>
              <a:t>//register the OUT parameter before calling the stored procedure</a:t>
            </a:r>
          </a:p>
          <a:p>
            <a:pPr fontAlgn="base">
              <a:buNone/>
            </a:pPr>
            <a:r>
              <a:rPr lang="en-IN" dirty="0" smtClean="0"/>
              <a:t>            </a:t>
            </a:r>
            <a:r>
              <a:rPr lang="en-IN" dirty="0" err="1" smtClean="0"/>
              <a:t>stmt.registerOutParameter</a:t>
            </a:r>
            <a:r>
              <a:rPr lang="en-IN" dirty="0" smtClean="0"/>
              <a:t>(2, </a:t>
            </a:r>
            <a:r>
              <a:rPr lang="en-IN" dirty="0" err="1" smtClean="0"/>
              <a:t>java.sql.Types.VARCHAR</a:t>
            </a:r>
            <a:r>
              <a:rPr lang="en-IN" dirty="0" smtClean="0"/>
              <a:t>);</a:t>
            </a:r>
          </a:p>
          <a:p>
            <a:pPr fontAlgn="base">
              <a:buNone/>
            </a:pPr>
            <a:r>
              <a:rPr lang="en-IN" dirty="0" smtClean="0"/>
              <a:t>            </a:t>
            </a:r>
            <a:r>
              <a:rPr lang="en-IN" dirty="0" err="1" smtClean="0"/>
              <a:t>stmt.registerOutParameter</a:t>
            </a:r>
            <a:r>
              <a:rPr lang="en-IN" dirty="0" smtClean="0"/>
              <a:t>(3, </a:t>
            </a:r>
            <a:r>
              <a:rPr lang="en-IN" dirty="0" smtClean="0"/>
              <a:t>java.sql.Types.INT);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                     </a:t>
            </a:r>
          </a:p>
          <a:p>
            <a:pPr fontAlgn="base">
              <a:buNone/>
            </a:pPr>
            <a:r>
              <a:rPr lang="en-IN" dirty="0" smtClean="0"/>
              <a:t>            </a:t>
            </a:r>
            <a:r>
              <a:rPr lang="en-IN" dirty="0" err="1" smtClean="0"/>
              <a:t>stmt.execute</a:t>
            </a:r>
            <a:r>
              <a:rPr lang="en-IN" dirty="0" smtClean="0"/>
              <a:t>();</a:t>
            </a:r>
          </a:p>
          <a:p>
            <a:pPr fontAlgn="base">
              <a:buNone/>
            </a:pPr>
            <a:r>
              <a:rPr lang="en-IN" dirty="0" smtClean="0"/>
              <a:t>             </a:t>
            </a:r>
          </a:p>
          <a:p>
            <a:pPr fontAlgn="base">
              <a:buNone/>
            </a:pPr>
            <a:r>
              <a:rPr lang="en-IN" dirty="0" smtClean="0"/>
              <a:t>           </a:t>
            </a:r>
            <a:r>
              <a:rPr lang="en-IN" dirty="0" smtClean="0">
                <a:solidFill>
                  <a:srgbClr val="00B050"/>
                </a:solidFill>
              </a:rPr>
              <a:t> //read the OUT parameter now</a:t>
            </a:r>
          </a:p>
          <a:p>
            <a:pPr fontAlgn="base">
              <a:buNone/>
            </a:pPr>
            <a:r>
              <a:rPr lang="en-IN" dirty="0" smtClean="0"/>
              <a:t>            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String </a:t>
            </a:r>
            <a:r>
              <a:rPr lang="en-IN" dirty="0" smtClean="0"/>
              <a:t>name = </a:t>
            </a:r>
            <a:r>
              <a:rPr lang="en-IN" dirty="0" err="1" smtClean="0"/>
              <a:t>stmt.getString</a:t>
            </a:r>
            <a:r>
              <a:rPr lang="en-IN" dirty="0" smtClean="0"/>
              <a:t>(2);</a:t>
            </a:r>
          </a:p>
          <a:p>
            <a:pPr fontAlgn="base">
              <a:buNone/>
            </a:pPr>
            <a:r>
              <a:rPr lang="en-IN" dirty="0" smtClean="0"/>
              <a:t>            </a:t>
            </a:r>
            <a:r>
              <a:rPr lang="en-IN" dirty="0" err="1" smtClean="0"/>
              <a:t>int</a:t>
            </a:r>
            <a:r>
              <a:rPr lang="en-IN" dirty="0" smtClean="0"/>
              <a:t> price=</a:t>
            </a:r>
            <a:r>
              <a:rPr lang="en-IN" dirty="0" err="1" smtClean="0"/>
              <a:t>stmt.getInt</a:t>
            </a:r>
            <a:r>
              <a:rPr lang="en-IN" dirty="0" smtClean="0"/>
              <a:t>(3);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           </a:t>
            </a:r>
          </a:p>
          <a:p>
            <a:pPr fontAlgn="base">
              <a:buNone/>
            </a:pPr>
            <a:r>
              <a:rPr lang="en-IN" dirty="0" smtClean="0"/>
              <a:t>             </a:t>
            </a:r>
            <a:r>
              <a:rPr lang="en-IN" dirty="0" err="1" smtClean="0"/>
              <a:t>System.out.println</a:t>
            </a:r>
            <a:r>
              <a:rPr lang="en-IN" dirty="0" smtClean="0"/>
              <a:t>(name+”\t”+price);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            </a:t>
            </a: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699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</a:t>
            </a:r>
            <a:r>
              <a:rPr lang="en-US" sz="2800" b="1" u="sng" dirty="0" smtClean="0">
                <a:solidFill>
                  <a:srgbClr val="0070C0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000" b="1" u="sng" dirty="0" err="1" smtClean="0">
                <a:solidFill>
                  <a:srgbClr val="0070C0"/>
                </a:solidFill>
              </a:rPr>
              <a:t>ResultSet</a:t>
            </a:r>
            <a:r>
              <a:rPr lang="en-US" sz="2000" b="1" u="sng" dirty="0" smtClean="0">
                <a:solidFill>
                  <a:srgbClr val="0070C0"/>
                </a:solidFill>
              </a:rPr>
              <a:t> types</a:t>
            </a:r>
          </a:p>
          <a:p>
            <a:pPr marL="514350" indent="-514350">
              <a:buAutoNum type="arabicPeriod"/>
            </a:pPr>
            <a:r>
              <a:rPr lang="en-US" sz="2000" b="1" u="sng" dirty="0" smtClean="0">
                <a:solidFill>
                  <a:srgbClr val="0070C0"/>
                </a:solidFill>
              </a:rPr>
              <a:t>Scrollable and Updatable </a:t>
            </a:r>
            <a:r>
              <a:rPr lang="en-US" sz="2000" b="1" u="sng" dirty="0" err="1" smtClean="0">
                <a:solidFill>
                  <a:srgbClr val="0070C0"/>
                </a:solidFill>
              </a:rPr>
              <a:t>ResultSets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000" b="1" u="sng" dirty="0" err="1" smtClean="0">
                <a:solidFill>
                  <a:srgbClr val="0070C0"/>
                </a:solidFill>
              </a:rPr>
              <a:t>ResultSet</a:t>
            </a:r>
            <a:r>
              <a:rPr lang="en-US" sz="2000" b="1" u="sng" dirty="0" smtClean="0">
                <a:solidFill>
                  <a:srgbClr val="0070C0"/>
                </a:solidFill>
              </a:rPr>
              <a:t> Methods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Q1. </a:t>
            </a:r>
            <a:r>
              <a:rPr lang="en-US" sz="2800" b="1" dirty="0" smtClean="0"/>
              <a:t>Which </a:t>
            </a:r>
            <a:r>
              <a:rPr lang="en-US" sz="2800" b="1" dirty="0" smtClean="0"/>
              <a:t>statement is true about 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PreparedStatement</a:t>
            </a:r>
            <a:r>
              <a:rPr lang="en-US" sz="2800" b="1" dirty="0" smtClean="0"/>
              <a:t> </a:t>
            </a:r>
            <a:r>
              <a:rPr lang="en-US" sz="2800" b="1" dirty="0" smtClean="0"/>
              <a:t>?</a:t>
            </a:r>
            <a:endParaRPr lang="en-US" b="1" dirty="0" smtClean="0"/>
          </a:p>
          <a:p>
            <a:pPr>
              <a:buNone/>
            </a:pPr>
            <a:endParaRPr lang="en-IN" b="1" dirty="0" smtClean="0"/>
          </a:p>
          <a:p>
            <a:pPr marL="514350" indent="-514350">
              <a:buNone/>
            </a:pPr>
            <a:r>
              <a:rPr lang="en-US" b="1" dirty="0" smtClean="0"/>
              <a:t>A-</a:t>
            </a:r>
            <a:r>
              <a:rPr lang="en-IN" b="1" dirty="0" smtClean="0"/>
              <a:t> </a:t>
            </a:r>
            <a:r>
              <a:rPr lang="en-IN" dirty="0" smtClean="0"/>
              <a:t>The </a:t>
            </a:r>
            <a:r>
              <a:rPr lang="en-IN" b="1" dirty="0" err="1" smtClean="0"/>
              <a:t>PreparedStatement</a:t>
            </a:r>
            <a:r>
              <a:rPr lang="en-IN" dirty="0" smtClean="0"/>
              <a:t> interface is a </a:t>
            </a:r>
            <a:r>
              <a:rPr lang="en-IN" dirty="0" err="1" smtClean="0"/>
              <a:t>subinterface</a:t>
            </a:r>
            <a:r>
              <a:rPr lang="en-IN" dirty="0" smtClean="0"/>
              <a:t> of </a:t>
            </a:r>
            <a:r>
              <a:rPr lang="en-IN" b="1" dirty="0" smtClean="0"/>
              <a:t>Statement.</a:t>
            </a:r>
            <a:endParaRPr lang="en-US" b="1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B-</a:t>
            </a:r>
            <a:r>
              <a:rPr lang="en-US" dirty="0" smtClean="0"/>
              <a:t> </a:t>
            </a:r>
            <a:r>
              <a:rPr lang="en-IN" dirty="0" smtClean="0"/>
              <a:t>It </a:t>
            </a:r>
            <a:r>
              <a:rPr lang="en-IN" dirty="0" smtClean="0"/>
              <a:t>is used to execute </a:t>
            </a:r>
            <a:r>
              <a:rPr lang="en-IN" dirty="0" smtClean="0"/>
              <a:t>dynamic queries.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C-</a:t>
            </a:r>
            <a:r>
              <a:rPr lang="en-US" dirty="0" smtClean="0"/>
              <a:t> It </a:t>
            </a:r>
            <a:r>
              <a:rPr lang="en-US" dirty="0" smtClean="0"/>
              <a:t>is  a class.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D-</a:t>
            </a:r>
            <a:r>
              <a:rPr lang="en-US" dirty="0" smtClean="0"/>
              <a:t>Both A &amp; B.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b="1" dirty="0" smtClean="0"/>
              <a:t>Q3</a:t>
            </a:r>
            <a:r>
              <a:rPr lang="en-IN" dirty="0" smtClean="0"/>
              <a:t>. </a:t>
            </a:r>
            <a:r>
              <a:rPr lang="en-IN" b="1" dirty="0" smtClean="0"/>
              <a:t>Suppose </a:t>
            </a:r>
            <a:r>
              <a:rPr lang="en-IN" b="1" dirty="0" smtClean="0"/>
              <a:t>that the table  </a:t>
            </a:r>
            <a:r>
              <a:rPr lang="en-IN" b="1" dirty="0" smtClean="0">
                <a:solidFill>
                  <a:srgbClr val="FF0000"/>
                </a:solidFill>
              </a:rPr>
              <a:t>“animal”</a:t>
            </a:r>
            <a:r>
              <a:rPr lang="en-IN" b="1" dirty="0" smtClean="0"/>
              <a:t> has five rows and this SQL statement updates all of them. What is the result of this code?</a:t>
            </a:r>
          </a:p>
          <a:p>
            <a:pPr fontAlgn="base">
              <a:buNone/>
            </a:pPr>
            <a:r>
              <a:rPr lang="en-IN" dirty="0" smtClean="0"/>
              <a:t>    </a:t>
            </a:r>
          </a:p>
          <a:p>
            <a:pPr fontAlgn="base"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static void main(String[]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) throws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  <a:endParaRPr lang="en-IN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  Connection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conn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DriverManager.getConnection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jdbc:oracle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. . ."); </a:t>
            </a:r>
          </a:p>
          <a:p>
            <a:pPr fontAlgn="base"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   Statement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stmt =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  <a:endParaRPr lang="en-IN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result =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stmt.executeUpdate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("update animal set name = name"); 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(result); 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endParaRPr lang="en-IN" b="1" dirty="0" smtClean="0"/>
          </a:p>
          <a:p>
            <a:pPr fontAlgn="base">
              <a:buNone/>
            </a:pPr>
            <a:r>
              <a:rPr lang="en-IN" b="1" dirty="0" smtClean="0"/>
              <a:t>A-</a:t>
            </a:r>
            <a:r>
              <a:rPr lang="en-IN" dirty="0" smtClean="0"/>
              <a:t>0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B-</a:t>
            </a:r>
            <a:r>
              <a:rPr lang="en-IN" dirty="0" smtClean="0"/>
              <a:t>5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C-</a:t>
            </a:r>
            <a:r>
              <a:rPr lang="en-IN" dirty="0" smtClean="0"/>
              <a:t> The </a:t>
            </a:r>
            <a:r>
              <a:rPr lang="en-IN" dirty="0" smtClean="0"/>
              <a:t>code does not compile.</a:t>
            </a:r>
          </a:p>
          <a:p>
            <a:pPr fontAlgn="base">
              <a:buNone/>
            </a:pPr>
            <a:r>
              <a:rPr lang="en-IN" b="1" dirty="0" smtClean="0"/>
              <a:t>D-</a:t>
            </a:r>
            <a:r>
              <a:rPr lang="en-IN" dirty="0" smtClean="0"/>
              <a:t> An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is thrown.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 smtClean="0"/>
              <a:t>Q4</a:t>
            </a:r>
            <a:r>
              <a:rPr lang="en-IN" dirty="0" smtClean="0"/>
              <a:t> </a:t>
            </a:r>
            <a:r>
              <a:rPr lang="en-IN" b="1" dirty="0" smtClean="0"/>
              <a:t>Suppose </a:t>
            </a:r>
            <a:r>
              <a:rPr lang="en-IN" b="1" dirty="0" smtClean="0"/>
              <a:t>that the table  </a:t>
            </a:r>
            <a:r>
              <a:rPr lang="en-IN" b="1" dirty="0" smtClean="0">
                <a:solidFill>
                  <a:srgbClr val="FF0000"/>
                </a:solidFill>
              </a:rPr>
              <a:t>“food”</a:t>
            </a:r>
            <a:r>
              <a:rPr lang="en-IN" b="1" dirty="0" smtClean="0"/>
              <a:t> has five rows and this SQL statement updates all of them. What is the result of this code?</a:t>
            </a:r>
          </a:p>
          <a:p>
            <a:pPr fontAlgn="base">
              <a:buNone/>
            </a:pPr>
            <a:r>
              <a:rPr lang="en-IN" dirty="0" smtClean="0"/>
              <a:t>    </a:t>
            </a:r>
          </a:p>
          <a:p>
            <a:pPr fontAlgn="base"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static void main(String[]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 Connection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conn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DriverManager.getConnection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jdbc:oracle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. . .");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Statement stmt =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result =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stmt.executeUpdate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("update food set amount = amount + 1"); 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(result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fontAlgn="base">
              <a:buNone/>
            </a:pPr>
            <a:r>
              <a:rPr lang="en-IN" sz="2400" b="1" dirty="0" smtClean="0"/>
              <a:t>A-</a:t>
            </a:r>
            <a:r>
              <a:rPr lang="en-IN" sz="2400" dirty="0" smtClean="0"/>
              <a:t> </a:t>
            </a:r>
            <a:r>
              <a:rPr lang="en-IN" dirty="0" smtClean="0"/>
              <a:t>0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B-</a:t>
            </a:r>
            <a:r>
              <a:rPr lang="en-IN" dirty="0" smtClean="0"/>
              <a:t> 1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C-</a:t>
            </a:r>
            <a:r>
              <a:rPr lang="en-IN" dirty="0" smtClean="0"/>
              <a:t> 5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D-</a:t>
            </a:r>
            <a:r>
              <a:rPr lang="en-IN" dirty="0" smtClean="0"/>
              <a:t> The </a:t>
            </a:r>
            <a:r>
              <a:rPr lang="en-IN" dirty="0" smtClean="0"/>
              <a:t>code does not compile.</a:t>
            </a:r>
          </a:p>
          <a:p>
            <a:pPr fontAlgn="base">
              <a:buNone/>
            </a:pPr>
            <a:r>
              <a:rPr lang="en-IN" b="1" dirty="0" smtClean="0"/>
              <a:t>E-</a:t>
            </a:r>
            <a:r>
              <a:rPr lang="en-IN" dirty="0" smtClean="0"/>
              <a:t> A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is thrown.</a:t>
            </a:r>
          </a:p>
          <a:p>
            <a:pPr fontAlgn="base"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b="1" dirty="0" smtClean="0"/>
              <a:t>Q5</a:t>
            </a:r>
            <a:r>
              <a:rPr lang="en-IN" dirty="0" smtClean="0"/>
              <a:t> . </a:t>
            </a:r>
            <a:r>
              <a:rPr lang="en-IN" b="1" dirty="0" smtClean="0"/>
              <a:t>Suppose there </a:t>
            </a:r>
            <a:r>
              <a:rPr lang="en-IN" b="1" dirty="0" smtClean="0"/>
              <a:t>are currently </a:t>
            </a:r>
            <a:r>
              <a:rPr lang="en-IN" b="1" dirty="0" smtClean="0"/>
              <a:t>no rows </a:t>
            </a:r>
            <a:r>
              <a:rPr lang="en-IN" b="1" dirty="0" smtClean="0"/>
              <a:t>in the table 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“species”</a:t>
            </a:r>
            <a:r>
              <a:rPr lang="en-IN" b="1" dirty="0" smtClean="0"/>
              <a:t> </a:t>
            </a:r>
            <a:r>
              <a:rPr lang="en-IN" b="1" dirty="0" smtClean="0"/>
              <a:t>.What </a:t>
            </a:r>
            <a:r>
              <a:rPr lang="en-IN" b="1" dirty="0" smtClean="0"/>
              <a:t>is the output of the following code?</a:t>
            </a: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try {</a:t>
            </a: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Connection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conn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DriverManager.getConnection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jdbc:oracle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: . .");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Statement stmt =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stmt.executeQuery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("select count(*) from species"); </a:t>
            </a:r>
            <a:endParaRPr lang="en-IN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rs.getInt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(1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));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}catch(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sq){  }</a:t>
            </a:r>
            <a:endParaRPr lang="en-IN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A-</a:t>
            </a:r>
            <a:r>
              <a:rPr lang="en-IN" dirty="0" smtClean="0"/>
              <a:t> 0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B-</a:t>
            </a:r>
            <a:r>
              <a:rPr lang="en-IN" dirty="0" smtClean="0"/>
              <a:t> null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C-</a:t>
            </a:r>
            <a:r>
              <a:rPr lang="en-IN" dirty="0" smtClean="0"/>
              <a:t> A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is thrown.</a:t>
            </a:r>
          </a:p>
          <a:p>
            <a:pPr fontAlgn="base">
              <a:buNone/>
            </a:pPr>
            <a:r>
              <a:rPr lang="en-IN" b="1" dirty="0" smtClean="0"/>
              <a:t>D-</a:t>
            </a:r>
            <a:r>
              <a:rPr lang="en-IN" dirty="0" smtClean="0"/>
              <a:t> Code will not compile</a:t>
            </a: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b="1" dirty="0" smtClean="0"/>
              <a:t>Q6</a:t>
            </a:r>
            <a:r>
              <a:rPr lang="en-IN" dirty="0" smtClean="0"/>
              <a:t> . </a:t>
            </a:r>
            <a:r>
              <a:rPr lang="en-IN" b="1" dirty="0" smtClean="0"/>
              <a:t>Suppose there </a:t>
            </a:r>
            <a:r>
              <a:rPr lang="en-IN" b="1" dirty="0" smtClean="0"/>
              <a:t>are currently </a:t>
            </a:r>
            <a:r>
              <a:rPr lang="en-IN" b="1" dirty="0" smtClean="0"/>
              <a:t>no rows </a:t>
            </a:r>
            <a:r>
              <a:rPr lang="en-IN" b="1" dirty="0" smtClean="0"/>
              <a:t>in the table 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“species”</a:t>
            </a:r>
            <a:r>
              <a:rPr lang="en-IN" b="1" dirty="0" smtClean="0"/>
              <a:t> </a:t>
            </a:r>
            <a:r>
              <a:rPr lang="en-IN" b="1" dirty="0" smtClean="0"/>
              <a:t>.What </a:t>
            </a:r>
            <a:r>
              <a:rPr lang="en-IN" b="1" dirty="0" smtClean="0"/>
              <a:t>is the output of the following code?</a:t>
            </a: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try {</a:t>
            </a: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Connection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conn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DriverManager.getConnection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jdbc:oracle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: . .");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Statement stmt =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stmt.executeQuery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("select count(*) from species"); </a:t>
            </a:r>
            <a:endParaRPr lang="en-IN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fontAlgn="base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rs.getInt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(1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)); 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}catch(</a:t>
            </a:r>
            <a:r>
              <a:rPr lang="en-IN" sz="2600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sq){  }</a:t>
            </a:r>
            <a:endParaRPr lang="en-IN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A-</a:t>
            </a:r>
            <a:r>
              <a:rPr lang="en-IN" dirty="0" smtClean="0"/>
              <a:t> 0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B-</a:t>
            </a:r>
            <a:r>
              <a:rPr lang="en-IN" dirty="0" smtClean="0"/>
              <a:t> null</a:t>
            </a:r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C-</a:t>
            </a:r>
            <a:r>
              <a:rPr lang="en-IN" dirty="0" smtClean="0"/>
              <a:t> A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is thrown.</a:t>
            </a:r>
          </a:p>
          <a:p>
            <a:pPr fontAlgn="base">
              <a:buNone/>
            </a:pPr>
            <a:r>
              <a:rPr lang="en-IN" b="1" dirty="0" smtClean="0"/>
              <a:t>D-</a:t>
            </a:r>
            <a:r>
              <a:rPr lang="en-IN" dirty="0" smtClean="0"/>
              <a:t> Code will not compile</a:t>
            </a: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b="1" dirty="0" smtClean="0"/>
              <a:t>Q7.</a:t>
            </a:r>
            <a:r>
              <a:rPr lang="en-IN" dirty="0" smtClean="0"/>
              <a:t> </a:t>
            </a:r>
            <a:r>
              <a:rPr lang="en-IN" b="1" dirty="0" smtClean="0"/>
              <a:t>Which </a:t>
            </a:r>
            <a:r>
              <a:rPr lang="en-IN" b="1" dirty="0" smtClean="0"/>
              <a:t>of the following can fill in the blank correctly? (Choose all that apply.)</a:t>
            </a:r>
          </a:p>
          <a:p>
            <a:pPr fontAlgn="base">
              <a:buNone/>
            </a:pPr>
            <a:r>
              <a:rPr lang="en-IN" dirty="0" smtClean="0"/>
              <a:t>  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stmt.executeQuery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()) { ______________________________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fontAlgn="base"/>
            <a:endParaRPr lang="en-IN" dirty="0" smtClean="0"/>
          </a:p>
          <a:p>
            <a:pPr fontAlgn="base">
              <a:buNone/>
            </a:pPr>
            <a:r>
              <a:rPr lang="en-IN" b="1" dirty="0" smtClean="0"/>
              <a:t>A-</a:t>
            </a:r>
            <a:r>
              <a:rPr lang="en-IN" dirty="0" smtClean="0"/>
              <a:t> String </a:t>
            </a:r>
            <a:r>
              <a:rPr lang="en-IN" dirty="0" smtClean="0"/>
              <a:t>s = </a:t>
            </a:r>
            <a:r>
              <a:rPr lang="en-IN" dirty="0" err="1" smtClean="0"/>
              <a:t>rs.getString</a:t>
            </a:r>
            <a:r>
              <a:rPr lang="en-IN" dirty="0" smtClean="0"/>
              <a:t>(0);</a:t>
            </a:r>
          </a:p>
          <a:p>
            <a:pPr fontAlgn="base">
              <a:buNone/>
            </a:pPr>
            <a:r>
              <a:rPr lang="en-IN" b="1" dirty="0" smtClean="0"/>
              <a:t>B-</a:t>
            </a:r>
            <a:r>
              <a:rPr lang="en-IN" dirty="0" smtClean="0"/>
              <a:t> String </a:t>
            </a:r>
            <a:r>
              <a:rPr lang="en-IN" dirty="0" smtClean="0"/>
              <a:t>s = </a:t>
            </a:r>
            <a:r>
              <a:rPr lang="en-IN" dirty="0" err="1" smtClean="0"/>
              <a:t>rs.getString</a:t>
            </a:r>
            <a:r>
              <a:rPr lang="en-IN" dirty="0" smtClean="0"/>
              <a:t>(1);</a:t>
            </a:r>
          </a:p>
          <a:p>
            <a:pPr fontAlgn="base">
              <a:buNone/>
            </a:pPr>
            <a:r>
              <a:rPr lang="en-IN" b="1" dirty="0" smtClean="0"/>
              <a:t>C-</a:t>
            </a:r>
            <a:r>
              <a:rPr lang="en-IN" dirty="0" smtClean="0"/>
              <a:t>String </a:t>
            </a:r>
            <a:r>
              <a:rPr lang="en-IN" dirty="0" smtClean="0"/>
              <a:t>s = </a:t>
            </a:r>
            <a:r>
              <a:rPr lang="en-IN" dirty="0" err="1" smtClean="0"/>
              <a:t>rs.getObject</a:t>
            </a:r>
            <a:r>
              <a:rPr lang="en-IN" dirty="0" smtClean="0"/>
              <a:t>(0);</a:t>
            </a:r>
          </a:p>
          <a:p>
            <a:pPr fontAlgn="base">
              <a:buNone/>
            </a:pPr>
            <a:r>
              <a:rPr lang="en-IN" b="1" dirty="0" smtClean="0"/>
              <a:t>D-</a:t>
            </a:r>
            <a:r>
              <a:rPr lang="en-IN" dirty="0" smtClean="0"/>
              <a:t>String </a:t>
            </a:r>
            <a:r>
              <a:rPr lang="en-IN" dirty="0" smtClean="0"/>
              <a:t>s = </a:t>
            </a:r>
            <a:r>
              <a:rPr lang="en-IN" dirty="0" err="1" smtClean="0"/>
              <a:t>rs.getObject</a:t>
            </a:r>
            <a:r>
              <a:rPr lang="en-IN" dirty="0" smtClean="0"/>
              <a:t>(1);</a:t>
            </a:r>
          </a:p>
          <a:p>
            <a:pPr fontAlgn="base">
              <a:buNone/>
            </a:pPr>
            <a:r>
              <a:rPr lang="en-IN" b="1" dirty="0" smtClean="0"/>
              <a:t>E-</a:t>
            </a:r>
            <a:r>
              <a:rPr lang="en-IN" dirty="0" smtClean="0"/>
              <a:t>Object </a:t>
            </a:r>
            <a:r>
              <a:rPr lang="en-IN" dirty="0" smtClean="0"/>
              <a:t>s = </a:t>
            </a:r>
            <a:r>
              <a:rPr lang="en-IN" dirty="0" err="1" smtClean="0"/>
              <a:t>rs.getObject</a:t>
            </a:r>
            <a:r>
              <a:rPr lang="en-IN" dirty="0" smtClean="0"/>
              <a:t>(0);</a:t>
            </a:r>
          </a:p>
          <a:p>
            <a:pPr fontAlgn="base">
              <a:buNone/>
            </a:pPr>
            <a:r>
              <a:rPr lang="en-IN" b="1" dirty="0" smtClean="0"/>
              <a:t>F-</a:t>
            </a:r>
            <a:r>
              <a:rPr lang="en-IN" dirty="0" smtClean="0"/>
              <a:t>Object </a:t>
            </a:r>
            <a:r>
              <a:rPr lang="en-IN" dirty="0" smtClean="0"/>
              <a:t>s = </a:t>
            </a:r>
            <a:r>
              <a:rPr lang="en-IN" dirty="0" err="1" smtClean="0"/>
              <a:t>rs.getObject</a:t>
            </a:r>
            <a:r>
              <a:rPr lang="en-IN" dirty="0" smtClean="0"/>
              <a:t>(1);</a:t>
            </a:r>
          </a:p>
          <a:p>
            <a:pPr fontAlgn="base"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B,F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dirty="0" smtClean="0"/>
              <a:t>Q8. </a:t>
            </a:r>
            <a:r>
              <a:rPr lang="en-IN" b="1" dirty="0" smtClean="0"/>
              <a:t>Correct prototype to get the instance </a:t>
            </a:r>
            <a:r>
              <a:rPr lang="en-IN" b="1" dirty="0" smtClean="0"/>
              <a:t>of</a:t>
            </a:r>
            <a:r>
              <a:rPr lang="en-IN" b="1" dirty="0" smtClean="0"/>
              <a:t> </a:t>
            </a:r>
            <a:r>
              <a:rPr lang="en-IN" b="1" dirty="0" err="1" smtClean="0"/>
              <a:t>PreparedStatement</a:t>
            </a:r>
            <a:r>
              <a:rPr lang="en-IN" b="1" dirty="0" smtClean="0"/>
              <a:t> ?</a:t>
            </a:r>
            <a:endParaRPr lang="en-IN" dirty="0" smtClean="0"/>
          </a:p>
          <a:p>
            <a:pPr>
              <a:buNone/>
            </a:pPr>
            <a:r>
              <a:rPr lang="en-US" sz="2800" b="1" dirty="0" smtClean="0"/>
              <a:t>A- p</a:t>
            </a:r>
            <a:r>
              <a:rPr lang="en-IN" sz="2800" b="1" dirty="0" err="1" smtClean="0"/>
              <a:t>ublic</a:t>
            </a:r>
            <a:r>
              <a:rPr lang="en-IN" sz="2800" dirty="0" smtClean="0"/>
              <a:t> </a:t>
            </a:r>
            <a:r>
              <a:rPr lang="en-IN" sz="2800" dirty="0" err="1" smtClean="0"/>
              <a:t>PreparedStatement</a:t>
            </a:r>
            <a:r>
              <a:rPr lang="en-IN" sz="2800" dirty="0" smtClean="0"/>
              <a:t>  </a:t>
            </a:r>
            <a:r>
              <a:rPr lang="en-IN" sz="2800" dirty="0" err="1" smtClean="0"/>
              <a:t>prepareStatement</a:t>
            </a:r>
            <a:r>
              <a:rPr lang="en-IN" sz="2800" dirty="0" smtClean="0"/>
              <a:t>(String query)</a:t>
            </a:r>
            <a:r>
              <a:rPr lang="en-IN" sz="2800" b="1" dirty="0" smtClean="0"/>
              <a:t>throws</a:t>
            </a:r>
            <a:r>
              <a:rPr lang="en-IN" sz="2800" dirty="0" smtClean="0"/>
              <a:t> </a:t>
            </a:r>
            <a:r>
              <a:rPr lang="en-IN" sz="2800" dirty="0" err="1" smtClean="0"/>
              <a:t>SQLException</a:t>
            </a:r>
            <a:r>
              <a:rPr lang="en-IN" sz="2800" dirty="0" smtClean="0"/>
              <a:t>{}  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B- </a:t>
            </a:r>
            <a:r>
              <a:rPr lang="en-IN" sz="2800" b="1" dirty="0" smtClean="0"/>
              <a:t>public</a:t>
            </a:r>
            <a:r>
              <a:rPr lang="en-IN" sz="2800" dirty="0" smtClean="0"/>
              <a:t>  </a:t>
            </a:r>
            <a:r>
              <a:rPr lang="en-IN" sz="2800" dirty="0" err="1" smtClean="0"/>
              <a:t>PreparedStatement</a:t>
            </a:r>
            <a:r>
              <a:rPr lang="en-IN" sz="2800" dirty="0" smtClean="0"/>
              <a:t>  </a:t>
            </a:r>
            <a:r>
              <a:rPr lang="en-IN" sz="2800" dirty="0" err="1" smtClean="0"/>
              <a:t>preparedStatement</a:t>
            </a:r>
            <a:r>
              <a:rPr lang="en-IN" sz="2800" dirty="0" smtClean="0"/>
              <a:t>(String query)</a:t>
            </a:r>
            <a:r>
              <a:rPr lang="en-IN" sz="2800" b="1" dirty="0" smtClean="0"/>
              <a:t>throws</a:t>
            </a:r>
            <a:r>
              <a:rPr lang="en-IN" sz="2800" dirty="0" smtClean="0"/>
              <a:t> </a:t>
            </a:r>
            <a:r>
              <a:rPr lang="en-IN" sz="2800" dirty="0" err="1" smtClean="0"/>
              <a:t>SQLException</a:t>
            </a:r>
            <a:r>
              <a:rPr lang="en-IN" sz="2800" dirty="0" smtClean="0"/>
              <a:t>{}  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C-</a:t>
            </a:r>
            <a:r>
              <a:rPr lang="en-US" sz="2800" dirty="0" smtClean="0"/>
              <a:t> </a:t>
            </a:r>
            <a:r>
              <a:rPr lang="en-US" sz="2800" dirty="0" smtClean="0"/>
              <a:t>Both of the above.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D- </a:t>
            </a:r>
            <a:r>
              <a:rPr lang="en-US" sz="2800" dirty="0" smtClean="0"/>
              <a:t>None of the above.</a:t>
            </a:r>
          </a:p>
          <a:p>
            <a:pPr fontAlgn="base"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1512</TotalTime>
  <Words>511</Words>
  <Application>Microsoft Office PowerPoint</Application>
  <PresentationFormat>On-screen Show (4:3)</PresentationFormat>
  <Paragraphs>226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CALLABLE STATEMENT    </vt:lpstr>
      <vt:lpstr>CALLABLE STATEMENT    </vt:lpstr>
      <vt:lpstr>CREATION</vt:lpstr>
      <vt:lpstr>SETTING PARAMETER VALUES</vt:lpstr>
      <vt:lpstr>EXECUTION</vt:lpstr>
      <vt:lpstr>CallableStatement with  Stored Procedure OUT Parameters</vt:lpstr>
      <vt:lpstr>CallableStatement with  Stored Procedure OUT Parameters</vt:lpstr>
      <vt:lpstr>CallableStatement with  Stored Procedure OUT Parameters</vt:lpstr>
      <vt:lpstr>CallableStatement with  Stored Procedure OUT Parameters</vt:lpstr>
      <vt:lpstr>CallableStatement with  Stored Procedure OUT Parameters</vt:lpstr>
      <vt:lpstr>CallableStatement with  Stored Procedure OUT Parameters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114</cp:revision>
  <dcterms:created xsi:type="dcterms:W3CDTF">2016-02-04T12:02:26Z</dcterms:created>
  <dcterms:modified xsi:type="dcterms:W3CDTF">2016-06-28T07:32:47Z</dcterms:modified>
</cp:coreProperties>
</file>