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57" r:id="rId2"/>
    <p:sldId id="258" r:id="rId3"/>
    <p:sldId id="887" r:id="rId4"/>
    <p:sldId id="924" r:id="rId5"/>
    <p:sldId id="925" r:id="rId6"/>
    <p:sldId id="926" r:id="rId7"/>
    <p:sldId id="927" r:id="rId8"/>
    <p:sldId id="928" r:id="rId9"/>
    <p:sldId id="929" r:id="rId10"/>
    <p:sldId id="930" r:id="rId11"/>
    <p:sldId id="931" r:id="rId12"/>
    <p:sldId id="932" r:id="rId13"/>
    <p:sldId id="933" r:id="rId14"/>
    <p:sldId id="934" r:id="rId15"/>
    <p:sldId id="935" r:id="rId16"/>
    <p:sldId id="936" r:id="rId17"/>
    <p:sldId id="937" r:id="rId18"/>
    <p:sldId id="938" r:id="rId19"/>
    <p:sldId id="26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049" autoAdjust="0"/>
    <p:restoredTop sz="93768" autoAdjust="0"/>
  </p:normalViewPr>
  <p:slideViewPr>
    <p:cSldViewPr>
      <p:cViewPr varScale="1">
        <p:scale>
          <a:sx n="68" d="100"/>
          <a:sy n="68" d="100"/>
        </p:scale>
        <p:origin x="-154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17-10-2019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10/17/2019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Java </a:t>
            </a:r>
            <a:r>
              <a:rPr lang="en-US" sz="4000" dirty="0" err="1" smtClean="0"/>
              <a:t>ee</a:t>
            </a:r>
            <a:endParaRPr lang="en-US" sz="4000" dirty="0" smtClean="0"/>
          </a:p>
          <a:p>
            <a:r>
              <a:rPr lang="en-US" sz="2800" dirty="0" smtClean="0"/>
              <a:t>(ADVANCE JAVA)</a:t>
            </a:r>
          </a:p>
          <a:p>
            <a:r>
              <a:rPr lang="en-US" sz="2800" smtClean="0">
                <a:solidFill>
                  <a:srgbClr val="FF0000"/>
                </a:solidFill>
              </a:rPr>
              <a:t>Lecture-52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APPLYING  FADING</a:t>
            </a:r>
            <a:endParaRPr lang="en-US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/>
          </a:bodyPr>
          <a:lstStyle/>
          <a:p>
            <a:pPr marL="0" indent="0"/>
            <a:r>
              <a:rPr lang="en-IN" dirty="0" smtClean="0"/>
              <a:t> The </a:t>
            </a:r>
            <a:r>
              <a:rPr lang="en-IN" b="1" dirty="0" err="1" smtClean="0">
                <a:solidFill>
                  <a:srgbClr val="7030A0"/>
                </a:solidFill>
              </a:rPr>
              <a:t>fadeTo</a:t>
            </a:r>
            <a:r>
              <a:rPr lang="en-IN" b="1" dirty="0" smtClean="0">
                <a:solidFill>
                  <a:srgbClr val="7030A0"/>
                </a:solidFill>
              </a:rPr>
              <a:t>() </a:t>
            </a:r>
            <a:r>
              <a:rPr lang="en-IN" dirty="0" smtClean="0"/>
              <a:t>method gradually changes the opacity, for selected elements, to a specified opacity (fading effect).</a:t>
            </a:r>
          </a:p>
          <a:p>
            <a:pPr marL="0" indent="0">
              <a:buNone/>
            </a:pPr>
            <a:endParaRPr lang="en-US" b="1" u="sng" dirty="0" smtClean="0"/>
          </a:p>
          <a:p>
            <a:pPr marL="0" indent="0">
              <a:buNone/>
            </a:pPr>
            <a:r>
              <a:rPr lang="en-US" b="1" u="sng" dirty="0" smtClean="0"/>
              <a:t>Syntax:</a:t>
            </a:r>
            <a:endParaRPr lang="en-IN" b="1" u="sng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$(selector).</a:t>
            </a:r>
            <a:r>
              <a:rPr lang="en-US" b="1" dirty="0" err="1" smtClean="0">
                <a:solidFill>
                  <a:srgbClr val="C00000"/>
                </a:solidFill>
              </a:rPr>
              <a:t>fadeTo</a:t>
            </a:r>
            <a:r>
              <a:rPr lang="en-US" b="1" dirty="0" smtClean="0">
                <a:solidFill>
                  <a:srgbClr val="C00000"/>
                </a:solidFill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</a:rPr>
              <a:t>speed,opacity,callback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/>
            <a:r>
              <a:rPr lang="en-IN" dirty="0" smtClean="0"/>
              <a:t>The </a:t>
            </a:r>
            <a:r>
              <a:rPr lang="en-IN" b="1" dirty="0" smtClean="0">
                <a:solidFill>
                  <a:srgbClr val="C00000"/>
                </a:solidFill>
              </a:rPr>
              <a:t>opacity</a:t>
            </a:r>
            <a:r>
              <a:rPr lang="en-IN" dirty="0" smtClean="0"/>
              <a:t> factor specifies the opacity to fade to and must be a number between 0.00 and 1.00</a:t>
            </a:r>
          </a:p>
          <a:p>
            <a:pPr marL="0" indent="0">
              <a:buSzPct val="130000"/>
              <a:buFont typeface="Arial" pitchFamily="34" charset="0"/>
              <a:buChar char="•"/>
            </a:pPr>
            <a:endParaRPr lang="en-IN" dirty="0" smtClean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APPLYING  SLIDING</a:t>
            </a:r>
            <a:endParaRPr lang="en-US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/>
          </a:bodyPr>
          <a:lstStyle/>
          <a:p>
            <a:r>
              <a:rPr lang="en-IN" dirty="0" smtClean="0"/>
              <a:t> </a:t>
            </a:r>
            <a:r>
              <a:rPr lang="en-IN" dirty="0" smtClean="0">
                <a:latin typeface="+mj-lt"/>
                <a:cs typeface="Arial" pitchFamily="34" charset="0"/>
              </a:rPr>
              <a:t>The </a:t>
            </a:r>
            <a:r>
              <a:rPr lang="en-IN" b="1" dirty="0" err="1" smtClean="0">
                <a:solidFill>
                  <a:srgbClr val="7030A0"/>
                </a:solidFill>
                <a:latin typeface="+mj-lt"/>
                <a:cs typeface="Arial" pitchFamily="34" charset="0"/>
              </a:rPr>
              <a:t>slideDown</a:t>
            </a:r>
            <a:r>
              <a:rPr lang="en-IN" b="1" dirty="0" smtClean="0">
                <a:solidFill>
                  <a:srgbClr val="7030A0"/>
                </a:solidFill>
                <a:latin typeface="+mj-lt"/>
                <a:cs typeface="Arial" pitchFamily="34" charset="0"/>
              </a:rPr>
              <a:t>()</a:t>
            </a:r>
            <a:r>
              <a:rPr lang="en-IN" dirty="0" smtClean="0">
                <a:solidFill>
                  <a:srgbClr val="FFFF00"/>
                </a:solidFill>
                <a:latin typeface="+mj-lt"/>
                <a:cs typeface="Arial" pitchFamily="34" charset="0"/>
              </a:rPr>
              <a:t> </a:t>
            </a:r>
            <a:r>
              <a:rPr lang="en-IN" dirty="0" smtClean="0">
                <a:latin typeface="+mj-lt"/>
                <a:cs typeface="Arial" pitchFamily="34" charset="0"/>
              </a:rPr>
              <a:t>method animates the height of the matched elements. This causes lower parts of the page to slide down, making way for the revealed items.</a:t>
            </a:r>
          </a:p>
          <a:p>
            <a:endParaRPr lang="en-US" dirty="0" smtClean="0">
              <a:latin typeface="+mj-lt"/>
              <a:cs typeface="Arial" pitchFamily="34" charset="0"/>
            </a:endParaRPr>
          </a:p>
          <a:p>
            <a:r>
              <a:rPr lang="en-IN" dirty="0" smtClean="0">
                <a:latin typeface="+mj-lt"/>
                <a:cs typeface="Arial" pitchFamily="34" charset="0"/>
              </a:rPr>
              <a:t>The </a:t>
            </a:r>
            <a:r>
              <a:rPr lang="en-IN" b="1" dirty="0" err="1" smtClean="0">
                <a:solidFill>
                  <a:srgbClr val="7030A0"/>
                </a:solidFill>
                <a:latin typeface="+mj-lt"/>
                <a:cs typeface="Arial" pitchFamily="34" charset="0"/>
              </a:rPr>
              <a:t>slideUp</a:t>
            </a:r>
            <a:r>
              <a:rPr lang="en-IN" b="1" dirty="0" smtClean="0">
                <a:solidFill>
                  <a:srgbClr val="7030A0"/>
                </a:solidFill>
                <a:latin typeface="+mj-lt"/>
                <a:cs typeface="Arial" pitchFamily="34" charset="0"/>
              </a:rPr>
              <a:t>()</a:t>
            </a:r>
            <a:r>
              <a:rPr lang="en-IN" dirty="0" smtClean="0">
                <a:latin typeface="+mj-lt"/>
                <a:cs typeface="Arial" pitchFamily="34" charset="0"/>
              </a:rPr>
              <a:t> method animates the height of the matched elements. This causes lower parts of the page to slide up, hiding away the revealed items.</a:t>
            </a:r>
          </a:p>
          <a:p>
            <a:pPr marL="0" indent="0">
              <a:buSzPct val="130000"/>
              <a:buNone/>
            </a:pPr>
            <a:endParaRPr lang="en-IN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APPLYING  SLIDING</a:t>
            </a:r>
            <a:endParaRPr lang="en-US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/>
          </a:bodyPr>
          <a:lstStyle/>
          <a:p>
            <a:r>
              <a:rPr lang="en-IN" dirty="0" smtClean="0"/>
              <a:t> </a:t>
            </a:r>
            <a:r>
              <a:rPr lang="en-IN" dirty="0" smtClean="0">
                <a:latin typeface="+mj-lt"/>
                <a:cs typeface="Arial" pitchFamily="34" charset="0"/>
              </a:rPr>
              <a:t>The </a:t>
            </a:r>
            <a:r>
              <a:rPr lang="en-IN" b="1" dirty="0" err="1" smtClean="0">
                <a:solidFill>
                  <a:srgbClr val="7030A0"/>
                </a:solidFill>
                <a:latin typeface="+mj-lt"/>
                <a:cs typeface="Arial" pitchFamily="34" charset="0"/>
              </a:rPr>
              <a:t>slideToggle</a:t>
            </a:r>
            <a:r>
              <a:rPr lang="en-IN" b="1" dirty="0" smtClean="0">
                <a:solidFill>
                  <a:srgbClr val="7030A0"/>
                </a:solidFill>
                <a:latin typeface="+mj-lt"/>
                <a:cs typeface="Arial" pitchFamily="34" charset="0"/>
              </a:rPr>
              <a:t>() </a:t>
            </a:r>
            <a:r>
              <a:rPr lang="en-IN" dirty="0" smtClean="0">
                <a:latin typeface="+mj-lt"/>
                <a:cs typeface="Arial" pitchFamily="34" charset="0"/>
              </a:rPr>
              <a:t>method causes toggle effect  </a:t>
            </a:r>
            <a:r>
              <a:rPr lang="en-IN" dirty="0" err="1" smtClean="0">
                <a:latin typeface="+mj-lt"/>
                <a:cs typeface="Arial" pitchFamily="34" charset="0"/>
              </a:rPr>
              <a:t>i.e</a:t>
            </a:r>
            <a:r>
              <a:rPr lang="en-IN" dirty="0" smtClean="0">
                <a:latin typeface="+mj-lt"/>
                <a:cs typeface="Arial" pitchFamily="34" charset="0"/>
              </a:rPr>
              <a:t> elements which are up will slide down and vice versa</a:t>
            </a:r>
            <a:endParaRPr lang="en-IN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APPLYING  ANIMATION</a:t>
            </a:r>
            <a:endParaRPr lang="en-US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/>
          </a:bodyPr>
          <a:lstStyle/>
          <a:p>
            <a:r>
              <a:rPr lang="en-IN" dirty="0" smtClean="0"/>
              <a:t> The </a:t>
            </a:r>
            <a:r>
              <a:rPr lang="en-IN" b="1" dirty="0" smtClean="0">
                <a:solidFill>
                  <a:srgbClr val="7030A0"/>
                </a:solidFill>
              </a:rPr>
              <a:t>animate() </a:t>
            </a:r>
            <a:r>
              <a:rPr lang="en-IN" dirty="0" smtClean="0"/>
              <a:t>method performs a custom animation of a set of CSS properties.</a:t>
            </a:r>
          </a:p>
          <a:p>
            <a:r>
              <a:rPr lang="en-US" dirty="0" smtClean="0"/>
              <a:t>T</a:t>
            </a:r>
            <a:r>
              <a:rPr lang="en-IN" dirty="0" smtClean="0"/>
              <a:t>his method changes an element from one state to another with CSS styles. The CSS property value is changed gradually, to create an animated effect.</a:t>
            </a:r>
          </a:p>
          <a:p>
            <a:r>
              <a:rPr lang="en-US" dirty="0" smtClean="0"/>
              <a:t>But only numeric </a:t>
            </a:r>
            <a:r>
              <a:rPr lang="en-IN" dirty="0" smtClean="0"/>
              <a:t>numeric values can be animated </a:t>
            </a:r>
            <a:r>
              <a:rPr lang="en-IN" b="1" dirty="0" smtClean="0">
                <a:solidFill>
                  <a:srgbClr val="C00000"/>
                </a:solidFill>
              </a:rPr>
              <a:t>(like "margin:30px"). </a:t>
            </a:r>
            <a:r>
              <a:rPr lang="en-IN" dirty="0" smtClean="0"/>
              <a:t>String values cannot be animated </a:t>
            </a:r>
            <a:r>
              <a:rPr lang="en-IN" b="1" dirty="0" smtClean="0">
                <a:solidFill>
                  <a:srgbClr val="C00000"/>
                </a:solidFill>
              </a:rPr>
              <a:t>(like "background-</a:t>
            </a:r>
            <a:r>
              <a:rPr lang="en-IN" b="1" dirty="0" err="1" smtClean="0">
                <a:solidFill>
                  <a:srgbClr val="C00000"/>
                </a:solidFill>
              </a:rPr>
              <a:t>color:red</a:t>
            </a:r>
            <a:r>
              <a:rPr lang="en-IN" b="1" dirty="0" smtClean="0">
                <a:solidFill>
                  <a:srgbClr val="C00000"/>
                </a:solidFill>
              </a:rPr>
              <a:t>").</a:t>
            </a:r>
          </a:p>
          <a:p>
            <a:pPr marL="0" indent="0">
              <a:buNone/>
            </a:pPr>
            <a:r>
              <a:rPr lang="en-US" b="1" u="sng" dirty="0" smtClean="0"/>
              <a:t>Syntax: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$(selector).animate({styles},</a:t>
            </a:r>
            <a:r>
              <a:rPr lang="en-IN" sz="2400" b="1" dirty="0" err="1" smtClean="0">
                <a:solidFill>
                  <a:srgbClr val="C00000"/>
                </a:solidFill>
              </a:rPr>
              <a:t>speed,callback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endParaRPr lang="en-IN" dirty="0" smtClean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HTML MANIPULATION</a:t>
            </a:r>
            <a:endParaRPr lang="en-US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/>
          </a:bodyPr>
          <a:lstStyle/>
          <a:p>
            <a:r>
              <a:rPr lang="en-IN" dirty="0" smtClean="0"/>
              <a:t> </a:t>
            </a:r>
            <a:r>
              <a:rPr lang="en-IN" dirty="0" err="1" smtClean="0"/>
              <a:t>jQuery</a:t>
            </a:r>
            <a:r>
              <a:rPr lang="en-IN" dirty="0" smtClean="0"/>
              <a:t> contains powerful methods (functions) for HTML elements and attributes.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These methods can not only access HTML controls but also manipulate their contents</a:t>
            </a:r>
          </a:p>
          <a:p>
            <a:pPr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CHANGING  HTML  CONTENT</a:t>
            </a:r>
            <a:endParaRPr lang="en-US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/>
          </a:bodyPr>
          <a:lstStyle/>
          <a:p>
            <a:pPr marL="0" indent="0"/>
            <a:r>
              <a:rPr lang="en-IN" dirty="0" smtClean="0"/>
              <a:t>The </a:t>
            </a:r>
            <a:r>
              <a:rPr lang="en-IN" b="1" dirty="0" smtClean="0">
                <a:solidFill>
                  <a:srgbClr val="C00000"/>
                </a:solidFill>
              </a:rPr>
              <a:t>html() </a:t>
            </a:r>
            <a:r>
              <a:rPr lang="en-IN" dirty="0" smtClean="0"/>
              <a:t>method changes the contents (</a:t>
            </a:r>
            <a:r>
              <a:rPr lang="en-IN" i="1" dirty="0" err="1" smtClean="0">
                <a:solidFill>
                  <a:srgbClr val="00B050"/>
                </a:solidFill>
              </a:rPr>
              <a:t>innerHTML</a:t>
            </a:r>
            <a:r>
              <a:rPr lang="en-IN" dirty="0" smtClean="0"/>
              <a:t>) of matching HTML elements.</a:t>
            </a:r>
            <a:endParaRPr lang="en-IN" b="1" dirty="0" smtClean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r>
              <a:rPr lang="en-IN" b="1" u="sng" dirty="0" smtClean="0"/>
              <a:t>Syntax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b="1" dirty="0" smtClean="0">
                <a:solidFill>
                  <a:srgbClr val="C00000"/>
                </a:solidFill>
              </a:rPr>
              <a:t>$(selector).html(content)</a:t>
            </a:r>
          </a:p>
          <a:p>
            <a:pPr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u="sng" dirty="0" smtClean="0"/>
              <a:t>Example: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b="1" dirty="0" smtClean="0">
                <a:solidFill>
                  <a:srgbClr val="0070C0"/>
                </a:solidFill>
              </a:rPr>
              <a:t>$("p").html(“&lt;b&gt;</a:t>
            </a:r>
            <a:r>
              <a:rPr lang="en-IN" b="1" dirty="0" err="1" smtClean="0">
                <a:solidFill>
                  <a:srgbClr val="0070C0"/>
                </a:solidFill>
              </a:rPr>
              <a:t>Sachin</a:t>
            </a:r>
            <a:r>
              <a:rPr lang="en-IN" b="1" dirty="0" smtClean="0">
                <a:solidFill>
                  <a:srgbClr val="0070C0"/>
                </a:solidFill>
              </a:rPr>
              <a:t>&lt;/b&gt;"); </a:t>
            </a:r>
          </a:p>
          <a:p>
            <a:endParaRPr lang="en-IN" dirty="0" smtClean="0">
              <a:latin typeface="Georgia" pitchFamily="18" charset="0"/>
            </a:endParaRPr>
          </a:p>
          <a:p>
            <a:pPr marL="0" indent="0">
              <a:buNone/>
            </a:pPr>
            <a:endParaRPr lang="en-IN" dirty="0" smtClean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APPENDING  HTML  CONTENT</a:t>
            </a:r>
            <a:endParaRPr lang="en-US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/>
          </a:bodyPr>
          <a:lstStyle/>
          <a:p>
            <a:r>
              <a:rPr lang="en-IN" dirty="0" smtClean="0"/>
              <a:t>The </a:t>
            </a:r>
            <a:r>
              <a:rPr lang="en-IN" b="1" dirty="0" smtClean="0">
                <a:solidFill>
                  <a:srgbClr val="7030A0"/>
                </a:solidFill>
              </a:rPr>
              <a:t>append() </a:t>
            </a:r>
            <a:r>
              <a:rPr lang="en-IN" dirty="0" smtClean="0"/>
              <a:t>method appends content to the inside of matching HTML elements.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u="sng" dirty="0" smtClean="0"/>
              <a:t>Syntax:</a:t>
            </a:r>
          </a:p>
          <a:p>
            <a:pPr marL="0" indent="0">
              <a:buNone/>
            </a:pPr>
            <a:r>
              <a:rPr lang="en-IN" dirty="0" smtClean="0"/>
              <a:t> </a:t>
            </a:r>
            <a:r>
              <a:rPr lang="en-IN" b="1" dirty="0" smtClean="0">
                <a:solidFill>
                  <a:srgbClr val="C00000"/>
                </a:solidFill>
              </a:rPr>
              <a:t>$(selector).append(content)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ADDING  HTML  CONTENT</a:t>
            </a:r>
            <a:endParaRPr lang="en-US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/>
          </a:bodyPr>
          <a:lstStyle/>
          <a:p>
            <a:pPr marL="0" indent="0"/>
            <a:r>
              <a:rPr lang="en-IN" dirty="0" smtClean="0"/>
              <a:t>The </a:t>
            </a:r>
            <a:r>
              <a:rPr lang="en-IN" b="1" dirty="0" smtClean="0">
                <a:solidFill>
                  <a:srgbClr val="7030A0"/>
                </a:solidFill>
              </a:rPr>
              <a:t>after() </a:t>
            </a:r>
            <a:r>
              <a:rPr lang="en-IN" dirty="0" smtClean="0"/>
              <a:t>method adds content after the matching HTML elements.</a:t>
            </a:r>
          </a:p>
          <a:p>
            <a:pPr marL="0" indent="0">
              <a:buNone/>
            </a:pPr>
            <a:endParaRPr lang="en-US" b="1" u="sng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u="sng" dirty="0" smtClean="0"/>
          </a:p>
          <a:p>
            <a:pPr marL="0" indent="0">
              <a:buNone/>
            </a:pPr>
            <a:r>
              <a:rPr lang="en-US" b="1" u="sng" dirty="0" smtClean="0"/>
              <a:t>Syntax:</a:t>
            </a:r>
          </a:p>
          <a:p>
            <a:pPr marL="0" indent="0">
              <a:buNone/>
            </a:pPr>
            <a:r>
              <a:rPr lang="en-IN" dirty="0" smtClean="0"/>
              <a:t> </a:t>
            </a:r>
            <a:r>
              <a:rPr lang="en-IN" b="1" dirty="0" smtClean="0">
                <a:solidFill>
                  <a:srgbClr val="C00000"/>
                </a:solidFill>
              </a:rPr>
              <a:t>$(selector).after(content)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OBTAINING  TEXT</a:t>
            </a:r>
            <a:endParaRPr lang="en-US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/>
          </a:bodyPr>
          <a:lstStyle/>
          <a:p>
            <a:pPr marL="0" indent="0"/>
            <a:r>
              <a:rPr lang="en-IN" dirty="0" smtClean="0"/>
              <a:t>The </a:t>
            </a:r>
            <a:r>
              <a:rPr lang="en-IN" b="1" dirty="0" err="1" smtClean="0">
                <a:solidFill>
                  <a:srgbClr val="7030A0"/>
                </a:solidFill>
              </a:rPr>
              <a:t>val</a:t>
            </a:r>
            <a:r>
              <a:rPr lang="en-IN" b="1" dirty="0" smtClean="0">
                <a:solidFill>
                  <a:srgbClr val="7030A0"/>
                </a:solidFill>
              </a:rPr>
              <a:t>() </a:t>
            </a:r>
            <a:r>
              <a:rPr lang="en-IN" dirty="0" smtClean="0"/>
              <a:t>method sets/gets input fields content</a:t>
            </a:r>
            <a:endParaRPr lang="en-US" b="1" u="sng" dirty="0" smtClean="0"/>
          </a:p>
          <a:p>
            <a:pPr marL="0" indent="0">
              <a:buNone/>
            </a:pPr>
            <a:endParaRPr lang="en-US" b="1" u="sng" dirty="0" smtClean="0"/>
          </a:p>
          <a:p>
            <a:pPr marL="0" indent="0">
              <a:buNone/>
            </a:pPr>
            <a:r>
              <a:rPr lang="en-US" b="1" u="sng" dirty="0" smtClean="0"/>
              <a:t>Syntax:</a:t>
            </a:r>
          </a:p>
          <a:p>
            <a:pPr marL="0" indent="0">
              <a:buNone/>
            </a:pPr>
            <a:r>
              <a:rPr lang="en-IN" dirty="0" smtClean="0"/>
              <a:t> </a:t>
            </a:r>
            <a:r>
              <a:rPr lang="en-IN" b="1" dirty="0" smtClean="0">
                <a:solidFill>
                  <a:srgbClr val="C00000"/>
                </a:solidFill>
              </a:rPr>
              <a:t>$(selector).</a:t>
            </a:r>
            <a:r>
              <a:rPr lang="en-IN" b="1" dirty="0" err="1" smtClean="0">
                <a:solidFill>
                  <a:srgbClr val="C00000"/>
                </a:solidFill>
              </a:rPr>
              <a:t>val</a:t>
            </a:r>
            <a:r>
              <a:rPr lang="en-IN" b="1" dirty="0" smtClean="0">
                <a:solidFill>
                  <a:srgbClr val="C00000"/>
                </a:solidFill>
              </a:rPr>
              <a:t>( 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IN" b="1" dirty="0" smtClean="0">
                <a:solidFill>
                  <a:srgbClr val="C00000"/>
                </a:solidFill>
              </a:rPr>
              <a:t>$(selector).</a:t>
            </a:r>
            <a:r>
              <a:rPr lang="en-IN" b="1" dirty="0" err="1" smtClean="0">
                <a:solidFill>
                  <a:srgbClr val="C00000"/>
                </a:solidFill>
              </a:rPr>
              <a:t>val</a:t>
            </a:r>
            <a:r>
              <a:rPr lang="en-IN" b="1" dirty="0" smtClean="0">
                <a:solidFill>
                  <a:srgbClr val="C00000"/>
                </a:solidFill>
              </a:rPr>
              <a:t>(“some text” )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End Of Lecture </a:t>
            </a:r>
            <a:endParaRPr lang="en-IN" b="1" dirty="0"/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285860"/>
            <a:ext cx="8858312" cy="1928826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142844" y="2733794"/>
            <a:ext cx="8858312" cy="193899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</a:rPr>
              <a:t>Agenda for Next Lecture:</a:t>
            </a:r>
          </a:p>
          <a:p>
            <a:pPr marL="457200" indent="-457200">
              <a:buAutoNum type="arabicPeriod"/>
            </a:pPr>
            <a:r>
              <a:rPr lang="en-US" sz="2400" b="1" smtClean="0">
                <a:solidFill>
                  <a:srgbClr val="0070C0"/>
                </a:solidFill>
              </a:rPr>
              <a:t>PROJECT  DISCUSSION</a:t>
            </a:r>
            <a:endParaRPr lang="en-US" sz="2400" b="1" dirty="0" smtClean="0">
              <a:solidFill>
                <a:srgbClr val="0070C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Today’s Agenda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b="1" dirty="0" err="1" smtClean="0"/>
              <a:t>Jquery</a:t>
            </a:r>
            <a:r>
              <a:rPr lang="en-US" sz="2400" b="1" dirty="0" smtClean="0"/>
              <a:t> Effects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Slide , Hide , Show and Fade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Applying Animation 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Accessing HTML input controls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JQUERY  EFFECTS</a:t>
            </a:r>
            <a:endParaRPr lang="en-US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Effects in </a:t>
            </a:r>
            <a:r>
              <a:rPr lang="en-IN" dirty="0" err="1" smtClean="0"/>
              <a:t>Jquery</a:t>
            </a:r>
            <a:r>
              <a:rPr lang="en-IN" dirty="0" smtClean="0"/>
              <a:t> are </a:t>
            </a:r>
            <a:r>
              <a:rPr lang="en-IN" i="1" dirty="0" smtClean="0">
                <a:solidFill>
                  <a:srgbClr val="C00000"/>
                </a:solidFill>
              </a:rPr>
              <a:t>animated behaviour </a:t>
            </a:r>
            <a:r>
              <a:rPr lang="en-IN" dirty="0" smtClean="0"/>
              <a:t>shown by HTML elements. </a:t>
            </a:r>
          </a:p>
          <a:p>
            <a:endParaRPr lang="en-IN" dirty="0" smtClean="0"/>
          </a:p>
          <a:p>
            <a:r>
              <a:rPr lang="en-IN" dirty="0" smtClean="0"/>
              <a:t>The main </a:t>
            </a:r>
            <a:r>
              <a:rPr lang="en-IN" b="1" dirty="0" err="1" smtClean="0"/>
              <a:t>jquery</a:t>
            </a:r>
            <a:r>
              <a:rPr lang="en-IN" b="1" dirty="0" smtClean="0"/>
              <a:t> </a:t>
            </a:r>
            <a:r>
              <a:rPr lang="en-IN" dirty="0" smtClean="0"/>
              <a:t>actions to be used for this are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 smtClean="0">
                <a:solidFill>
                  <a:srgbClr val="0070C0"/>
                </a:solidFill>
              </a:rPr>
              <a:t>Show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 smtClean="0">
                <a:solidFill>
                  <a:srgbClr val="0070C0"/>
                </a:solidFill>
              </a:rPr>
              <a:t>Hide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 smtClean="0">
                <a:solidFill>
                  <a:srgbClr val="0070C0"/>
                </a:solidFill>
              </a:rPr>
              <a:t>Fade</a:t>
            </a:r>
          </a:p>
          <a:p>
            <a:pPr marL="0" indent="0">
              <a:buNone/>
            </a:pPr>
            <a:r>
              <a:rPr lang="en-US" dirty="0" smtClean="0">
                <a:latin typeface="Georgia" pitchFamily="18" charset="0"/>
              </a:rPr>
              <a:t>etc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HIDE  AND  SHOW</a:t>
            </a:r>
            <a:endParaRPr lang="en-US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As the name implies, </a:t>
            </a:r>
            <a:r>
              <a:rPr lang="en-IN" b="1" dirty="0" smtClean="0">
                <a:solidFill>
                  <a:srgbClr val="7030A0"/>
                </a:solidFill>
              </a:rPr>
              <a:t>hide( ) </a:t>
            </a:r>
            <a:r>
              <a:rPr lang="en-IN" dirty="0" smtClean="0"/>
              <a:t>and </a:t>
            </a:r>
            <a:r>
              <a:rPr lang="en-IN" b="1" dirty="0" smtClean="0">
                <a:solidFill>
                  <a:srgbClr val="7030A0"/>
                </a:solidFill>
              </a:rPr>
              <a:t>show( ) </a:t>
            </a:r>
            <a:r>
              <a:rPr lang="en-IN" dirty="0" smtClean="0"/>
              <a:t>are actions which can be used to make HTML elements invisible or visible.</a:t>
            </a:r>
          </a:p>
          <a:p>
            <a:pPr marL="0" indent="0">
              <a:buNone/>
            </a:pPr>
            <a:endParaRPr lang="en-IN" b="1" u="sng" dirty="0" smtClean="0"/>
          </a:p>
          <a:p>
            <a:pPr marL="0" indent="0">
              <a:buNone/>
            </a:pPr>
            <a:r>
              <a:rPr lang="en-IN" b="1" u="sng" dirty="0" smtClean="0"/>
              <a:t>Syntax: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70C0"/>
                </a:solidFill>
              </a:rPr>
              <a:t>$(“</a:t>
            </a:r>
            <a:r>
              <a:rPr lang="en-IN" b="1" i="1" dirty="0" smtClean="0">
                <a:solidFill>
                  <a:srgbClr val="C00000"/>
                </a:solidFill>
              </a:rPr>
              <a:t>selector</a:t>
            </a:r>
            <a:r>
              <a:rPr lang="en-IN" b="1" dirty="0" smtClean="0">
                <a:solidFill>
                  <a:srgbClr val="0070C0"/>
                </a:solidFill>
              </a:rPr>
              <a:t>”).show ( );</a:t>
            </a:r>
          </a:p>
          <a:p>
            <a:pPr marL="0" indent="0">
              <a:buNone/>
            </a:pPr>
            <a:endParaRPr lang="en-IN" b="1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rgbClr val="0070C0"/>
                </a:solidFill>
              </a:rPr>
              <a:t>$(“</a:t>
            </a:r>
            <a:r>
              <a:rPr lang="en-IN" b="1" i="1" dirty="0" smtClean="0">
                <a:solidFill>
                  <a:srgbClr val="C00000"/>
                </a:solidFill>
              </a:rPr>
              <a:t>selector</a:t>
            </a:r>
            <a:r>
              <a:rPr lang="en-IN" b="1" dirty="0" smtClean="0">
                <a:solidFill>
                  <a:srgbClr val="0070C0"/>
                </a:solidFill>
              </a:rPr>
              <a:t>”).hide ( );</a:t>
            </a: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EXAMPLE</a:t>
            </a:r>
            <a:endParaRPr lang="en-US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u="sng" dirty="0" smtClean="0"/>
              <a:t>Example:</a:t>
            </a:r>
          </a:p>
          <a:p>
            <a:pPr marL="0" indent="0">
              <a:buNone/>
            </a:pPr>
            <a:endParaRPr lang="en-IN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rgbClr val="C00000"/>
                </a:solidFill>
              </a:rPr>
              <a:t>$("#hide").click(function(){</a:t>
            </a:r>
            <a:br>
              <a:rPr lang="en-IN" b="1" dirty="0" smtClean="0">
                <a:solidFill>
                  <a:srgbClr val="C00000"/>
                </a:solidFill>
              </a:rPr>
            </a:br>
            <a:r>
              <a:rPr lang="en-IN" b="1" dirty="0" smtClean="0">
                <a:solidFill>
                  <a:srgbClr val="C00000"/>
                </a:solidFill>
              </a:rPr>
              <a:t>  $(“#div1”).hide();</a:t>
            </a:r>
            <a:br>
              <a:rPr lang="en-IN" b="1" dirty="0" smtClean="0">
                <a:solidFill>
                  <a:srgbClr val="C00000"/>
                </a:solidFill>
              </a:rPr>
            </a:br>
            <a:r>
              <a:rPr lang="en-IN" b="1" dirty="0" smtClean="0">
                <a:solidFill>
                  <a:srgbClr val="C00000"/>
                </a:solidFill>
              </a:rPr>
              <a:t>});</a:t>
            </a:r>
            <a:br>
              <a:rPr lang="en-IN" b="1" dirty="0" smtClean="0">
                <a:solidFill>
                  <a:srgbClr val="C00000"/>
                </a:solidFill>
              </a:rPr>
            </a:br>
            <a:endParaRPr lang="en-IN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rgbClr val="C00000"/>
                </a:solidFill>
              </a:rPr>
              <a:t>$("#show").click(function(){</a:t>
            </a:r>
            <a:br>
              <a:rPr lang="en-IN" b="1" dirty="0" smtClean="0">
                <a:solidFill>
                  <a:srgbClr val="C00000"/>
                </a:solidFill>
              </a:rPr>
            </a:br>
            <a:r>
              <a:rPr lang="en-IN" b="1" dirty="0" smtClean="0">
                <a:solidFill>
                  <a:srgbClr val="C00000"/>
                </a:solidFill>
              </a:rPr>
              <a:t>  $(“#div1”).show();</a:t>
            </a:r>
            <a:br>
              <a:rPr lang="en-IN" b="1" dirty="0" smtClean="0">
                <a:solidFill>
                  <a:srgbClr val="C00000"/>
                </a:solidFill>
              </a:rPr>
            </a:br>
            <a:r>
              <a:rPr lang="en-IN" b="1" dirty="0" smtClean="0">
                <a:solidFill>
                  <a:srgbClr val="C00000"/>
                </a:solidFill>
              </a:rPr>
              <a:t>});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HIDE  AND  SHOW</a:t>
            </a:r>
            <a:endParaRPr lang="en-US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 fontScale="92500" lnSpcReduction="20000"/>
          </a:bodyPr>
          <a:lstStyle/>
          <a:p>
            <a:pPr marL="0" indent="0">
              <a:buSzPct val="130000"/>
              <a:buFont typeface="Arial" pitchFamily="34" charset="0"/>
              <a:buChar char="•"/>
            </a:pPr>
            <a:r>
              <a:rPr lang="en-IN" dirty="0" smtClean="0">
                <a:latin typeface="+mj-lt"/>
                <a:cs typeface="Arial" pitchFamily="34" charset="0"/>
              </a:rPr>
              <a:t> Both </a:t>
            </a:r>
            <a:r>
              <a:rPr lang="en-IN" b="1" dirty="0" smtClean="0">
                <a:solidFill>
                  <a:srgbClr val="7030A0"/>
                </a:solidFill>
                <a:latin typeface="+mj-lt"/>
                <a:cs typeface="Arial" pitchFamily="34" charset="0"/>
              </a:rPr>
              <a:t>hide() </a:t>
            </a:r>
            <a:r>
              <a:rPr lang="en-IN" dirty="0" smtClean="0">
                <a:latin typeface="+mj-lt"/>
                <a:cs typeface="Arial" pitchFamily="34" charset="0"/>
              </a:rPr>
              <a:t>and </a:t>
            </a:r>
            <a:r>
              <a:rPr lang="en-IN" b="1" dirty="0" smtClean="0">
                <a:solidFill>
                  <a:srgbClr val="7030A0"/>
                </a:solidFill>
                <a:latin typeface="+mj-lt"/>
                <a:cs typeface="Arial" pitchFamily="34" charset="0"/>
              </a:rPr>
              <a:t>show() </a:t>
            </a:r>
            <a:r>
              <a:rPr lang="en-IN" dirty="0" smtClean="0">
                <a:latin typeface="+mj-lt"/>
                <a:cs typeface="Arial" pitchFamily="34" charset="0"/>
              </a:rPr>
              <a:t>can take the two optional parameters: </a:t>
            </a:r>
            <a:r>
              <a:rPr lang="en-IN" b="1" dirty="0" smtClean="0">
                <a:solidFill>
                  <a:srgbClr val="C00000"/>
                </a:solidFill>
                <a:latin typeface="+mj-lt"/>
                <a:cs typeface="Arial" pitchFamily="34" charset="0"/>
              </a:rPr>
              <a:t>speed</a:t>
            </a:r>
            <a:r>
              <a:rPr lang="en-IN" dirty="0" smtClean="0">
                <a:latin typeface="+mj-lt"/>
                <a:cs typeface="Arial" pitchFamily="34" charset="0"/>
              </a:rPr>
              <a:t> and </a:t>
            </a:r>
            <a:r>
              <a:rPr lang="en-IN" b="1" dirty="0" err="1" smtClean="0">
                <a:solidFill>
                  <a:srgbClr val="C00000"/>
                </a:solidFill>
                <a:latin typeface="+mj-lt"/>
                <a:cs typeface="Arial" pitchFamily="34" charset="0"/>
              </a:rPr>
              <a:t>callback</a:t>
            </a:r>
            <a:r>
              <a:rPr lang="en-IN" dirty="0" smtClean="0">
                <a:latin typeface="+mj-lt"/>
                <a:cs typeface="Arial" pitchFamily="34" charset="0"/>
              </a:rPr>
              <a:t>.</a:t>
            </a:r>
          </a:p>
          <a:p>
            <a:pPr marL="0" indent="0">
              <a:buNone/>
            </a:pPr>
            <a:endParaRPr lang="en-IN" b="1" u="sng" dirty="0" smtClean="0">
              <a:latin typeface="+mj-lt"/>
            </a:endParaRPr>
          </a:p>
          <a:p>
            <a:pPr marL="0" indent="0">
              <a:buNone/>
            </a:pPr>
            <a:r>
              <a:rPr lang="en-IN" b="1" u="sng" dirty="0" smtClean="0">
                <a:latin typeface="+mj-lt"/>
              </a:rPr>
              <a:t>Syntax: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70C0"/>
                </a:solidFill>
                <a:latin typeface="+mj-lt"/>
              </a:rPr>
              <a:t>$(selector).hide(</a:t>
            </a:r>
            <a:r>
              <a:rPr lang="en-IN" b="1" i="1" dirty="0" err="1" smtClean="0">
                <a:solidFill>
                  <a:srgbClr val="C00000"/>
                </a:solidFill>
                <a:latin typeface="+mj-lt"/>
              </a:rPr>
              <a:t>speed</a:t>
            </a:r>
            <a:r>
              <a:rPr lang="en-IN" b="1" dirty="0" err="1" smtClean="0">
                <a:solidFill>
                  <a:srgbClr val="0070C0"/>
                </a:solidFill>
                <a:latin typeface="+mj-lt"/>
              </a:rPr>
              <a:t>,</a:t>
            </a:r>
            <a:r>
              <a:rPr lang="en-IN" b="1" i="1" dirty="0" err="1" smtClean="0">
                <a:solidFill>
                  <a:srgbClr val="C00000"/>
                </a:solidFill>
                <a:latin typeface="+mj-lt"/>
              </a:rPr>
              <a:t>callback</a:t>
            </a:r>
            <a:r>
              <a:rPr lang="en-IN" b="1" dirty="0" smtClean="0">
                <a:solidFill>
                  <a:srgbClr val="0070C0"/>
                </a:solidFill>
                <a:latin typeface="+mj-lt"/>
              </a:rPr>
              <a:t>)</a:t>
            </a:r>
            <a:endParaRPr lang="en-IN" dirty="0" smtClean="0">
              <a:solidFill>
                <a:srgbClr val="0070C0"/>
              </a:solidFill>
              <a:latin typeface="+mj-lt"/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rgbClr val="0070C0"/>
                </a:solidFill>
                <a:latin typeface="+mj-lt"/>
              </a:rPr>
              <a:t>$(selector).show(</a:t>
            </a:r>
            <a:r>
              <a:rPr lang="en-IN" b="1" i="1" dirty="0" err="1" smtClean="0">
                <a:solidFill>
                  <a:srgbClr val="C00000"/>
                </a:solidFill>
                <a:latin typeface="+mj-lt"/>
              </a:rPr>
              <a:t>speed</a:t>
            </a:r>
            <a:r>
              <a:rPr lang="en-IN" b="1" dirty="0" err="1" smtClean="0">
                <a:solidFill>
                  <a:srgbClr val="0070C0"/>
                </a:solidFill>
                <a:latin typeface="+mj-lt"/>
              </a:rPr>
              <a:t>,</a:t>
            </a:r>
            <a:r>
              <a:rPr lang="en-IN" b="1" i="1" dirty="0" err="1" smtClean="0">
                <a:solidFill>
                  <a:srgbClr val="C00000"/>
                </a:solidFill>
                <a:latin typeface="+mj-lt"/>
              </a:rPr>
              <a:t>callback</a:t>
            </a:r>
            <a:r>
              <a:rPr lang="en-IN" b="1" dirty="0" smtClean="0">
                <a:solidFill>
                  <a:srgbClr val="0070C0"/>
                </a:solidFill>
                <a:latin typeface="+mj-lt"/>
              </a:rPr>
              <a:t>)</a:t>
            </a:r>
          </a:p>
          <a:p>
            <a:pPr marL="0" indent="0">
              <a:buNone/>
            </a:pPr>
            <a:endParaRPr lang="en-IN" dirty="0" smtClean="0">
              <a:solidFill>
                <a:srgbClr val="FFFF00"/>
              </a:solidFill>
              <a:latin typeface="+mj-lt"/>
            </a:endParaRPr>
          </a:p>
          <a:p>
            <a:pPr marL="0" indent="0">
              <a:buSzPct val="130000"/>
              <a:buFont typeface="Arial" pitchFamily="34" charset="0"/>
              <a:buChar char="•"/>
            </a:pPr>
            <a:r>
              <a:rPr lang="en-IN" dirty="0" smtClean="0">
                <a:latin typeface="+mj-lt"/>
                <a:cs typeface="Arial" pitchFamily="34" charset="0"/>
              </a:rPr>
              <a:t> The </a:t>
            </a:r>
            <a:r>
              <a:rPr lang="en-IN" b="1" dirty="0" smtClean="0">
                <a:solidFill>
                  <a:srgbClr val="C00000"/>
                </a:solidFill>
                <a:latin typeface="+mj-lt"/>
                <a:cs typeface="Arial" pitchFamily="34" charset="0"/>
              </a:rPr>
              <a:t>speed </a:t>
            </a:r>
            <a:r>
              <a:rPr lang="en-IN" dirty="0" smtClean="0">
                <a:latin typeface="+mj-lt"/>
                <a:cs typeface="Arial" pitchFamily="34" charset="0"/>
              </a:rPr>
              <a:t>parameter specifies the speed of the hiding/showing, and can take the following values: </a:t>
            </a:r>
            <a:r>
              <a:rPr lang="en-IN" b="1" dirty="0" smtClean="0">
                <a:solidFill>
                  <a:srgbClr val="FFC000"/>
                </a:solidFill>
                <a:latin typeface="+mj-lt"/>
                <a:cs typeface="Arial" pitchFamily="34" charset="0"/>
              </a:rPr>
              <a:t>"slow", "fast", "normal", </a:t>
            </a:r>
            <a:r>
              <a:rPr lang="en-IN" dirty="0" smtClean="0">
                <a:latin typeface="+mj-lt"/>
                <a:cs typeface="Arial" pitchFamily="34" charset="0"/>
              </a:rPr>
              <a:t>or</a:t>
            </a:r>
            <a:r>
              <a:rPr lang="en-IN" b="1" dirty="0" smtClean="0">
                <a:solidFill>
                  <a:srgbClr val="FFC000"/>
                </a:solidFill>
                <a:latin typeface="+mj-lt"/>
                <a:cs typeface="Arial" pitchFamily="34" charset="0"/>
              </a:rPr>
              <a:t> </a:t>
            </a:r>
            <a:r>
              <a:rPr lang="en-IN" b="1" dirty="0" smtClean="0">
                <a:solidFill>
                  <a:srgbClr val="C00000"/>
                </a:solidFill>
                <a:latin typeface="+mj-lt"/>
                <a:cs typeface="Arial" pitchFamily="34" charset="0"/>
              </a:rPr>
              <a:t>milliseconds</a:t>
            </a:r>
          </a:p>
          <a:p>
            <a:pPr marL="0" indent="0">
              <a:buNone/>
            </a:pPr>
            <a:endParaRPr lang="en-IN" dirty="0" smtClean="0">
              <a:solidFill>
                <a:srgbClr val="FF0000"/>
              </a:solidFill>
              <a:latin typeface="+mj-lt"/>
              <a:cs typeface="Arial" pitchFamily="34" charset="0"/>
            </a:endParaRPr>
          </a:p>
          <a:p>
            <a:pPr marL="0" indent="0"/>
            <a:r>
              <a:rPr lang="en-US" dirty="0" smtClean="0">
                <a:latin typeface="+mj-lt"/>
                <a:cs typeface="Arial" pitchFamily="34" charset="0"/>
              </a:rPr>
              <a:t> The </a:t>
            </a:r>
            <a:r>
              <a:rPr lang="en-US" b="1" dirty="0" smtClean="0">
                <a:solidFill>
                  <a:srgbClr val="C00000"/>
                </a:solidFill>
                <a:latin typeface="+mj-lt"/>
                <a:cs typeface="Arial" pitchFamily="34" charset="0"/>
              </a:rPr>
              <a:t>callback</a:t>
            </a:r>
            <a:r>
              <a:rPr lang="en-US" dirty="0" smtClean="0">
                <a:latin typeface="+mj-lt"/>
                <a:cs typeface="Arial" pitchFamily="34" charset="0"/>
              </a:rPr>
              <a:t> parameter specifies </a:t>
            </a:r>
            <a:r>
              <a:rPr lang="en-US" i="1" dirty="0" smtClean="0">
                <a:solidFill>
                  <a:srgbClr val="0070C0"/>
                </a:solidFill>
                <a:latin typeface="+mj-lt"/>
                <a:cs typeface="Arial" pitchFamily="34" charset="0"/>
              </a:rPr>
              <a:t>the function to be  </a:t>
            </a:r>
            <a:r>
              <a:rPr lang="en-IN" i="1" dirty="0" smtClean="0">
                <a:solidFill>
                  <a:srgbClr val="0070C0"/>
                </a:solidFill>
                <a:latin typeface="+mj-lt"/>
                <a:cs typeface="Arial" pitchFamily="34" charset="0"/>
              </a:rPr>
              <a:t>executed </a:t>
            </a:r>
            <a:r>
              <a:rPr lang="en-IN" dirty="0" smtClean="0">
                <a:latin typeface="+mj-lt"/>
                <a:cs typeface="Arial" pitchFamily="34" charset="0"/>
              </a:rPr>
              <a:t>after the hide (or show) function completes</a:t>
            </a:r>
          </a:p>
          <a:p>
            <a:endParaRPr lang="en-IN" dirty="0" smtClean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USING  CALLBACK</a:t>
            </a:r>
            <a:endParaRPr lang="en-US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/>
          </a:bodyPr>
          <a:lstStyle/>
          <a:p>
            <a:pPr marL="0" indent="0"/>
            <a:r>
              <a:rPr lang="en-IN" dirty="0" smtClean="0">
                <a:latin typeface="+mj-lt"/>
                <a:cs typeface="Arial" pitchFamily="34" charset="0"/>
              </a:rPr>
              <a:t> </a:t>
            </a:r>
            <a:r>
              <a:rPr lang="en-IN" dirty="0" smtClean="0"/>
              <a:t>As mentioned earlier a </a:t>
            </a:r>
            <a:r>
              <a:rPr lang="en-IN" b="1" dirty="0" err="1" smtClean="0">
                <a:solidFill>
                  <a:srgbClr val="C00000"/>
                </a:solidFill>
              </a:rPr>
              <a:t>callback</a:t>
            </a:r>
            <a:r>
              <a:rPr lang="en-IN" dirty="0" smtClean="0"/>
              <a:t> function is executed after the current animation is completely over.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u="sng" dirty="0" smtClean="0"/>
              <a:t>Syntax: 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70C0"/>
                </a:solidFill>
              </a:rPr>
              <a:t>$(</a:t>
            </a:r>
            <a:r>
              <a:rPr lang="en-IN" b="1" i="1" dirty="0" smtClean="0">
                <a:solidFill>
                  <a:srgbClr val="C00000"/>
                </a:solidFill>
              </a:rPr>
              <a:t>selector</a:t>
            </a:r>
            <a:r>
              <a:rPr lang="en-IN" b="1" dirty="0" smtClean="0">
                <a:solidFill>
                  <a:srgbClr val="0070C0"/>
                </a:solidFill>
              </a:rPr>
              <a:t>).hide(</a:t>
            </a:r>
            <a:r>
              <a:rPr lang="en-IN" b="1" i="1" dirty="0" err="1" smtClean="0">
                <a:solidFill>
                  <a:srgbClr val="C00000"/>
                </a:solidFill>
              </a:rPr>
              <a:t>speed</a:t>
            </a:r>
            <a:r>
              <a:rPr lang="en-IN" b="1" dirty="0" err="1" smtClean="0">
                <a:solidFill>
                  <a:srgbClr val="0070C0"/>
                </a:solidFill>
              </a:rPr>
              <a:t>,function</a:t>
            </a:r>
            <a:r>
              <a:rPr lang="en-IN" b="1" dirty="0" smtClean="0">
                <a:solidFill>
                  <a:srgbClr val="0070C0"/>
                </a:solidFill>
              </a:rPr>
              <a:t>( )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70C0"/>
                </a:solidFill>
              </a:rPr>
              <a:t>{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70C0"/>
                </a:solidFill>
              </a:rPr>
              <a:t>	</a:t>
            </a:r>
            <a:r>
              <a:rPr lang="en-IN" b="1" i="1" dirty="0" smtClean="0">
                <a:solidFill>
                  <a:srgbClr val="C00000"/>
                </a:solidFill>
              </a:rPr>
              <a:t>//code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70C0"/>
                </a:solidFill>
              </a:rPr>
              <a:t>});</a:t>
            </a:r>
          </a:p>
          <a:p>
            <a:pPr marL="0" indent="0">
              <a:buSzPct val="130000"/>
              <a:buFont typeface="Arial" pitchFamily="34" charset="0"/>
              <a:buChar char="•"/>
            </a:pPr>
            <a:endParaRPr lang="en-IN" dirty="0" smtClean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USING  TOGGLE</a:t>
            </a:r>
            <a:endParaRPr lang="en-US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/>
          </a:bodyPr>
          <a:lstStyle/>
          <a:p>
            <a:pPr marL="0" indent="0"/>
            <a:r>
              <a:rPr lang="en-IN" dirty="0" smtClean="0">
                <a:latin typeface="+mj-lt"/>
                <a:cs typeface="Arial" pitchFamily="34" charset="0"/>
              </a:rPr>
              <a:t> </a:t>
            </a:r>
            <a:r>
              <a:rPr lang="en-IN" dirty="0" smtClean="0"/>
              <a:t>The </a:t>
            </a:r>
            <a:r>
              <a:rPr lang="en-IN" dirty="0" err="1" smtClean="0"/>
              <a:t>jQuery</a:t>
            </a:r>
            <a:r>
              <a:rPr lang="en-IN" dirty="0" smtClean="0"/>
              <a:t> </a:t>
            </a:r>
            <a:r>
              <a:rPr lang="en-IN" b="1" dirty="0" smtClean="0">
                <a:solidFill>
                  <a:srgbClr val="7030A0"/>
                </a:solidFill>
              </a:rPr>
              <a:t>toggle() </a:t>
            </a:r>
            <a:r>
              <a:rPr lang="en-IN" dirty="0" smtClean="0"/>
              <a:t>method toggles the visibility of HTML elements using the </a:t>
            </a:r>
            <a:r>
              <a:rPr lang="en-IN" b="1" dirty="0" smtClean="0">
                <a:solidFill>
                  <a:srgbClr val="7030A0"/>
                </a:solidFill>
              </a:rPr>
              <a:t>show() </a:t>
            </a:r>
            <a:r>
              <a:rPr lang="en-IN" dirty="0" smtClean="0"/>
              <a:t>or </a:t>
            </a:r>
            <a:r>
              <a:rPr lang="en-IN" b="1" dirty="0" smtClean="0">
                <a:solidFill>
                  <a:srgbClr val="7030A0"/>
                </a:solidFill>
              </a:rPr>
              <a:t>hide()</a:t>
            </a:r>
            <a:r>
              <a:rPr lang="en-IN" dirty="0" smtClean="0"/>
              <a:t> methods.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/>
            <a:r>
              <a:rPr lang="en-IN" dirty="0" smtClean="0"/>
              <a:t> Shown elements are hidden and hidden elements are shown.</a:t>
            </a:r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r>
              <a:rPr lang="en-IN" b="1" dirty="0" smtClean="0"/>
              <a:t>Syntax: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C00000"/>
                </a:solidFill>
              </a:rPr>
              <a:t>$(selector).toggle(</a:t>
            </a:r>
            <a:r>
              <a:rPr lang="en-IN" b="1" dirty="0" err="1" smtClean="0">
                <a:solidFill>
                  <a:srgbClr val="C00000"/>
                </a:solidFill>
              </a:rPr>
              <a:t>speed,callback</a:t>
            </a:r>
            <a:r>
              <a:rPr lang="en-IN" b="1" dirty="0" smtClean="0">
                <a:solidFill>
                  <a:srgbClr val="C00000"/>
                </a:solidFill>
              </a:rPr>
              <a:t>)</a:t>
            </a:r>
          </a:p>
          <a:p>
            <a:pPr marL="0" indent="0">
              <a:buSzPct val="130000"/>
              <a:buFont typeface="Arial" pitchFamily="34" charset="0"/>
              <a:buChar char="•"/>
            </a:pPr>
            <a:endParaRPr lang="en-IN" dirty="0" smtClean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APPLYING  FADING</a:t>
            </a:r>
            <a:endParaRPr lang="en-US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/>
          </a:bodyPr>
          <a:lstStyle/>
          <a:p>
            <a:pPr>
              <a:buSzPct val="130000"/>
              <a:buFont typeface="Arial" pitchFamily="34" charset="0"/>
              <a:buChar char="•"/>
            </a:pPr>
            <a:r>
              <a:rPr lang="en-IN" dirty="0" smtClean="0"/>
              <a:t>The </a:t>
            </a:r>
            <a:r>
              <a:rPr lang="en-IN" b="1" dirty="0" err="1" smtClean="0">
                <a:solidFill>
                  <a:srgbClr val="7030A0"/>
                </a:solidFill>
              </a:rPr>
              <a:t>fadeIn</a:t>
            </a:r>
            <a:r>
              <a:rPr lang="en-IN" b="1" dirty="0" smtClean="0">
                <a:solidFill>
                  <a:srgbClr val="7030A0"/>
                </a:solidFill>
              </a:rPr>
              <a:t>() </a:t>
            </a:r>
            <a:r>
              <a:rPr lang="en-IN" dirty="0" smtClean="0"/>
              <a:t>method gradually changes the opacity, for selected elements, from hidden to visible (fading effect).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r>
              <a:rPr lang="en-US" dirty="0" smtClean="0"/>
              <a:t>T</a:t>
            </a:r>
            <a:r>
              <a:rPr lang="en-IN" dirty="0" smtClean="0"/>
              <a:t>he </a:t>
            </a:r>
            <a:r>
              <a:rPr lang="en-IN" b="1" dirty="0" err="1" smtClean="0">
                <a:solidFill>
                  <a:srgbClr val="7030A0"/>
                </a:solidFill>
              </a:rPr>
              <a:t>fadeOut</a:t>
            </a:r>
            <a:r>
              <a:rPr lang="en-IN" b="1" dirty="0" smtClean="0">
                <a:solidFill>
                  <a:srgbClr val="7030A0"/>
                </a:solidFill>
              </a:rPr>
              <a:t>() </a:t>
            </a:r>
            <a:r>
              <a:rPr lang="en-IN" dirty="0" smtClean="0"/>
              <a:t>method gradually changes the opacity, for selected elements, from visible to hidden (fading effect).</a:t>
            </a:r>
          </a:p>
          <a:p>
            <a:pPr marL="0" indent="0">
              <a:buSzPct val="130000"/>
              <a:buFont typeface="Arial" pitchFamily="34" charset="0"/>
              <a:buChar char="•"/>
            </a:pPr>
            <a:endParaRPr lang="en-IN" dirty="0" smtClean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5628</TotalTime>
  <Words>555</Words>
  <Application>Microsoft Office PowerPoint</Application>
  <PresentationFormat>On-screen Show (4:3)</PresentationFormat>
  <Paragraphs>117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Civic</vt:lpstr>
      <vt:lpstr>Slide 1</vt:lpstr>
      <vt:lpstr>Today’s Agenda</vt:lpstr>
      <vt:lpstr>JQUERY  EFFECTS</vt:lpstr>
      <vt:lpstr>HIDE  AND  SHOW</vt:lpstr>
      <vt:lpstr>EXAMPLE</vt:lpstr>
      <vt:lpstr>HIDE  AND  SHOW</vt:lpstr>
      <vt:lpstr>USING  CALLBACK</vt:lpstr>
      <vt:lpstr>USING  TOGGLE</vt:lpstr>
      <vt:lpstr>APPLYING  FADING</vt:lpstr>
      <vt:lpstr>APPLYING  FADING</vt:lpstr>
      <vt:lpstr>APPLYING  SLIDING</vt:lpstr>
      <vt:lpstr>APPLYING  SLIDING</vt:lpstr>
      <vt:lpstr>APPLYING  ANIMATION</vt:lpstr>
      <vt:lpstr>HTML MANIPULATION</vt:lpstr>
      <vt:lpstr>CHANGING  HTML  CONTENT</vt:lpstr>
      <vt:lpstr>APPENDING  HTML  CONTENT</vt:lpstr>
      <vt:lpstr>ADDING  HTML  CONTENT</vt:lpstr>
      <vt:lpstr>OBTAINING  TEXT</vt:lpstr>
      <vt:lpstr>End Of Lecture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Admin</cp:lastModifiedBy>
  <cp:revision>522</cp:revision>
  <dcterms:created xsi:type="dcterms:W3CDTF">2016-02-04T12:02:26Z</dcterms:created>
  <dcterms:modified xsi:type="dcterms:W3CDTF">2019-10-17T12:25:58Z</dcterms:modified>
</cp:coreProperties>
</file>