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309" r:id="rId3"/>
    <p:sldId id="295" r:id="rId4"/>
    <p:sldId id="308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DATABASEMETADATA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 err="1" smtClean="0">
                <a:solidFill>
                  <a:srgbClr val="0070C0"/>
                </a:solidFill>
              </a:rPr>
              <a:t>DatabaseMetaData</a:t>
            </a:r>
            <a:r>
              <a:rPr lang="en-IN" sz="2800" dirty="0" smtClean="0"/>
              <a:t> interface provides methods to get meta data of a database such as database product name, database product version etc.</a:t>
            </a:r>
          </a:p>
          <a:p>
            <a:endParaRPr lang="en-IN" sz="2800" dirty="0" smtClean="0"/>
          </a:p>
          <a:p>
            <a:r>
              <a:rPr lang="en-IN" sz="2800" dirty="0" smtClean="0"/>
              <a:t>It’s commonly used methods are: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String </a:t>
            </a:r>
            <a:r>
              <a:rPr lang="en-IN" sz="2000" b="1" dirty="0" err="1" smtClean="0">
                <a:solidFill>
                  <a:srgbClr val="002060"/>
                </a:solidFill>
              </a:rPr>
              <a:t>getDriverName</a:t>
            </a:r>
            <a:r>
              <a:rPr lang="en-IN" sz="2000" b="1" dirty="0" smtClean="0">
                <a:solidFill>
                  <a:srgbClr val="002060"/>
                </a:solidFill>
              </a:rPr>
              <a:t>()throws </a:t>
            </a: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r>
              <a:rPr lang="en-IN" sz="2000" b="1" dirty="0" smtClean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r>
              <a:rPr lang="en-IN" sz="2400" b="1" dirty="0" smtClean="0"/>
              <a:t>     </a:t>
            </a:r>
            <a:r>
              <a:rPr lang="en-IN" sz="2400" dirty="0" smtClean="0"/>
              <a:t>it returns the name of the JDBC driver.</a:t>
            </a:r>
          </a:p>
          <a:p>
            <a:pPr>
              <a:buNone/>
            </a:pP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String </a:t>
            </a:r>
            <a:r>
              <a:rPr lang="en-IN" sz="2000" b="1" dirty="0" err="1" smtClean="0">
                <a:solidFill>
                  <a:srgbClr val="002060"/>
                </a:solidFill>
              </a:rPr>
              <a:t>getUserName</a:t>
            </a:r>
            <a:r>
              <a:rPr lang="en-IN" sz="2000" b="1" dirty="0" smtClean="0">
                <a:solidFill>
                  <a:srgbClr val="002060"/>
                </a:solidFill>
              </a:rPr>
              <a:t>()throws </a:t>
            </a: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r>
              <a:rPr lang="en-IN" sz="2000" b="1" dirty="0" smtClean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r>
              <a:rPr lang="en-IN" sz="2600" b="1" dirty="0" smtClean="0"/>
              <a:t>     </a:t>
            </a:r>
            <a:r>
              <a:rPr lang="en-IN" sz="2400" dirty="0" smtClean="0"/>
              <a:t>it returns the username of the database.</a:t>
            </a:r>
          </a:p>
          <a:p>
            <a:pPr>
              <a:buNone/>
            </a:pPr>
            <a:endParaRPr lang="en-IN" sz="21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public </a:t>
            </a:r>
            <a:r>
              <a:rPr lang="en-IN" sz="2000" b="1" dirty="0" err="1" smtClean="0">
                <a:solidFill>
                  <a:srgbClr val="002060"/>
                </a:solidFill>
              </a:rPr>
              <a:t>ResultSet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</a:rPr>
              <a:t>getTables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String,String,String,String</a:t>
            </a:r>
            <a:r>
              <a:rPr lang="en-IN" sz="2000" b="1" dirty="0" smtClean="0">
                <a:solidFill>
                  <a:srgbClr val="002060"/>
                </a:solidFill>
              </a:rPr>
              <a:t>[ ]) throws 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100" b="1" dirty="0" smtClean="0"/>
              <a:t> 	 </a:t>
            </a:r>
            <a:r>
              <a:rPr lang="en-IN" sz="2400" dirty="0" smtClean="0"/>
              <a:t>it returns the names of all the tables</a:t>
            </a:r>
            <a:endParaRPr lang="en-I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OBTAINING DATABASETMETADATA</a:t>
            </a:r>
            <a:br>
              <a:rPr lang="en-IN" sz="2400" b="1" dirty="0" smtClean="0"/>
            </a:br>
            <a:r>
              <a:rPr lang="en-IN" sz="2400" b="1" dirty="0" smtClean="0"/>
              <a:t>OBJECT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The </a:t>
            </a:r>
            <a:r>
              <a:rPr lang="en-IN" sz="2400" dirty="0" err="1" smtClean="0">
                <a:solidFill>
                  <a:srgbClr val="002060"/>
                </a:solidFill>
              </a:rPr>
              <a:t>getMetaData</a:t>
            </a:r>
            <a:r>
              <a:rPr lang="en-IN" sz="2400" dirty="0" smtClean="0">
                <a:solidFill>
                  <a:srgbClr val="002060"/>
                </a:solidFill>
              </a:rPr>
              <a:t>() </a:t>
            </a:r>
            <a:r>
              <a:rPr lang="en-IN" sz="2400" dirty="0" smtClean="0"/>
              <a:t>method of </a:t>
            </a:r>
            <a:r>
              <a:rPr lang="en-IN" sz="2400" dirty="0" smtClean="0">
                <a:solidFill>
                  <a:srgbClr val="0070C0"/>
                </a:solidFill>
              </a:rPr>
              <a:t>Connection</a:t>
            </a:r>
            <a:r>
              <a:rPr lang="en-IN" sz="2400" dirty="0" smtClean="0"/>
              <a:t> interface returns</a:t>
            </a:r>
          </a:p>
          <a:p>
            <a:pPr>
              <a:buNone/>
            </a:pPr>
            <a:r>
              <a:rPr lang="en-IN" sz="2400" dirty="0" smtClean="0"/>
              <a:t>the object of </a:t>
            </a:r>
            <a:r>
              <a:rPr lang="en-IN" sz="2400" dirty="0" err="1" smtClean="0">
                <a:solidFill>
                  <a:srgbClr val="002060"/>
                </a:solidFill>
              </a:rPr>
              <a:t>DatabaseMetaData</a:t>
            </a:r>
            <a:r>
              <a:rPr lang="en-IN" sz="2400" dirty="0" smtClean="0">
                <a:solidFill>
                  <a:srgbClr val="002060"/>
                </a:solidFill>
              </a:rPr>
              <a:t>. </a:t>
            </a:r>
          </a:p>
          <a:p>
            <a:pPr>
              <a:buNone/>
            </a:pP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400" b="1" u="sng" dirty="0" smtClean="0"/>
              <a:t>Prototype:</a:t>
            </a:r>
          </a:p>
          <a:p>
            <a:pPr>
              <a:buNone/>
            </a:pP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public</a:t>
            </a:r>
            <a:r>
              <a:rPr lang="en-IN" sz="2200" dirty="0" smtClean="0">
                <a:solidFill>
                  <a:srgbClr val="002060"/>
                </a:solidFill>
              </a:rPr>
              <a:t> </a:t>
            </a:r>
            <a:r>
              <a:rPr lang="en-IN" sz="2200" dirty="0" err="1" smtClean="0">
                <a:solidFill>
                  <a:srgbClr val="002060"/>
                </a:solidFill>
              </a:rPr>
              <a:t>DatabaseMetaData</a:t>
            </a:r>
            <a:r>
              <a:rPr lang="en-IN" sz="2200" dirty="0" smtClean="0">
                <a:solidFill>
                  <a:srgbClr val="002060"/>
                </a:solidFill>
              </a:rPr>
              <a:t> </a:t>
            </a:r>
            <a:r>
              <a:rPr lang="en-IN" sz="2200" dirty="0" err="1" smtClean="0">
                <a:solidFill>
                  <a:srgbClr val="002060"/>
                </a:solidFill>
              </a:rPr>
              <a:t>getMetaData</a:t>
            </a:r>
            <a:r>
              <a:rPr lang="en-IN" sz="2200" dirty="0" smtClean="0">
                <a:solidFill>
                  <a:srgbClr val="002060"/>
                </a:solidFill>
              </a:rPr>
              <a:t>()</a:t>
            </a:r>
            <a:r>
              <a:rPr lang="en-IN" sz="2200" b="1" dirty="0" smtClean="0">
                <a:solidFill>
                  <a:srgbClr val="002060"/>
                </a:solidFill>
              </a:rPr>
              <a:t>throws</a:t>
            </a:r>
          </a:p>
          <a:p>
            <a:pPr>
              <a:buNone/>
            </a:pPr>
            <a:r>
              <a:rPr lang="en-IN" sz="2200" dirty="0" smtClean="0">
                <a:solidFill>
                  <a:srgbClr val="002060"/>
                </a:solidFill>
              </a:rPr>
              <a:t> </a:t>
            </a:r>
            <a:r>
              <a:rPr lang="en-IN" sz="2200" dirty="0" err="1" smtClean="0">
                <a:solidFill>
                  <a:srgbClr val="002060"/>
                </a:solidFill>
              </a:rPr>
              <a:t>SQLException</a:t>
            </a:r>
            <a:r>
              <a:rPr lang="en-IN" sz="2200" dirty="0" smtClean="0">
                <a:solidFill>
                  <a:srgbClr val="002060"/>
                </a:solidFill>
              </a:rPr>
              <a:t>  </a:t>
            </a:r>
          </a:p>
          <a:p>
            <a:pPr>
              <a:buNone/>
            </a:pPr>
            <a:r>
              <a:rPr lang="en-IN" sz="2800" dirty="0" smtClean="0"/>
              <a:t> 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java.sql.*;  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main(String 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oracle.jdbc.driver.OracleDriver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");  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Connection con=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  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jdbc:oracle:thin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:@l//Sachin-PC:1521/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orcl",“onlinejee",“admin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");  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DatabaseMetaData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con.getMetaData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("Driver Name: "+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dbmd.getDriverName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("Driver Version: "+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dbmd.getDriverVersion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());  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: "+</a:t>
            </a: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dbmd.getUserName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());  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("Database Product Name: "+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dbmd.getDatabaseProductName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());  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("Database Product Version: "+</a:t>
            </a:r>
          </a:p>
          <a:p>
            <a:pPr>
              <a:buNone/>
            </a:pPr>
            <a:r>
              <a:rPr lang="en-IN" sz="2200" dirty="0" err="1" smtClean="0">
                <a:solidFill>
                  <a:schemeClr val="accent6">
                    <a:lumMod val="75000"/>
                  </a:schemeClr>
                </a:solidFill>
              </a:rPr>
              <a:t>dbmd.getDatabaseProductVersion</a:t>
            </a: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()); 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con.close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catch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(Exception e){ 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(e);}  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IN" sz="2400" dirty="0" smtClean="0"/>
              <a:t>  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Driver Name: Oracle JDBC Driver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Driver Version: 10.2.0.1.0EE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Database Product Name: Oracle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Database Product Version: Oracle Database 10g Enterprise Edition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Release 10.2.0.1.0 –Production</a:t>
            </a:r>
            <a:endParaRPr lang="en-IN" sz="1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2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622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</a:t>
            </a:r>
            <a:r>
              <a:rPr lang="en-US" sz="2800" b="1" u="sng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1. </a:t>
            </a:r>
            <a:r>
              <a:rPr lang="en-US" sz="2000" b="1" u="sng" dirty="0" err="1" smtClean="0">
                <a:solidFill>
                  <a:srgbClr val="0070C0"/>
                </a:solidFill>
              </a:rPr>
              <a:t>ReusltSet</a:t>
            </a:r>
            <a:r>
              <a:rPr lang="en-US" sz="2000" b="1" u="sng" dirty="0" smtClean="0">
                <a:solidFill>
                  <a:srgbClr val="0070C0"/>
                </a:solidFill>
              </a:rPr>
              <a:t> types</a:t>
            </a:r>
            <a:br>
              <a:rPr lang="en-US" sz="2000" b="1" u="sng" dirty="0" smtClean="0">
                <a:solidFill>
                  <a:srgbClr val="0070C0"/>
                </a:solidFill>
              </a:rPr>
            </a:br>
            <a:r>
              <a:rPr lang="en-US" sz="2000" b="1" u="sng" dirty="0" smtClean="0">
                <a:solidFill>
                  <a:srgbClr val="0070C0"/>
                </a:solidFill>
              </a:rPr>
              <a:t>2. Scrollable &amp; Updatable </a:t>
            </a:r>
            <a:r>
              <a:rPr lang="en-US" sz="2000" b="1" u="sng" dirty="0" err="1" smtClean="0">
                <a:solidFill>
                  <a:srgbClr val="0070C0"/>
                </a:solidFill>
              </a:rPr>
              <a:t>ResultSet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Concept Of Metadata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Types of </a:t>
            </a:r>
            <a:r>
              <a:rPr lang="en-US" sz="2400" dirty="0" err="1" smtClean="0">
                <a:solidFill>
                  <a:srgbClr val="FF0000"/>
                </a:solidFill>
              </a:rPr>
              <a:t>MetaData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Working with </a:t>
            </a:r>
            <a:r>
              <a:rPr lang="en-US" sz="2400" dirty="0" err="1" smtClean="0">
                <a:solidFill>
                  <a:srgbClr val="FF0000"/>
                </a:solidFill>
              </a:rPr>
              <a:t>ResultSetMetaData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 smtClean="0">
                <a:solidFill>
                  <a:srgbClr val="FF0000"/>
                </a:solidFill>
              </a:rPr>
              <a:t>Working with </a:t>
            </a:r>
            <a:r>
              <a:rPr lang="en-US" sz="2400" dirty="0" err="1" smtClean="0">
                <a:solidFill>
                  <a:srgbClr val="FF0000"/>
                </a:solidFill>
              </a:rPr>
              <a:t>DatabaseMetaData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WORKING WITH METADATA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metadata means data about data i.e. we can get further information from the data.</a:t>
            </a:r>
          </a:p>
          <a:p>
            <a:endParaRPr lang="en-IN" dirty="0" smtClean="0"/>
          </a:p>
          <a:p>
            <a:r>
              <a:rPr lang="en-IN" dirty="0" smtClean="0"/>
              <a:t>And in JDBC we have two types of metadata: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1 . </a:t>
            </a:r>
            <a:r>
              <a:rPr lang="en-IN" dirty="0" err="1" smtClean="0"/>
              <a:t>ResultsetMetaData</a:t>
            </a:r>
            <a:endParaRPr lang="en-IN" dirty="0" smtClean="0"/>
          </a:p>
          <a:p>
            <a:pPr lvl="1"/>
            <a:r>
              <a:rPr lang="en-IN" dirty="0" smtClean="0"/>
              <a:t>2. </a:t>
            </a:r>
            <a:r>
              <a:rPr lang="en-IN" dirty="0" err="1" smtClean="0"/>
              <a:t>DatabaseMetaData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RESULTSET METADATA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>
                <a:solidFill>
                  <a:srgbClr val="0070C0"/>
                </a:solidFill>
              </a:rPr>
              <a:t>ResultMeta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is used to obtain structural details about a table/</a:t>
            </a:r>
            <a:r>
              <a:rPr lang="en-IN" dirty="0" err="1" smtClean="0"/>
              <a:t>ResultSet</a:t>
            </a:r>
            <a:r>
              <a:rPr lang="en-IN" dirty="0" smtClean="0"/>
              <a:t>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It provides methods to get metadata from the </a:t>
            </a:r>
            <a:r>
              <a:rPr lang="en-IN" dirty="0" err="1" smtClean="0"/>
              <a:t>ResultSet</a:t>
            </a:r>
            <a:r>
              <a:rPr lang="en-IN" dirty="0" smtClean="0"/>
              <a:t> object.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r>
              <a:rPr lang="en-IN" b="1" dirty="0" smtClean="0"/>
              <a:t>METHODS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Commonly used methods of </a:t>
            </a:r>
            <a:r>
              <a:rPr lang="en-IN" sz="2400" dirty="0" err="1" smtClean="0">
                <a:solidFill>
                  <a:srgbClr val="0070C0"/>
                </a:solidFill>
              </a:rPr>
              <a:t>ResultSetMetaData</a:t>
            </a:r>
            <a:r>
              <a:rPr lang="en-IN" sz="2400" dirty="0" smtClean="0"/>
              <a:t> interface</a:t>
            </a:r>
          </a:p>
          <a:p>
            <a:pPr>
              <a:buNone/>
            </a:pPr>
            <a:r>
              <a:rPr lang="en-IN" sz="2400" dirty="0" smtClean="0"/>
              <a:t>    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public 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r>
              <a:rPr lang="en-IN" sz="2000" b="1" dirty="0" err="1" smtClean="0">
                <a:solidFill>
                  <a:srgbClr val="002060"/>
                </a:solidFill>
              </a:rPr>
              <a:t>getColumnCount</a:t>
            </a:r>
            <a:r>
              <a:rPr lang="en-IN" sz="2000" b="1" dirty="0" smtClean="0">
                <a:solidFill>
                  <a:srgbClr val="002060"/>
                </a:solidFill>
              </a:rPr>
              <a:t>()throws </a:t>
            </a: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 smtClean="0"/>
              <a:t>         it returns the total number of columns in the </a:t>
            </a:r>
            <a:r>
              <a:rPr lang="en-IN" sz="2400" dirty="0" err="1" smtClean="0"/>
              <a:t>ResultSet</a:t>
            </a:r>
            <a:r>
              <a:rPr lang="en-IN" sz="2400" dirty="0" smtClean="0"/>
              <a:t>       </a:t>
            </a:r>
          </a:p>
          <a:p>
            <a:pPr>
              <a:buNone/>
            </a:pPr>
            <a:r>
              <a:rPr lang="en-IN" sz="2400" dirty="0" smtClean="0"/>
              <a:t>        object.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public String </a:t>
            </a:r>
            <a:r>
              <a:rPr lang="en-IN" sz="2000" b="1" dirty="0" err="1" smtClean="0">
                <a:solidFill>
                  <a:srgbClr val="002060"/>
                </a:solidFill>
              </a:rPr>
              <a:t>getColumnName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 index)throws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 smtClean="0"/>
              <a:t>          it returns the column name of the specified column index.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2910" y="3143248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642910" y="4572008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public String </a:t>
            </a:r>
            <a:r>
              <a:rPr lang="en-IN" sz="2000" b="1" dirty="0" err="1" smtClean="0">
                <a:solidFill>
                  <a:srgbClr val="002060"/>
                </a:solidFill>
              </a:rPr>
              <a:t>getColumnTypeName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 index)throws </a:t>
            </a: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800" dirty="0" smtClean="0"/>
              <a:t>           </a:t>
            </a:r>
            <a:r>
              <a:rPr lang="en-IN" sz="2400" dirty="0" smtClean="0"/>
              <a:t>it returns the column type name for the specified index.</a:t>
            </a:r>
          </a:p>
          <a:p>
            <a:endParaRPr lang="en-IN" sz="2000" b="1" dirty="0" smtClean="0">
              <a:solidFill>
                <a:srgbClr val="002060"/>
              </a:solidFill>
            </a:endParaRPr>
          </a:p>
          <a:p>
            <a:endParaRPr lang="en-IN" sz="2000" b="1" dirty="0" smtClean="0">
              <a:solidFill>
                <a:srgbClr val="002060"/>
              </a:solidFill>
            </a:endParaRPr>
          </a:p>
          <a:p>
            <a:r>
              <a:rPr lang="en-IN" sz="2000" b="1" dirty="0" smtClean="0">
                <a:solidFill>
                  <a:srgbClr val="002060"/>
                </a:solidFill>
              </a:rPr>
              <a:t>public String </a:t>
            </a:r>
            <a:r>
              <a:rPr lang="en-IN" sz="2000" b="1" dirty="0" err="1" smtClean="0">
                <a:solidFill>
                  <a:srgbClr val="002060"/>
                </a:solidFill>
              </a:rPr>
              <a:t>getTableName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 index)throws </a:t>
            </a:r>
            <a:r>
              <a:rPr lang="en-IN" sz="2000" b="1" dirty="0" err="1" smtClean="0">
                <a:solidFill>
                  <a:srgbClr val="002060"/>
                </a:solidFill>
              </a:rPr>
              <a:t>SQLException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800" dirty="0" smtClean="0"/>
              <a:t>           </a:t>
            </a:r>
            <a:r>
              <a:rPr lang="en-IN" sz="2400" dirty="0" smtClean="0"/>
              <a:t>it returns the table name for the specified column index.</a:t>
            </a:r>
            <a:endParaRPr lang="en-IN" sz="2400" dirty="0"/>
          </a:p>
        </p:txBody>
      </p:sp>
      <p:sp>
        <p:nvSpPr>
          <p:cNvPr id="4" name="Right Arrow 3"/>
          <p:cNvSpPr/>
          <p:nvPr/>
        </p:nvSpPr>
        <p:spPr>
          <a:xfrm>
            <a:off x="857224" y="2428868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785786" y="4429132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 smtClean="0"/>
              <a:t>OBTAINING RESULTSETMETADATA</a:t>
            </a:r>
            <a:br>
              <a:rPr lang="en-IN" sz="2800" b="1" dirty="0" smtClean="0"/>
            </a:br>
            <a:r>
              <a:rPr lang="en-IN" sz="2800" b="1" dirty="0" smtClean="0"/>
              <a:t>OBJECT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To get the object of </a:t>
            </a:r>
            <a:r>
              <a:rPr lang="en-IN" dirty="0" err="1" smtClean="0">
                <a:solidFill>
                  <a:srgbClr val="0070C0"/>
                </a:solidFill>
              </a:rPr>
              <a:t>ResultSetMetaData</a:t>
            </a:r>
            <a:r>
              <a:rPr lang="en-IN" dirty="0" smtClean="0"/>
              <a:t> we have to call the method </a:t>
            </a:r>
            <a:r>
              <a:rPr lang="en-IN" b="1" dirty="0" err="1" smtClean="0">
                <a:solidFill>
                  <a:srgbClr val="002060"/>
                </a:solidFill>
              </a:rPr>
              <a:t>getMetaData</a:t>
            </a:r>
            <a:r>
              <a:rPr lang="en-IN" b="1" dirty="0" smtClean="0">
                <a:solidFill>
                  <a:srgbClr val="002060"/>
                </a:solidFill>
              </a:rPr>
              <a:t>( ) </a:t>
            </a:r>
            <a:r>
              <a:rPr lang="en-IN" dirty="0" smtClean="0"/>
              <a:t>belonging to the </a:t>
            </a:r>
            <a:r>
              <a:rPr lang="en-IN" dirty="0" err="1" smtClean="0">
                <a:solidFill>
                  <a:srgbClr val="0070C0"/>
                </a:solidFill>
              </a:rPr>
              <a:t>ResultSet</a:t>
            </a:r>
            <a:r>
              <a:rPr lang="en-IN" dirty="0" smtClean="0"/>
              <a:t> object</a:t>
            </a:r>
          </a:p>
          <a:p>
            <a:pPr>
              <a:buNone/>
            </a:pPr>
            <a:r>
              <a:rPr lang="en-IN" dirty="0" smtClean="0"/>
              <a:t>           </a:t>
            </a:r>
          </a:p>
          <a:p>
            <a:r>
              <a:rPr lang="en-IN" dirty="0" smtClean="0"/>
              <a:t>      </a:t>
            </a:r>
            <a:r>
              <a:rPr lang="en-IN" b="1" u="sng" dirty="0" smtClean="0"/>
              <a:t>Prototype: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 </a:t>
            </a:r>
            <a:r>
              <a:rPr lang="en-IN" sz="2400" b="1" dirty="0" smtClean="0">
                <a:solidFill>
                  <a:srgbClr val="002060"/>
                </a:solidFill>
              </a:rPr>
              <a:t>public </a:t>
            </a:r>
            <a:r>
              <a:rPr lang="en-IN" sz="2400" b="1" dirty="0" err="1" smtClean="0">
                <a:solidFill>
                  <a:srgbClr val="002060"/>
                </a:solidFill>
              </a:rPr>
              <a:t>ResultSetMetaData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b="1" dirty="0" err="1" smtClean="0">
                <a:solidFill>
                  <a:srgbClr val="002060"/>
                </a:solidFill>
              </a:rPr>
              <a:t>getMetaData</a:t>
            </a:r>
            <a:r>
              <a:rPr lang="en-IN" sz="2400" b="1" dirty="0" smtClean="0">
                <a:solidFill>
                  <a:srgbClr val="002060"/>
                </a:solidFill>
              </a:rPr>
              <a:t>()throws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</a:t>
            </a:r>
            <a:r>
              <a:rPr lang="en-IN" sz="2400" b="1" dirty="0" err="1" smtClean="0">
                <a:solidFill>
                  <a:srgbClr val="002060"/>
                </a:solidFill>
              </a:rPr>
              <a:t>SQLException</a:t>
            </a:r>
            <a:r>
              <a:rPr lang="en-IN" sz="2400" b="1" dirty="0" smtClean="0">
                <a:solidFill>
                  <a:srgbClr val="002060"/>
                </a:solidFill>
              </a:rPr>
              <a:t> 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java.sql.*;  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Rsmd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main(String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oracle.jdbc.driver.OracleDriver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");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Connection con=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DriverManager.getConnection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jdbc:oracle:thin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:@l//Sachin-PC:1521/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orcl",“onlinejee",“admin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");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con.prepareStatement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("select * from books");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ps.executeQuery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800" dirty="0" smtClean="0"/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ResultSetMetaData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rsmd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rs.getMetaData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("Total columns: "+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rsmd.getColumnCount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());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("Column Name of 1st column: "+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rsmd.getColumnName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(1));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("Column Type Name of 1st column: "+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rsmd.getColumnTypeName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(1));  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con.close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(Exception e){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(e);}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u="sng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Total columns: 3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Column Name of 1st column: BOOK_ID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Column Type Name of 1st column: NUMBER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1504</TotalTime>
  <Words>282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Today’s Agenda</vt:lpstr>
      <vt:lpstr>WORKING WITH METADATA</vt:lpstr>
      <vt:lpstr>RESULTSET METADATA</vt:lpstr>
      <vt:lpstr>  METHODS</vt:lpstr>
      <vt:lpstr>METHODS</vt:lpstr>
      <vt:lpstr>OBTAINING RESULTSETMETADATA OBJECT</vt:lpstr>
      <vt:lpstr>PROGRAM</vt:lpstr>
      <vt:lpstr>PROGRAM</vt:lpstr>
      <vt:lpstr>DATABASEMETADATA</vt:lpstr>
      <vt:lpstr>OBTAINING DATABASETMETADATA OBJECT</vt:lpstr>
      <vt:lpstr>PROGRAM</vt:lpstr>
      <vt:lpstr>PROGRAM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99</cp:revision>
  <dcterms:created xsi:type="dcterms:W3CDTF">2016-02-04T12:02:26Z</dcterms:created>
  <dcterms:modified xsi:type="dcterms:W3CDTF">2016-07-04T08:23:32Z</dcterms:modified>
</cp:coreProperties>
</file>