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258" r:id="rId3"/>
    <p:sldId id="272" r:id="rId4"/>
    <p:sldId id="273" r:id="rId5"/>
    <p:sldId id="289" r:id="rId6"/>
    <p:sldId id="290" r:id="rId7"/>
    <p:sldId id="274" r:id="rId8"/>
    <p:sldId id="275" r:id="rId9"/>
    <p:sldId id="276" r:id="rId10"/>
    <p:sldId id="291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92" r:id="rId19"/>
    <p:sldId id="285" r:id="rId20"/>
    <p:sldId id="286" r:id="rId21"/>
    <p:sldId id="287" r:id="rId22"/>
    <p:sldId id="288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02" autoAdjust="0"/>
  </p:normalViewPr>
  <p:slideViewPr>
    <p:cSldViewPr>
      <p:cViewPr varScale="1">
        <p:scale>
          <a:sx n="62" d="100"/>
          <a:sy n="62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20-02-2020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2/20/2020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Lecture-11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SETTING SCROLLABILITY </a:t>
            </a:r>
            <a:br>
              <a:rPr lang="en-US" sz="2000" b="1" dirty="0" smtClean="0"/>
            </a:br>
            <a:r>
              <a:rPr lang="en-US" sz="2000" b="1" dirty="0" smtClean="0"/>
              <a:t>AND</a:t>
            </a:r>
            <a:br>
              <a:rPr lang="en-US" sz="2000" b="1" dirty="0" smtClean="0"/>
            </a:br>
            <a:r>
              <a:rPr lang="en-US" sz="2000" b="1" dirty="0" smtClean="0"/>
              <a:t>CONCURRENCY</a:t>
            </a:r>
            <a:endParaRPr lang="en-US" sz="20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To set </a:t>
            </a:r>
            <a:r>
              <a:rPr lang="en-IN" dirty="0" err="1" smtClean="0"/>
              <a:t>scrollability</a:t>
            </a:r>
            <a:r>
              <a:rPr lang="en-IN" dirty="0" smtClean="0"/>
              <a:t> and concurrency of the </a:t>
            </a:r>
            <a:r>
              <a:rPr lang="en-IN" dirty="0" err="1" smtClean="0">
                <a:solidFill>
                  <a:srgbClr val="0070C0"/>
                </a:solidFill>
              </a:rPr>
              <a:t>ResultSet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we need to call the method </a:t>
            </a:r>
            <a:r>
              <a:rPr lang="en-IN" dirty="0" err="1" smtClean="0">
                <a:solidFill>
                  <a:srgbClr val="002060"/>
                </a:solidFill>
              </a:rPr>
              <a:t>createStatement</a:t>
            </a:r>
            <a:r>
              <a:rPr lang="en-IN" dirty="0" smtClean="0">
                <a:solidFill>
                  <a:srgbClr val="002060"/>
                </a:solidFill>
              </a:rPr>
              <a:t>( ) </a:t>
            </a:r>
            <a:r>
              <a:rPr lang="en-IN" dirty="0" smtClean="0"/>
              <a:t>of the </a:t>
            </a:r>
            <a:r>
              <a:rPr lang="en-IN" dirty="0" smtClean="0">
                <a:solidFill>
                  <a:srgbClr val="0070C0"/>
                </a:solidFill>
              </a:rPr>
              <a:t>Connection</a:t>
            </a:r>
            <a:r>
              <a:rPr lang="en-IN" dirty="0" smtClean="0"/>
              <a:t> object which has the following prototype:</a:t>
            </a:r>
          </a:p>
          <a:p>
            <a:endParaRPr lang="en-IN" dirty="0" smtClean="0"/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public Statement </a:t>
            </a:r>
            <a:r>
              <a:rPr lang="en-IN" sz="2400" dirty="0" err="1" smtClean="0">
                <a:solidFill>
                  <a:srgbClr val="002060"/>
                </a:solidFill>
              </a:rPr>
              <a:t>createStatement</a:t>
            </a:r>
            <a:r>
              <a:rPr lang="en-IN" sz="2400" dirty="0" smtClean="0">
                <a:solidFill>
                  <a:srgbClr val="002060"/>
                </a:solidFill>
              </a:rPr>
              <a:t>(</a:t>
            </a:r>
            <a:r>
              <a:rPr lang="en-IN" sz="2400" dirty="0" err="1" smtClean="0">
                <a:solidFill>
                  <a:srgbClr val="00B050"/>
                </a:solidFill>
              </a:rPr>
              <a:t>int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IN" sz="2400" dirty="0" err="1" smtClean="0">
                <a:solidFill>
                  <a:srgbClr val="00B050"/>
                </a:solidFill>
              </a:rPr>
              <a:t>scrollability</a:t>
            </a:r>
            <a:r>
              <a:rPr lang="en-IN" sz="2400" dirty="0" err="1" smtClean="0">
                <a:solidFill>
                  <a:srgbClr val="002060"/>
                </a:solidFill>
              </a:rPr>
              <a:t>,</a:t>
            </a:r>
            <a:r>
              <a:rPr lang="en-IN" sz="2400" dirty="0" err="1" smtClean="0">
                <a:solidFill>
                  <a:srgbClr val="00B050"/>
                </a:solidFill>
              </a:rPr>
              <a:t>int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updatability</a:t>
            </a:r>
            <a:r>
              <a:rPr lang="en-IN" sz="2400" dirty="0" smtClean="0">
                <a:solidFill>
                  <a:srgbClr val="002060"/>
                </a:solidFill>
              </a:rPr>
              <a:t>) throws </a:t>
            </a:r>
            <a:r>
              <a:rPr lang="en-IN" sz="2400" dirty="0" err="1" smtClean="0">
                <a:solidFill>
                  <a:srgbClr val="002060"/>
                </a:solidFill>
              </a:rPr>
              <a:t>SQLException</a:t>
            </a:r>
            <a:endParaRPr lang="en-IN" sz="2400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RESULTSET  SCROLLABILITY</a:t>
            </a:r>
            <a:endParaRPr lang="en-US" sz="30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b="1" dirty="0" err="1" smtClean="0">
                <a:solidFill>
                  <a:srgbClr val="002060"/>
                </a:solidFill>
              </a:rPr>
              <a:t>ResultSet.TYPE_FORWARD_ONLY</a:t>
            </a:r>
            <a:r>
              <a:rPr lang="en-IN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IN" dirty="0" smtClean="0"/>
              <a:t>    The cursor can only move forward in the result set.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i.e</a:t>
            </a:r>
            <a:r>
              <a:rPr lang="en-IN" dirty="0" smtClean="0"/>
              <a:t> from before 1</a:t>
            </a:r>
            <a:r>
              <a:rPr lang="en-IN" baseline="30000" dirty="0" smtClean="0"/>
              <a:t>st</a:t>
            </a:r>
            <a:r>
              <a:rPr lang="en-IN" dirty="0" smtClean="0"/>
              <a:t> row </a:t>
            </a:r>
            <a:r>
              <a:rPr lang="en-IN" dirty="0" err="1" smtClean="0"/>
              <a:t>upto</a:t>
            </a:r>
            <a:r>
              <a:rPr lang="en-IN" dirty="0" smtClean="0"/>
              <a:t> the last row and it  is also </a:t>
            </a:r>
          </a:p>
          <a:p>
            <a:pPr>
              <a:buNone/>
            </a:pPr>
            <a:r>
              <a:rPr lang="en-IN" dirty="0" smtClean="0"/>
              <a:t>    the default type of </a:t>
            </a:r>
            <a:r>
              <a:rPr lang="en-IN" dirty="0" err="1" smtClean="0">
                <a:solidFill>
                  <a:srgbClr val="0070C0"/>
                </a:solidFill>
              </a:rPr>
              <a:t>ResultSet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IN" b="1" dirty="0" err="1" smtClean="0">
                <a:solidFill>
                  <a:srgbClr val="002060"/>
                </a:solidFill>
              </a:rPr>
              <a:t>ResultSet.TYPE_SCROLL_INSENSITIVE</a:t>
            </a:r>
            <a:r>
              <a:rPr lang="en-IN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IN" dirty="0" smtClean="0"/>
              <a:t>    The cursor can scroll forward and backward, and the </a:t>
            </a:r>
            <a:r>
              <a:rPr lang="en-IN" dirty="0" err="1" smtClean="0">
                <a:solidFill>
                  <a:srgbClr val="0070C0"/>
                </a:solidFill>
              </a:rPr>
              <a:t>ResultSet</a:t>
            </a:r>
            <a:r>
              <a:rPr lang="en-IN" dirty="0" smtClean="0"/>
              <a:t> is not sensitive to changes made by others to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</a:t>
            </a:r>
          </a:p>
          <a:p>
            <a:pPr>
              <a:buNone/>
            </a:pPr>
            <a:r>
              <a:rPr lang="en-IN" dirty="0" smtClean="0"/>
              <a:t>    the database that occur after the result set was </a:t>
            </a:r>
            <a:r>
              <a:rPr lang="en-IN" dirty="0" err="1" smtClean="0"/>
              <a:t>created.it</a:t>
            </a:r>
            <a:r>
              <a:rPr lang="en-IN" dirty="0" smtClean="0"/>
              <a:t> can also move to an absolute position.</a:t>
            </a:r>
          </a:p>
          <a:p>
            <a:endParaRPr lang="en-IN" dirty="0" smtClean="0"/>
          </a:p>
          <a:p>
            <a:r>
              <a:rPr lang="en-IN" b="1" dirty="0" err="1" smtClean="0">
                <a:solidFill>
                  <a:srgbClr val="002060"/>
                </a:solidFill>
              </a:rPr>
              <a:t>ResultSet.TYPE_SCROLL_SENSITIVE</a:t>
            </a:r>
            <a:r>
              <a:rPr lang="en-IN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IN" dirty="0" smtClean="0"/>
              <a:t>    The cursor can scroll forward and backward, as well as to a absolute position  and the result set is sensitive to changes made by others to the database that occur after the result set was created.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RESULTSET </a:t>
            </a:r>
            <a:br>
              <a:rPr lang="en-US" b="1" dirty="0" smtClean="0"/>
            </a:br>
            <a:r>
              <a:rPr lang="en-US" b="1" dirty="0" smtClean="0"/>
              <a:t>CONCURRENCY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possible </a:t>
            </a:r>
            <a:r>
              <a:rPr lang="en-IN" dirty="0" err="1" smtClean="0"/>
              <a:t>RSConcurrency</a:t>
            </a:r>
            <a:r>
              <a:rPr lang="en-IN" dirty="0" smtClean="0"/>
              <a:t> are given below. If you do not specify any Concurrency type, you will automatically get one that is </a:t>
            </a:r>
            <a:r>
              <a:rPr lang="en-IN" b="1" dirty="0" smtClean="0">
                <a:solidFill>
                  <a:srgbClr val="002060"/>
                </a:solidFill>
              </a:rPr>
              <a:t>CONCUR_READ_ONLY.</a:t>
            </a:r>
          </a:p>
          <a:p>
            <a:r>
              <a:rPr lang="en-IN" b="1" dirty="0" err="1" smtClean="0">
                <a:solidFill>
                  <a:srgbClr val="002060"/>
                </a:solidFill>
              </a:rPr>
              <a:t>ResultSet.CONCUR_READ_ONLY</a:t>
            </a:r>
            <a:r>
              <a:rPr lang="en-IN" b="1" dirty="0" smtClean="0">
                <a:solidFill>
                  <a:srgbClr val="002060"/>
                </a:solidFill>
              </a:rPr>
              <a:t> :</a:t>
            </a:r>
          </a:p>
          <a:p>
            <a:pPr>
              <a:buNone/>
            </a:pPr>
            <a:r>
              <a:rPr lang="en-IN" dirty="0" smtClean="0"/>
              <a:t>      Creates a read-only result set. This is the default</a:t>
            </a:r>
          </a:p>
          <a:p>
            <a:r>
              <a:rPr lang="en-IN" b="1" dirty="0" err="1" smtClean="0">
                <a:solidFill>
                  <a:srgbClr val="002060"/>
                </a:solidFill>
              </a:rPr>
              <a:t>ResultSet.CONCUR_UPDATABLE</a:t>
            </a:r>
            <a:r>
              <a:rPr lang="en-IN" b="1" dirty="0" smtClean="0">
                <a:solidFill>
                  <a:srgbClr val="002060"/>
                </a:solidFill>
              </a:rPr>
              <a:t> :</a:t>
            </a:r>
          </a:p>
          <a:p>
            <a:pPr>
              <a:buNone/>
            </a:pPr>
            <a:r>
              <a:rPr lang="en-IN" dirty="0" smtClean="0"/>
              <a:t>     Creates an updateable result set.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dirty="0" smtClean="0"/>
              <a:t>  All our examples written so far can be written as   </a:t>
            </a:r>
          </a:p>
          <a:p>
            <a:pPr>
              <a:buNone/>
            </a:pPr>
            <a:r>
              <a:rPr lang="en-IN" dirty="0" smtClean="0"/>
              <a:t>     follows, which initializes a Statement object to create   </a:t>
            </a:r>
          </a:p>
          <a:p>
            <a:pPr>
              <a:buNone/>
            </a:pPr>
            <a:r>
              <a:rPr lang="en-IN" dirty="0" smtClean="0"/>
              <a:t>      a forward-only, read only </a:t>
            </a:r>
            <a:r>
              <a:rPr lang="en-IN" dirty="0" err="1" smtClean="0"/>
              <a:t>ResultSet</a:t>
            </a:r>
            <a:r>
              <a:rPr lang="en-IN" dirty="0" smtClean="0"/>
              <a:t> object</a:t>
            </a:r>
          </a:p>
          <a:p>
            <a:pPr>
              <a:buNone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Statement stmt;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stmt=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ResultSet.TYPE_FORWARD_ON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LY,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ResultSet.CONCUR_READ_ONLY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UPDATING THE</a:t>
            </a:r>
            <a:br>
              <a:rPr lang="en-US" b="1" dirty="0" smtClean="0"/>
            </a:br>
            <a:r>
              <a:rPr lang="en-US" b="1" dirty="0" smtClean="0"/>
              <a:t> RESULTSET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dirty="0" smtClean="0"/>
              <a:t>It is a two step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We have to call the required </a:t>
            </a:r>
            <a:r>
              <a:rPr lang="en-IN" b="1" dirty="0" err="1" smtClean="0">
                <a:solidFill>
                  <a:srgbClr val="C00000"/>
                </a:solidFill>
              </a:rPr>
              <a:t>updateXXX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/>
              <a:t>method</a:t>
            </a:r>
          </a:p>
          <a:p>
            <a:pPr marL="514350" indent="-514350">
              <a:buNone/>
            </a:pPr>
            <a:r>
              <a:rPr lang="en-IN" dirty="0" smtClean="0"/>
              <a:t>       - these methods are used  for changing the values in     </a:t>
            </a:r>
          </a:p>
          <a:p>
            <a:pPr marL="514350" indent="-514350">
              <a:buNone/>
            </a:pPr>
            <a:r>
              <a:rPr lang="en-IN" dirty="0" smtClean="0"/>
              <a:t>          the column</a:t>
            </a:r>
          </a:p>
          <a:p>
            <a:pPr marL="514350" indent="-514350">
              <a:buNone/>
            </a:pPr>
            <a:r>
              <a:rPr lang="en-IN" b="1" dirty="0" smtClean="0"/>
              <a:t>       </a:t>
            </a:r>
            <a:r>
              <a:rPr lang="en-IN" b="1" u="sng" dirty="0" smtClean="0"/>
              <a:t>prototype</a:t>
            </a:r>
          </a:p>
          <a:p>
            <a:pPr marL="514350" indent="-514350">
              <a:buNone/>
            </a:pPr>
            <a:r>
              <a:rPr lang="en-IN" dirty="0" smtClean="0"/>
              <a:t>         </a:t>
            </a:r>
            <a:r>
              <a:rPr lang="en-IN" b="1" dirty="0" smtClean="0">
                <a:solidFill>
                  <a:srgbClr val="002060"/>
                </a:solidFill>
              </a:rPr>
              <a:t>public void </a:t>
            </a:r>
            <a:r>
              <a:rPr lang="en-IN" b="1" dirty="0" err="1" smtClean="0">
                <a:solidFill>
                  <a:srgbClr val="002060"/>
                </a:solidFill>
              </a:rPr>
              <a:t>updateXXX</a:t>
            </a:r>
            <a:r>
              <a:rPr lang="en-IN" b="1" dirty="0" smtClean="0">
                <a:solidFill>
                  <a:srgbClr val="002060"/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int,XXX</a:t>
            </a:r>
            <a:r>
              <a:rPr lang="en-IN" b="1" dirty="0" smtClean="0">
                <a:solidFill>
                  <a:srgbClr val="002060"/>
                </a:solidFill>
              </a:rPr>
              <a:t>) throws   </a:t>
            </a:r>
          </a:p>
          <a:p>
            <a:pPr marL="514350" indent="-51435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          </a:t>
            </a:r>
            <a:r>
              <a:rPr lang="en-IN" b="1" dirty="0" err="1" smtClean="0">
                <a:solidFill>
                  <a:srgbClr val="002060"/>
                </a:solidFill>
              </a:rPr>
              <a:t>SQLException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</a:p>
          <a:p>
            <a:pPr marL="514350" indent="-514350">
              <a:buNone/>
            </a:pPr>
            <a:r>
              <a:rPr lang="en-IN" dirty="0" smtClean="0"/>
              <a:t>          </a:t>
            </a:r>
            <a:r>
              <a:rPr lang="en-IN" dirty="0" err="1" smtClean="0">
                <a:solidFill>
                  <a:srgbClr val="00B050"/>
                </a:solidFill>
              </a:rPr>
              <a:t>int</a:t>
            </a:r>
            <a:r>
              <a:rPr lang="en-IN" dirty="0" smtClean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IN" dirty="0" smtClean="0">
                <a:sym typeface="Wingdings" pitchFamily="2" charset="2"/>
              </a:rPr>
              <a:t> </a:t>
            </a:r>
            <a:r>
              <a:rPr lang="en-IN" dirty="0" smtClean="0">
                <a:solidFill>
                  <a:srgbClr val="0070C0"/>
                </a:solidFill>
                <a:sym typeface="Wingdings" pitchFamily="2" charset="2"/>
              </a:rPr>
              <a:t>column position in </a:t>
            </a:r>
            <a:r>
              <a:rPr lang="en-IN" dirty="0" err="1" smtClean="0">
                <a:solidFill>
                  <a:srgbClr val="0070C0"/>
                </a:solidFill>
                <a:sym typeface="Wingdings" pitchFamily="2" charset="2"/>
              </a:rPr>
              <a:t>ResultSet</a:t>
            </a:r>
            <a:r>
              <a:rPr lang="en-IN" dirty="0" smtClean="0">
                <a:solidFill>
                  <a:srgbClr val="0070C0"/>
                </a:solidFill>
                <a:sym typeface="Wingdings" pitchFamily="2" charset="2"/>
              </a:rPr>
              <a:t>.</a:t>
            </a:r>
          </a:p>
          <a:p>
            <a:pPr marL="514350" indent="-514350">
              <a:buNone/>
            </a:pPr>
            <a:r>
              <a:rPr lang="en-IN" dirty="0" smtClean="0">
                <a:sym typeface="Wingdings" pitchFamily="2" charset="2"/>
              </a:rPr>
              <a:t>          </a:t>
            </a:r>
            <a:r>
              <a:rPr lang="en-IN" dirty="0" smtClean="0">
                <a:solidFill>
                  <a:srgbClr val="00B050"/>
                </a:solidFill>
                <a:sym typeface="Wingdings" pitchFamily="2" charset="2"/>
              </a:rPr>
              <a:t>xxx</a:t>
            </a:r>
            <a:r>
              <a:rPr lang="en-IN" dirty="0" smtClean="0">
                <a:sym typeface="Wingdings" pitchFamily="2" charset="2"/>
              </a:rPr>
              <a:t> </a:t>
            </a:r>
            <a:r>
              <a:rPr lang="en-IN" dirty="0" smtClean="0">
                <a:solidFill>
                  <a:srgbClr val="0070C0"/>
                </a:solidFill>
                <a:sym typeface="Wingdings" pitchFamily="2" charset="2"/>
              </a:rPr>
              <a:t>new value we want to provide.</a:t>
            </a:r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For ex:</a:t>
            </a:r>
          </a:p>
          <a:p>
            <a:pPr>
              <a:buNone/>
            </a:pPr>
            <a:r>
              <a:rPr lang="en-IN" dirty="0" smtClean="0"/>
              <a:t>    - the </a:t>
            </a:r>
            <a:r>
              <a:rPr lang="en-IN" b="1" dirty="0" err="1" smtClean="0">
                <a:solidFill>
                  <a:srgbClr val="00B050"/>
                </a:solidFill>
              </a:rPr>
              <a:t>updateInt</a:t>
            </a:r>
            <a:r>
              <a:rPr lang="en-IN" b="1" dirty="0" smtClean="0">
                <a:solidFill>
                  <a:srgbClr val="00B050"/>
                </a:solidFill>
              </a:rPr>
              <a:t>( ) </a:t>
            </a:r>
            <a:r>
              <a:rPr lang="en-IN" dirty="0" smtClean="0"/>
              <a:t>method has:</a:t>
            </a:r>
          </a:p>
          <a:p>
            <a:pPr>
              <a:buNone/>
            </a:pPr>
            <a:r>
              <a:rPr lang="en-IN" dirty="0" smtClean="0"/>
              <a:t>       </a:t>
            </a:r>
            <a:r>
              <a:rPr lang="en-IN" dirty="0" smtClean="0">
                <a:solidFill>
                  <a:srgbClr val="0070C0"/>
                </a:solidFill>
              </a:rPr>
              <a:t>public void </a:t>
            </a:r>
            <a:r>
              <a:rPr lang="en-IN" dirty="0" err="1" smtClean="0">
                <a:solidFill>
                  <a:srgbClr val="0070C0"/>
                </a:solidFill>
              </a:rPr>
              <a:t>updateInt</a:t>
            </a:r>
            <a:r>
              <a:rPr lang="en-IN" dirty="0" smtClean="0">
                <a:solidFill>
                  <a:srgbClr val="0070C0"/>
                </a:solidFill>
              </a:rPr>
              <a:t>(</a:t>
            </a:r>
            <a:r>
              <a:rPr lang="en-IN" dirty="0" err="1" smtClean="0">
                <a:solidFill>
                  <a:srgbClr val="0070C0"/>
                </a:solidFill>
              </a:rPr>
              <a:t>int,int</a:t>
            </a:r>
            <a:r>
              <a:rPr lang="en-IN" dirty="0" smtClean="0">
                <a:solidFill>
                  <a:srgbClr val="0070C0"/>
                </a:solidFill>
              </a:rPr>
              <a:t>)throws </a:t>
            </a:r>
            <a:r>
              <a:rPr lang="en-IN" dirty="0" err="1" smtClean="0">
                <a:solidFill>
                  <a:srgbClr val="0070C0"/>
                </a:solidFill>
              </a:rPr>
              <a:t>SQLExeption</a:t>
            </a:r>
            <a:endParaRPr lang="en-I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 smtClean="0"/>
              <a:t>   - the </a:t>
            </a:r>
            <a:r>
              <a:rPr lang="en-IN" b="1" dirty="0" err="1" smtClean="0">
                <a:solidFill>
                  <a:srgbClr val="00B050"/>
                </a:solidFill>
              </a:rPr>
              <a:t>updateString</a:t>
            </a:r>
            <a:r>
              <a:rPr lang="en-IN" b="1" dirty="0" smtClean="0">
                <a:solidFill>
                  <a:srgbClr val="00B050"/>
                </a:solidFill>
              </a:rPr>
              <a:t>( ) </a:t>
            </a:r>
            <a:r>
              <a:rPr lang="en-IN" dirty="0" smtClean="0"/>
              <a:t>method has: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smtClean="0">
                <a:solidFill>
                  <a:srgbClr val="0070C0"/>
                </a:solidFill>
              </a:rPr>
              <a:t>public void </a:t>
            </a:r>
            <a:r>
              <a:rPr lang="en-IN" dirty="0" err="1" smtClean="0">
                <a:solidFill>
                  <a:srgbClr val="0070C0"/>
                </a:solidFill>
              </a:rPr>
              <a:t>updateString</a:t>
            </a:r>
            <a:r>
              <a:rPr lang="en-IN" dirty="0" smtClean="0">
                <a:solidFill>
                  <a:srgbClr val="0070C0"/>
                </a:solidFill>
              </a:rPr>
              <a:t> (</a:t>
            </a:r>
            <a:r>
              <a:rPr lang="en-IN" dirty="0" err="1" smtClean="0">
                <a:solidFill>
                  <a:srgbClr val="0070C0"/>
                </a:solidFill>
              </a:rPr>
              <a:t>int,string</a:t>
            </a:r>
            <a:r>
              <a:rPr lang="en-IN" dirty="0" smtClean="0">
                <a:solidFill>
                  <a:srgbClr val="0070C0"/>
                </a:solidFill>
              </a:rPr>
              <a:t>)throws  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>
                <a:solidFill>
                  <a:srgbClr val="0070C0"/>
                </a:solidFill>
              </a:rPr>
              <a:t>SQLExeption</a:t>
            </a: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/>
              <a:t>These update method also have an overloaded version where 1</a:t>
            </a:r>
            <a:r>
              <a:rPr lang="en-IN" baseline="30000" dirty="0" smtClean="0"/>
              <a:t>st</a:t>
            </a:r>
            <a:r>
              <a:rPr lang="en-IN" dirty="0" smtClean="0"/>
              <a:t> argument is string specifying column name-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                     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smtClean="0">
                <a:solidFill>
                  <a:srgbClr val="0070C0"/>
                </a:solidFill>
              </a:rPr>
              <a:t>public void </a:t>
            </a:r>
            <a:r>
              <a:rPr lang="en-IN" dirty="0" err="1" smtClean="0">
                <a:solidFill>
                  <a:srgbClr val="0070C0"/>
                </a:solidFill>
              </a:rPr>
              <a:t>updateInt</a:t>
            </a:r>
            <a:r>
              <a:rPr lang="en-IN" dirty="0" smtClean="0">
                <a:solidFill>
                  <a:srgbClr val="0070C0"/>
                </a:solidFill>
              </a:rPr>
              <a:t> (String , </a:t>
            </a:r>
            <a:r>
              <a:rPr lang="en-IN" dirty="0" err="1" smtClean="0">
                <a:solidFill>
                  <a:srgbClr val="0070C0"/>
                </a:solidFill>
              </a:rPr>
              <a:t>int</a:t>
            </a:r>
            <a:r>
              <a:rPr lang="en-IN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     public void </a:t>
            </a:r>
            <a:r>
              <a:rPr lang="en-IN" dirty="0" err="1" smtClean="0">
                <a:solidFill>
                  <a:srgbClr val="0070C0"/>
                </a:solidFill>
              </a:rPr>
              <a:t>updateString</a:t>
            </a:r>
            <a:r>
              <a:rPr lang="en-IN" dirty="0" smtClean="0">
                <a:solidFill>
                  <a:srgbClr val="0070C0"/>
                </a:solidFill>
              </a:rPr>
              <a:t> (String , String)</a:t>
            </a:r>
          </a:p>
          <a:p>
            <a:pPr marL="514350" indent="-514350">
              <a:buAutoNum type="arabicPeriod" startAt="2"/>
            </a:pPr>
            <a:endParaRPr lang="en-IN" dirty="0" smtClean="0"/>
          </a:p>
          <a:p>
            <a:pPr marL="514350" indent="-514350">
              <a:buAutoNum type="arabicPeriod" startAt="2"/>
            </a:pPr>
            <a:r>
              <a:rPr lang="en-IN" dirty="0" smtClean="0"/>
              <a:t>After </a:t>
            </a:r>
            <a:r>
              <a:rPr lang="en-IN" dirty="0" err="1" smtClean="0"/>
              <a:t>updation</a:t>
            </a:r>
            <a:r>
              <a:rPr lang="en-IN" dirty="0" smtClean="0"/>
              <a:t> has been done we have to call the </a:t>
            </a:r>
            <a:r>
              <a:rPr lang="en-IN" b="1" dirty="0" err="1" smtClean="0">
                <a:solidFill>
                  <a:srgbClr val="0070C0"/>
                </a:solidFill>
              </a:rPr>
              <a:t>updateRow</a:t>
            </a:r>
            <a:r>
              <a:rPr lang="en-IN" b="1" dirty="0" smtClean="0">
                <a:solidFill>
                  <a:srgbClr val="0070C0"/>
                </a:solidFill>
              </a:rPr>
              <a:t>( ) </a:t>
            </a:r>
            <a:r>
              <a:rPr lang="en-IN" dirty="0" smtClean="0"/>
              <a:t>method which finally transfers the changes to the database</a:t>
            </a:r>
            <a:r>
              <a:rPr lang="en-IN" dirty="0" smtClean="0"/>
              <a:t>.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dirty="0" smtClean="0"/>
              <a:t>The prototype of the method is:</a:t>
            </a:r>
          </a:p>
          <a:p>
            <a:pPr marL="788670" lvl="1" indent="-514350">
              <a:buAutoNum type="arabicPeriod" startAt="2"/>
            </a:pPr>
            <a:r>
              <a:rPr lang="en-IN" b="1" dirty="0" smtClean="0">
                <a:solidFill>
                  <a:srgbClr val="0070C0"/>
                </a:solidFill>
              </a:rPr>
              <a:t>public void </a:t>
            </a:r>
            <a:r>
              <a:rPr lang="en-IN" b="1" dirty="0" err="1" smtClean="0">
                <a:solidFill>
                  <a:srgbClr val="0070C0"/>
                </a:solidFill>
              </a:rPr>
              <a:t>updateRow</a:t>
            </a:r>
            <a:r>
              <a:rPr lang="en-IN" b="1" dirty="0" smtClean="0">
                <a:solidFill>
                  <a:srgbClr val="0070C0"/>
                </a:solidFill>
              </a:rPr>
              <a:t>() throws </a:t>
            </a:r>
            <a:r>
              <a:rPr lang="en-IN" b="1" dirty="0" err="1" smtClean="0">
                <a:solidFill>
                  <a:srgbClr val="0070C0"/>
                </a:solidFill>
              </a:rPr>
              <a:t>SQLException</a:t>
            </a:r>
            <a:endParaRPr lang="en-IN" b="1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SAMPLE CODE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Statement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ResultSet.TYPE_SCROLL_INSENSITIVE,ResultSet.CONCUR_UPDATABLE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st.executeQuery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("Select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bookname,bookprice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allbooks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");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while(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rs.next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double amt=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rs.getDouble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(2);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rs.updateInt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(2,amt+amt*.01);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rs.updateRow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rs.getString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(1)+”\t”+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rs.getDouble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(2));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INSERTING THE</a:t>
            </a:r>
            <a:br>
              <a:rPr lang="en-US" b="1" dirty="0" smtClean="0"/>
            </a:br>
            <a:r>
              <a:rPr lang="en-US" b="1" dirty="0" smtClean="0"/>
              <a:t>RESULTSET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  Insertion of  a row require four steps:</a:t>
            </a:r>
          </a:p>
          <a:p>
            <a:r>
              <a:rPr lang="en-IN" dirty="0" smtClean="0"/>
              <a:t>We have to call a method called </a:t>
            </a:r>
            <a:r>
              <a:rPr lang="en-IN" b="1" dirty="0" err="1" smtClean="0">
                <a:solidFill>
                  <a:srgbClr val="0070C0"/>
                </a:solidFill>
              </a:rPr>
              <a:t>moveToInsertRow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of result set , it moves the cursor to a special position called “insert row position”.</a:t>
            </a:r>
          </a:p>
          <a:p>
            <a:r>
              <a:rPr lang="en-IN" dirty="0" smtClean="0"/>
              <a:t>Add values to a specific column by calling </a:t>
            </a:r>
            <a:r>
              <a:rPr lang="en-IN" b="1" dirty="0" err="1" smtClean="0">
                <a:solidFill>
                  <a:srgbClr val="0070C0"/>
                </a:solidFill>
              </a:rPr>
              <a:t>updateXXX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method.</a:t>
            </a:r>
          </a:p>
          <a:p>
            <a:r>
              <a:rPr lang="en-IN" dirty="0" smtClean="0"/>
              <a:t>Call the method </a:t>
            </a:r>
            <a:r>
              <a:rPr lang="en-IN" b="1" dirty="0" err="1" smtClean="0">
                <a:solidFill>
                  <a:srgbClr val="0070C0"/>
                </a:solidFill>
              </a:rPr>
              <a:t>insertRow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of </a:t>
            </a:r>
            <a:r>
              <a:rPr lang="en-IN" dirty="0" err="1" smtClean="0"/>
              <a:t>resultset</a:t>
            </a:r>
            <a:r>
              <a:rPr lang="en-IN" dirty="0" smtClean="0"/>
              <a:t> ,so that the changes made are transferred to underlying database.</a:t>
            </a:r>
          </a:p>
          <a:p>
            <a:r>
              <a:rPr lang="en-IN" dirty="0" smtClean="0"/>
              <a:t>Call </a:t>
            </a:r>
            <a:r>
              <a:rPr lang="en-IN" b="1" dirty="0" err="1" smtClean="0">
                <a:solidFill>
                  <a:srgbClr val="0070C0"/>
                </a:solidFill>
              </a:rPr>
              <a:t>moveToCurrentRow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of </a:t>
            </a:r>
            <a:r>
              <a:rPr lang="en-IN" dirty="0" err="1" smtClean="0"/>
              <a:t>resultset</a:t>
            </a:r>
            <a:r>
              <a:rPr lang="en-IN" dirty="0" smtClean="0"/>
              <a:t> , so that the cursor moves back to the position where it was before calling </a:t>
            </a:r>
            <a:r>
              <a:rPr lang="en-IN" b="1" dirty="0" err="1" smtClean="0">
                <a:solidFill>
                  <a:srgbClr val="0070C0"/>
                </a:solidFill>
              </a:rPr>
              <a:t>moveToInsertRow</a:t>
            </a:r>
            <a:r>
              <a:rPr lang="en-IN" b="1" dirty="0" smtClean="0">
                <a:solidFill>
                  <a:srgbClr val="0070C0"/>
                </a:solidFill>
              </a:rPr>
              <a:t>().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Constraining in </a:t>
            </a:r>
            <a:r>
              <a:rPr lang="en-US" sz="2400" dirty="0" err="1" smtClean="0"/>
              <a:t>ResultSet</a:t>
            </a:r>
            <a:r>
              <a:rPr lang="en-US" sz="2400" dirty="0" smtClean="0"/>
              <a:t> 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Creating scrollable and updateable </a:t>
            </a:r>
            <a:r>
              <a:rPr lang="en-US" sz="2400" dirty="0" err="1" smtClean="0"/>
              <a:t>ResultSet</a:t>
            </a:r>
            <a:r>
              <a:rPr lang="en-US" sz="2400" dirty="0" smtClean="0"/>
              <a:t> .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err="1" smtClean="0"/>
              <a:t>ResultSet</a:t>
            </a:r>
            <a:r>
              <a:rPr lang="en-US" sz="2400" dirty="0" smtClean="0"/>
              <a:t> concurrency.</a:t>
            </a:r>
          </a:p>
          <a:p>
            <a:pPr>
              <a:buSzPct val="10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</a:pPr>
            <a:r>
              <a:rPr lang="en-US" sz="2400" dirty="0" smtClean="0">
                <a:solidFill>
                  <a:srgbClr val="FF0000"/>
                </a:solidFill>
              </a:rPr>
              <a:t>Insert update delete in </a:t>
            </a:r>
            <a:r>
              <a:rPr lang="en-US" sz="2400" dirty="0" err="1" smtClean="0">
                <a:solidFill>
                  <a:srgbClr val="FF0000"/>
                </a:solidFill>
              </a:rPr>
              <a:t>Resultset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7" name="Content Placeholder 6" descr="slide_84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09411" y="1714488"/>
            <a:ext cx="6796616" cy="450059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DELETE ROW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T0 delete any row from ‘</a:t>
            </a:r>
            <a:r>
              <a:rPr lang="en-IN" dirty="0" err="1" smtClean="0"/>
              <a:t>resultset</a:t>
            </a:r>
            <a:r>
              <a:rPr lang="en-IN" dirty="0" smtClean="0"/>
              <a:t>’ we just have to move the cursor to the desired position and then , we can call the method </a:t>
            </a:r>
            <a:r>
              <a:rPr lang="en-IN" b="1" dirty="0" err="1" smtClean="0">
                <a:solidFill>
                  <a:srgbClr val="0070C0"/>
                </a:solidFill>
              </a:rPr>
              <a:t>deleteRow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of </a:t>
            </a:r>
            <a:r>
              <a:rPr lang="en-IN" dirty="0" err="1" smtClean="0"/>
              <a:t>resultSet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b="1" dirty="0" smtClean="0"/>
              <a:t>Example :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rs.absolute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(5);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rs.deleteRow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7" name="Content Placeholder 6" descr="images (2)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85786" y="1857364"/>
            <a:ext cx="7215237" cy="400052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0" y="3571876"/>
            <a:ext cx="9144000" cy="33855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Concept Of Batch Update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How JDBC supports Batch Update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CONSTRAINIG THE </a:t>
            </a:r>
            <a:br>
              <a:rPr lang="en-US" b="1" dirty="0" smtClean="0"/>
            </a:br>
            <a:r>
              <a:rPr lang="en-US" b="1" dirty="0" smtClean="0"/>
              <a:t>RESULTSET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>
                <a:sym typeface="Wingdings" pitchFamily="2" charset="2"/>
              </a:rPr>
              <a:t>Applying constraints to </a:t>
            </a:r>
            <a:r>
              <a:rPr lang="en-IN" dirty="0" err="1" smtClean="0">
                <a:solidFill>
                  <a:srgbClr val="0070C0"/>
                </a:solidFill>
                <a:sym typeface="Wingdings" pitchFamily="2" charset="2"/>
              </a:rPr>
              <a:t>ResultSet</a:t>
            </a:r>
            <a:r>
              <a:rPr lang="en-IN" dirty="0" smtClean="0">
                <a:sym typeface="Wingdings" pitchFamily="2" charset="2"/>
              </a:rPr>
              <a:t> means we want to set certain criteria on the record being returned from the table. </a:t>
            </a:r>
          </a:p>
          <a:p>
            <a:endParaRPr lang="en-IN" dirty="0" smtClean="0"/>
          </a:p>
          <a:p>
            <a:r>
              <a:rPr lang="en-IN" dirty="0" smtClean="0"/>
              <a:t>Restricting records obtained by the database in java.</a:t>
            </a:r>
          </a:p>
          <a:p>
            <a:endParaRPr lang="en-IN" dirty="0" smtClean="0"/>
          </a:p>
          <a:p>
            <a:r>
              <a:rPr lang="en-IN" dirty="0" smtClean="0"/>
              <a:t>To do this java provides us various methods available in </a:t>
            </a:r>
            <a:r>
              <a:rPr lang="en-IN" dirty="0" smtClean="0">
                <a:solidFill>
                  <a:srgbClr val="0070C0"/>
                </a:solidFill>
              </a:rPr>
              <a:t>Statement</a:t>
            </a:r>
            <a:r>
              <a:rPr lang="en-IN" dirty="0" smtClean="0"/>
              <a:t> interface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RESTRICTING NO OF ROWS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public </a:t>
            </a:r>
            <a:r>
              <a:rPr lang="en-IN" b="1" dirty="0" err="1" smtClean="0">
                <a:solidFill>
                  <a:srgbClr val="002060"/>
                </a:solidFill>
              </a:rPr>
              <a:t>int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getMaxRows</a:t>
            </a:r>
            <a:r>
              <a:rPr lang="en-IN" b="1" dirty="0" smtClean="0">
                <a:solidFill>
                  <a:srgbClr val="002060"/>
                </a:solidFill>
              </a:rPr>
              <a:t>()      </a:t>
            </a:r>
            <a:r>
              <a:rPr lang="en-IN" dirty="0" smtClean="0"/>
              <a:t>: returns current setting of max no. of rows</a:t>
            </a:r>
          </a:p>
          <a:p>
            <a:endParaRPr lang="en-IN" dirty="0" smtClean="0"/>
          </a:p>
          <a:p>
            <a:endParaRPr lang="en-IN" dirty="0" smtClean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r>
              <a:rPr lang="en-IN" b="1" dirty="0" smtClean="0">
                <a:solidFill>
                  <a:srgbClr val="002060"/>
                </a:solidFill>
              </a:rPr>
              <a:t>public void </a:t>
            </a:r>
            <a:r>
              <a:rPr lang="en-IN" b="1" dirty="0" err="1" smtClean="0">
                <a:solidFill>
                  <a:srgbClr val="002060"/>
                </a:solidFill>
              </a:rPr>
              <a:t>setMaxRows</a:t>
            </a:r>
            <a:r>
              <a:rPr lang="en-IN" b="1" dirty="0" smtClean="0">
                <a:solidFill>
                  <a:srgbClr val="002060"/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int</a:t>
            </a:r>
            <a:r>
              <a:rPr lang="en-IN" b="1" dirty="0" smtClean="0">
                <a:solidFill>
                  <a:srgbClr val="002060"/>
                </a:solidFill>
              </a:rPr>
              <a:t>) </a:t>
            </a:r>
            <a:r>
              <a:rPr lang="en-IN" dirty="0" smtClean="0">
                <a:solidFill>
                  <a:srgbClr val="002060"/>
                </a:solidFill>
              </a:rPr>
              <a:t>: </a:t>
            </a:r>
            <a:r>
              <a:rPr lang="en-IN" dirty="0" smtClean="0"/>
              <a:t>sets the max no. of rows which can be returned from the </a:t>
            </a:r>
            <a:r>
              <a:rPr lang="en-IN" dirty="0" err="1" smtClean="0"/>
              <a:t>ResultSet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SAMPLE CODE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rows=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stmt.getMaxRows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  <a:r>
              <a:rPr lang="en-IN" sz="2400" dirty="0" smtClean="0">
                <a:solidFill>
                  <a:srgbClr val="00B050"/>
                </a:solidFill>
              </a:rPr>
              <a:t>// obtaining current setting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(“max rows returned will b:”+row);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stmt.setMaxRows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(7); </a:t>
            </a:r>
            <a:r>
              <a:rPr lang="en-IN" sz="2400" dirty="0" smtClean="0">
                <a:solidFill>
                  <a:srgbClr val="00B050"/>
                </a:solidFill>
              </a:rPr>
              <a:t>// restricting the </a:t>
            </a:r>
            <a:r>
              <a:rPr lang="en-IN" sz="2400" dirty="0" err="1" smtClean="0">
                <a:solidFill>
                  <a:srgbClr val="00B050"/>
                </a:solidFill>
              </a:rPr>
              <a:t>resultset</a:t>
            </a:r>
            <a:r>
              <a:rPr lang="en-IN" sz="2400" dirty="0" smtClean="0">
                <a:solidFill>
                  <a:srgbClr val="00B050"/>
                </a:solidFill>
              </a:rPr>
              <a:t> to 7 rows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QUESTION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WAP to display top two highest paid books from the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books table</a:t>
            </a:r>
            <a:endParaRPr lang="en-IN" sz="2400" dirty="0" smtClean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RESTRICTING QUERY TIME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public </a:t>
            </a:r>
            <a:r>
              <a:rPr lang="en-IN" b="1" dirty="0" err="1" smtClean="0">
                <a:solidFill>
                  <a:srgbClr val="002060"/>
                </a:solidFill>
              </a:rPr>
              <a:t>int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getQueryTimeout</a:t>
            </a:r>
            <a:r>
              <a:rPr lang="en-IN" b="1" dirty="0" smtClean="0">
                <a:solidFill>
                  <a:srgbClr val="002060"/>
                </a:solidFill>
              </a:rPr>
              <a:t>()        </a:t>
            </a:r>
            <a:r>
              <a:rPr lang="en-IN" dirty="0" smtClean="0"/>
              <a:t>: returns the current query time out setting in no. of seconds.</a:t>
            </a:r>
          </a:p>
          <a:p>
            <a:endParaRPr lang="en-IN" dirty="0" smtClean="0"/>
          </a:p>
          <a:p>
            <a:endParaRPr lang="en-IN" b="1" dirty="0" smtClean="0">
              <a:solidFill>
                <a:srgbClr val="002060"/>
              </a:solidFill>
            </a:endParaRPr>
          </a:p>
          <a:p>
            <a:endParaRPr lang="en-IN" b="1" dirty="0" smtClean="0">
              <a:solidFill>
                <a:srgbClr val="002060"/>
              </a:solidFill>
            </a:endParaRPr>
          </a:p>
          <a:p>
            <a:r>
              <a:rPr lang="en-IN" b="1" dirty="0" smtClean="0">
                <a:solidFill>
                  <a:srgbClr val="002060"/>
                </a:solidFill>
              </a:rPr>
              <a:t>public void </a:t>
            </a:r>
            <a:r>
              <a:rPr lang="en-IN" b="1" dirty="0" err="1" smtClean="0">
                <a:solidFill>
                  <a:srgbClr val="002060"/>
                </a:solidFill>
              </a:rPr>
              <a:t>setQueryTimeout</a:t>
            </a:r>
            <a:r>
              <a:rPr lang="en-IN" b="1" dirty="0" smtClean="0">
                <a:solidFill>
                  <a:srgbClr val="002060"/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int</a:t>
            </a:r>
            <a:r>
              <a:rPr lang="en-IN" b="1" dirty="0" smtClean="0">
                <a:solidFill>
                  <a:srgbClr val="002060"/>
                </a:solidFill>
              </a:rPr>
              <a:t>) </a:t>
            </a:r>
            <a:r>
              <a:rPr lang="en-IN" dirty="0" smtClean="0"/>
              <a:t>: sets the specific time limit in seconds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Statement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maxtime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st.getQueryTimeout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(“current timeout setting:”+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maxtime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st.setQueryTimeout</a:t>
            </a:r>
            <a:r>
              <a:rPr lang="en-IN" dirty="0" smtClean="0">
                <a:solidFill>
                  <a:srgbClr val="0070C0"/>
                </a:solidFill>
              </a:rPr>
              <a:t>(10);</a:t>
            </a:r>
          </a:p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System.out.println</a:t>
            </a:r>
            <a:r>
              <a:rPr lang="en-IN" dirty="0" smtClean="0">
                <a:solidFill>
                  <a:srgbClr val="0070C0"/>
                </a:solidFill>
              </a:rPr>
              <a:t>(“now time out has became:”+</a:t>
            </a:r>
            <a:r>
              <a:rPr lang="en-IN" dirty="0" err="1" smtClean="0">
                <a:solidFill>
                  <a:srgbClr val="0070C0"/>
                </a:solidFill>
              </a:rPr>
              <a:t>st.getQueryTimeout</a:t>
            </a:r>
            <a:r>
              <a:rPr lang="en-IN" dirty="0" smtClean="0">
                <a:solidFill>
                  <a:srgbClr val="0070C0"/>
                </a:solidFill>
              </a:rPr>
              <a:t>());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catch(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(“Exception:”+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UPDATABLE AND SCROLLABLEE</a:t>
            </a:r>
            <a:br>
              <a:rPr lang="en-US" b="1" dirty="0" smtClean="0"/>
            </a:br>
            <a:r>
              <a:rPr lang="en-US" b="1" dirty="0" smtClean="0"/>
              <a:t>RESULTSET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By default the </a:t>
            </a:r>
            <a:r>
              <a:rPr lang="en-IN" dirty="0" err="1" smtClean="0">
                <a:solidFill>
                  <a:srgbClr val="0070C0"/>
                </a:solidFill>
              </a:rPr>
              <a:t>Resultset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which we create in java are </a:t>
            </a:r>
            <a:r>
              <a:rPr lang="en-IN" dirty="0" err="1" smtClean="0"/>
              <a:t>ResultSet’s</a:t>
            </a:r>
            <a:r>
              <a:rPr lang="en-IN" dirty="0" smtClean="0"/>
              <a:t> which can only move in forward direction </a:t>
            </a:r>
          </a:p>
          <a:p>
            <a:endParaRPr lang="en-IN" dirty="0" smtClean="0"/>
          </a:p>
          <a:p>
            <a:r>
              <a:rPr lang="en-IN" dirty="0" smtClean="0"/>
              <a:t>And they also don’t allow any kind of changes made into them.</a:t>
            </a:r>
          </a:p>
          <a:p>
            <a:endParaRPr lang="en-IN" dirty="0" smtClean="0"/>
          </a:p>
          <a:p>
            <a:r>
              <a:rPr lang="en-IN" dirty="0" smtClean="0"/>
              <a:t>In order to change this behaviour we need to handle its </a:t>
            </a:r>
            <a:r>
              <a:rPr lang="en-IN" b="1" dirty="0" smtClean="0">
                <a:solidFill>
                  <a:srgbClr val="C00000"/>
                </a:solidFill>
              </a:rPr>
              <a:t>TYPE</a:t>
            </a:r>
            <a:r>
              <a:rPr lang="en-IN" dirty="0" smtClean="0"/>
              <a:t> &amp; </a:t>
            </a:r>
            <a:r>
              <a:rPr lang="en-IN" b="1" dirty="0" smtClean="0">
                <a:solidFill>
                  <a:srgbClr val="C00000"/>
                </a:solidFill>
              </a:rPr>
              <a:t>CONCURRENCY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1693</TotalTime>
  <Words>892</Words>
  <Application>Microsoft Office PowerPoint</Application>
  <PresentationFormat>On-screen Show (4:3)</PresentationFormat>
  <Paragraphs>189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CONSTRAINIG THE  RESULTSET</vt:lpstr>
      <vt:lpstr>RESTRICTING NO OF ROWS</vt:lpstr>
      <vt:lpstr>SAMPLE CODE</vt:lpstr>
      <vt:lpstr>QUESTION</vt:lpstr>
      <vt:lpstr>RESTRICTING QUERY TIME</vt:lpstr>
      <vt:lpstr>Conti.</vt:lpstr>
      <vt:lpstr>UPDATABLE AND SCROLLABLEE RESULTSET</vt:lpstr>
      <vt:lpstr>SETTING SCROLLABILITY  AND CONCURRENCY</vt:lpstr>
      <vt:lpstr>RESULTSET  SCROLLABILITY</vt:lpstr>
      <vt:lpstr>Conti.</vt:lpstr>
      <vt:lpstr>RESULTSET  CONCURRENCY</vt:lpstr>
      <vt:lpstr>Conti.</vt:lpstr>
      <vt:lpstr>UPDATING THE  RESULTSET</vt:lpstr>
      <vt:lpstr>Conti.</vt:lpstr>
      <vt:lpstr>Conti.</vt:lpstr>
      <vt:lpstr>SAMPLE CODE</vt:lpstr>
      <vt:lpstr>INSERTING THE RESULTSET</vt:lpstr>
      <vt:lpstr>EXAMPLE</vt:lpstr>
      <vt:lpstr>DELETE ROW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Microsoft</cp:lastModifiedBy>
  <cp:revision>119</cp:revision>
  <dcterms:created xsi:type="dcterms:W3CDTF">2016-02-04T12:02:26Z</dcterms:created>
  <dcterms:modified xsi:type="dcterms:W3CDTF">2020-02-20T03:39:54Z</dcterms:modified>
</cp:coreProperties>
</file>