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87" r:id="rId2"/>
    <p:sldId id="388" r:id="rId3"/>
    <p:sldId id="389" r:id="rId4"/>
    <p:sldId id="396" r:id="rId5"/>
    <p:sldId id="417" r:id="rId6"/>
    <p:sldId id="397" r:id="rId7"/>
    <p:sldId id="399" r:id="rId8"/>
    <p:sldId id="418" r:id="rId9"/>
    <p:sldId id="400" r:id="rId10"/>
    <p:sldId id="402" r:id="rId11"/>
    <p:sldId id="401" r:id="rId12"/>
    <p:sldId id="403" r:id="rId13"/>
    <p:sldId id="406" r:id="rId14"/>
    <p:sldId id="409" r:id="rId15"/>
    <p:sldId id="419" r:id="rId16"/>
    <p:sldId id="420" r:id="rId17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00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96" autoAdjust="0"/>
    <p:restoredTop sz="94704"/>
  </p:normalViewPr>
  <p:slideViewPr>
    <p:cSldViewPr snapToGrid="0" snapToObjects="1">
      <p:cViewPr varScale="1">
        <p:scale>
          <a:sx n="30" d="100"/>
          <a:sy n="30" d="100"/>
        </p:scale>
        <p:origin x="-852" y="-11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xmlns="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625844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Scope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94600" y="2137812"/>
            <a:ext cx="6152062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1066632" y="3367674"/>
            <a:ext cx="224624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dirty="0" smtClean="0"/>
              <a:t>Variables declared outside a function, become </a:t>
            </a:r>
            <a:r>
              <a:rPr lang="en-IN" sz="5400" b="1" dirty="0" smtClean="0">
                <a:solidFill>
                  <a:srgbClr val="FFFF00"/>
                </a:solidFill>
              </a:rPr>
              <a:t>GLOBAL</a:t>
            </a:r>
            <a:r>
              <a:rPr lang="en-IN" sz="5400" dirty="0" smtClean="0"/>
              <a:t>, and all scripts and functions on the web page can access it.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17620" y="6584803"/>
            <a:ext cx="2253447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IN" sz="5400" dirty="0" smtClean="0"/>
              <a:t>A variable declared </a:t>
            </a:r>
            <a:r>
              <a:rPr lang="en-IN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(using var) </a:t>
            </a:r>
            <a:r>
              <a:rPr lang="en-IN" sz="5400" dirty="0" smtClean="0"/>
              <a:t>within a JavaScript function becomes </a:t>
            </a:r>
            <a:r>
              <a:rPr lang="en-IN" sz="5400" b="1" dirty="0" smtClean="0">
                <a:solidFill>
                  <a:srgbClr val="FFFF00"/>
                </a:solidFill>
              </a:rPr>
              <a:t>LOCAL</a:t>
            </a:r>
            <a:r>
              <a:rPr lang="en-IN" sz="5400" dirty="0" smtClean="0"/>
              <a:t> and can only be accessed from within that function. (the variable has local scope).</a:t>
            </a:r>
          </a:p>
        </p:txBody>
      </p:sp>
      <p:sp>
        <p:nvSpPr>
          <p:cNvPr id="9" name="Rectangle 8"/>
          <p:cNvSpPr/>
          <p:nvPr/>
        </p:nvSpPr>
        <p:spPr>
          <a:xfrm>
            <a:off x="1195318" y="10550837"/>
            <a:ext cx="226236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 smtClean="0"/>
              <a:t>If we assign a value to variable that has not yet been declared, the variable will automatically be declared as a </a:t>
            </a:r>
            <a:r>
              <a:rPr lang="en-IN" sz="5400" b="1" dirty="0" smtClean="0">
                <a:solidFill>
                  <a:srgbClr val="FFFF00"/>
                </a:solidFill>
              </a:rPr>
              <a:t>GLOBAL</a:t>
            </a:r>
            <a:r>
              <a:rPr lang="en-IN" sz="5400" dirty="0" smtClean="0"/>
              <a:t> variable.</a:t>
            </a:r>
            <a:endParaRPr lang="en-US" sz="5400" dirty="0" smtClean="0">
              <a:solidFill>
                <a:srgbClr val="00B05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38486" y="3144654"/>
            <a:ext cx="22779797" cy="2118722"/>
          </a:xfrm>
          <a:prstGeom prst="round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10519" y="6183367"/>
            <a:ext cx="22707764" cy="3362071"/>
          </a:xfrm>
          <a:prstGeom prst="round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93877" y="10372421"/>
            <a:ext cx="22779797" cy="2118722"/>
          </a:xfrm>
          <a:prstGeom prst="round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9" grpId="0"/>
      <p:bldP spid="10" grpId="0" animBg="1"/>
      <p:bldP spid="11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715131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Returning Values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05392" y="2137812"/>
            <a:ext cx="7156444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910519" y="6534607"/>
            <a:ext cx="1459480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&lt;function name&gt;(</a:t>
            </a:r>
            <a:r>
              <a:rPr lang="en-US" sz="5400" b="1" i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sz="5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1,var 2. . .)</a:t>
            </a:r>
          </a:p>
          <a:p>
            <a:pPr marL="0" lvl="0" indent="0" algn="l">
              <a:buNone/>
            </a:pPr>
            <a:r>
              <a:rPr lang="en-US" sz="5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lvl="0" indent="0" algn="l">
              <a:buNone/>
            </a:pPr>
            <a:r>
              <a:rPr lang="en-US" sz="54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some code</a:t>
            </a:r>
          </a:p>
          <a:p>
            <a:pPr marL="0" lvl="0" indent="0" algn="l">
              <a:buNone/>
            </a:pPr>
            <a:r>
              <a:rPr lang="en-US" sz="54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(variable or value);</a:t>
            </a:r>
          </a:p>
          <a:p>
            <a:pPr marL="0" lvl="0" indent="0" algn="l">
              <a:buNone/>
            </a:pPr>
            <a:r>
              <a:rPr lang="en-US" sz="5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19898" y="3224924"/>
            <a:ext cx="225344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dirty="0" smtClean="0">
                <a:solidFill>
                  <a:schemeClr val="tx1"/>
                </a:solidFill>
              </a:rPr>
              <a:t>To return a value from a function we use the keyword 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“return” </a:t>
            </a: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486" y="4648538"/>
            <a:ext cx="225344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dirty="0" smtClean="0">
                <a:solidFill>
                  <a:schemeClr val="tx1"/>
                </a:solidFill>
              </a:rPr>
              <a:t>The keyword 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en-US" sz="5400" dirty="0" smtClean="0">
                <a:solidFill>
                  <a:schemeClr val="tx1"/>
                </a:solidFill>
              </a:rPr>
              <a:t> can only be used in a function.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176475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Calling Functions Via Button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72298" y="2137812"/>
            <a:ext cx="11702980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910518" y="3598079"/>
            <a:ext cx="2246243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A function can be called directly on a button click.</a:t>
            </a:r>
          </a:p>
          <a:p>
            <a:pPr marL="0" lv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For this we need to assign the function call to the 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onclick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dirty="0" smtClean="0">
                <a:solidFill>
                  <a:schemeClr val="tx1"/>
                </a:solidFill>
              </a:rPr>
              <a:t>event attribute of the button tag.</a:t>
            </a:r>
          </a:p>
        </p:txBody>
      </p:sp>
      <p:sp>
        <p:nvSpPr>
          <p:cNvPr id="9" name="Rectangle 8"/>
          <p:cNvSpPr/>
          <p:nvPr/>
        </p:nvSpPr>
        <p:spPr>
          <a:xfrm>
            <a:off x="1016901" y="7414641"/>
            <a:ext cx="2191000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lvl="0" indent="0" algn="l">
              <a:buNone/>
            </a:pPr>
            <a:endParaRPr lang="en-US" sz="5400" b="1" u="sng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&lt;input type=“button” value=“some text” 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onclick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name( );” 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20356" y="769654"/>
            <a:ext cx="936346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Anonymous Functions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016902" y="2137812"/>
            <a:ext cx="936691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1702419" y="3395514"/>
            <a:ext cx="2268158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A function definition can be directly assigned to a variable .</a:t>
            </a:r>
          </a:p>
          <a:p>
            <a:pPr marL="0" lv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This variable is like any other variable except that it’s value is a function definition and can be used as a reference to a function.</a:t>
            </a:r>
          </a:p>
        </p:txBody>
      </p:sp>
      <p:sp>
        <p:nvSpPr>
          <p:cNvPr id="16" name="Flowchart: Connector 15"/>
          <p:cNvSpPr/>
          <p:nvPr/>
        </p:nvSpPr>
        <p:spPr>
          <a:xfrm>
            <a:off x="1070509" y="3657604"/>
            <a:ext cx="360000" cy="360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00904" y="6880051"/>
            <a:ext cx="192072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lvl="0" indent="0" algn="l">
              <a:buNone/>
            </a:pPr>
            <a:r>
              <a:rPr lang="en-IN" sz="5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variablename = function(Argument List)</a:t>
            </a:r>
          </a:p>
          <a:p>
            <a:pPr marL="0" lvl="0" indent="0" algn="l">
              <a:buNone/>
            </a:pPr>
            <a:r>
              <a:rPr lang="en-IN" sz="5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</a:t>
            </a:r>
          </a:p>
          <a:p>
            <a:pPr marL="0" lvl="0" indent="0" algn="l">
              <a:buNone/>
            </a:pPr>
            <a:r>
              <a:rPr lang="en-IN" sz="54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//Function Body </a:t>
            </a:r>
          </a:p>
          <a:p>
            <a:pPr marL="0" lvl="0" indent="0" algn="l">
              <a:buNone/>
            </a:pPr>
            <a:r>
              <a:rPr lang="en-IN" sz="5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  <a:endParaRPr lang="en-US" sz="5400" b="1" i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20356" y="1081882"/>
            <a:ext cx="1242359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Calling Anonymous Functions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49996" y="2450040"/>
            <a:ext cx="12560860" cy="1588"/>
          </a:xfrm>
          <a:prstGeom prst="line">
            <a:avLst/>
          </a:prstGeom>
          <a:noFill/>
          <a:ln w="101600" cap="flat">
            <a:solidFill>
              <a:schemeClr val="tx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1702419" y="3930762"/>
            <a:ext cx="210683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dirty="0" smtClean="0">
                <a:solidFill>
                  <a:schemeClr val="tx1"/>
                </a:solidFill>
              </a:rPr>
              <a:t>We can call an anonymous  function using it’s variable name</a:t>
            </a:r>
          </a:p>
        </p:txBody>
      </p:sp>
      <p:sp>
        <p:nvSpPr>
          <p:cNvPr id="16" name="Flowchart: Connector 15"/>
          <p:cNvSpPr/>
          <p:nvPr/>
        </p:nvSpPr>
        <p:spPr>
          <a:xfrm>
            <a:off x="1070509" y="4192852"/>
            <a:ext cx="360000" cy="360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00904" y="6289260"/>
            <a:ext cx="192072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u="sng" dirty="0" smtClean="0">
                <a:solidFill>
                  <a:srgbClr val="00B0F0"/>
                </a:solidFill>
              </a:rPr>
              <a:t>Syntax:</a:t>
            </a:r>
          </a:p>
          <a:p>
            <a:pPr marL="0" lvl="0" indent="0" algn="l">
              <a:buNone/>
            </a:pPr>
            <a:endParaRPr lang="en-US" sz="5400" b="1" u="sng" dirty="0" smtClean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5400" b="1" i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functionvariable</a:t>
            </a:r>
            <a:r>
              <a:rPr lang="en-US" sz="5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(arguments);</a:t>
            </a:r>
            <a:endParaRPr lang="en-US" sz="5400" b="1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406827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Important Built-In Functions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14140308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dirty="0" smtClean="0">
                <a:solidFill>
                  <a:srgbClr val="FFFF00"/>
                </a:solidFill>
              </a:rPr>
              <a:t>1. </a:t>
            </a:r>
            <a:r>
              <a:rPr lang="en-US" sz="5400" dirty="0" err="1" smtClean="0">
                <a:solidFill>
                  <a:srgbClr val="FFFF00"/>
                </a:solidFill>
              </a:rPr>
              <a:t>setInterval</a:t>
            </a:r>
            <a:r>
              <a:rPr lang="en-US" sz="5400" dirty="0" smtClean="0">
                <a:solidFill>
                  <a:srgbClr val="FFFF00"/>
                </a:solidFill>
              </a:rPr>
              <a:t>(</a:t>
            </a:r>
            <a:r>
              <a:rPr lang="en-US" sz="5400" dirty="0" err="1" smtClean="0">
                <a:solidFill>
                  <a:srgbClr val="00B0F0"/>
                </a:solidFill>
              </a:rPr>
              <a:t>function_name</a:t>
            </a:r>
            <a:r>
              <a:rPr lang="en-US" sz="5400" dirty="0" err="1" smtClean="0">
                <a:solidFill>
                  <a:srgbClr val="FFFF00"/>
                </a:solidFill>
              </a:rPr>
              <a:t>,</a:t>
            </a:r>
            <a:r>
              <a:rPr lang="en-US" sz="5400" dirty="0" err="1" smtClean="0">
                <a:solidFill>
                  <a:srgbClr val="00B0F0"/>
                </a:solidFill>
              </a:rPr>
              <a:t>time_period</a:t>
            </a:r>
            <a:r>
              <a:rPr lang="en-US" sz="5400" dirty="0" smtClean="0">
                <a:solidFill>
                  <a:srgbClr val="FFFF00"/>
                </a:solidFill>
              </a:rPr>
              <a:t>)</a:t>
            </a:r>
          </a:p>
          <a:p>
            <a:pPr lvl="0" algn="l"/>
            <a:r>
              <a:rPr lang="en-US" sz="5400" dirty="0" smtClean="0">
                <a:solidFill>
                  <a:schemeClr val="tx1"/>
                </a:solidFill>
              </a:rPr>
              <a:t>Accepts the </a:t>
            </a:r>
            <a:r>
              <a:rPr lang="en-US" sz="5400" dirty="0" smtClean="0">
                <a:solidFill>
                  <a:srgbClr val="00B0F0"/>
                </a:solidFill>
              </a:rPr>
              <a:t>name of a function </a:t>
            </a:r>
            <a:r>
              <a:rPr lang="en-US" sz="5400" dirty="0" smtClean="0">
                <a:solidFill>
                  <a:schemeClr val="tx1"/>
                </a:solidFill>
              </a:rPr>
              <a:t>and a </a:t>
            </a:r>
            <a:r>
              <a:rPr lang="en-US" sz="5400" dirty="0" smtClean="0">
                <a:solidFill>
                  <a:srgbClr val="00B0F0"/>
                </a:solidFill>
              </a:rPr>
              <a:t>time period </a:t>
            </a:r>
            <a:r>
              <a:rPr lang="en-US" sz="5400" dirty="0" smtClean="0">
                <a:solidFill>
                  <a:schemeClr val="tx1"/>
                </a:solidFill>
              </a:rPr>
              <a:t>in </a:t>
            </a:r>
            <a:r>
              <a:rPr lang="en-US" sz="5400" dirty="0" smtClean="0">
                <a:solidFill>
                  <a:srgbClr val="00B0F0"/>
                </a:solidFill>
              </a:rPr>
              <a:t>ms</a:t>
            </a:r>
            <a:r>
              <a:rPr lang="en-US" sz="5400" dirty="0" smtClean="0">
                <a:solidFill>
                  <a:schemeClr val="tx1"/>
                </a:solidFill>
              </a:rPr>
              <a:t> and calls the function after the given </a:t>
            </a:r>
            <a:r>
              <a:rPr lang="en-US" sz="5400" dirty="0" smtClean="0">
                <a:solidFill>
                  <a:srgbClr val="00B0F0"/>
                </a:solidFill>
              </a:rPr>
              <a:t>ms</a:t>
            </a:r>
            <a:r>
              <a:rPr lang="en-US" sz="5400" dirty="0" smtClean="0">
                <a:solidFill>
                  <a:schemeClr val="tx1"/>
                </a:solidFill>
              </a:rPr>
              <a:t> ,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repeatedly</a:t>
            </a:r>
            <a:r>
              <a:rPr lang="en-US" sz="5400" dirty="0" smtClean="0">
                <a:solidFill>
                  <a:schemeClr val="tx1"/>
                </a:solidFill>
              </a:rPr>
              <a:t>. It also </a:t>
            </a:r>
            <a:r>
              <a:rPr lang="en-US" sz="5400" dirty="0" smtClean="0">
                <a:solidFill>
                  <a:srgbClr val="00B0F0"/>
                </a:solidFill>
              </a:rPr>
              <a:t>returns a number </a:t>
            </a:r>
            <a:r>
              <a:rPr lang="en-US" sz="5400" dirty="0" smtClean="0">
                <a:solidFill>
                  <a:schemeClr val="tx1"/>
                </a:solidFill>
              </a:rPr>
              <a:t>representing the </a:t>
            </a:r>
            <a:r>
              <a:rPr lang="en-US" sz="5400" dirty="0" smtClean="0">
                <a:solidFill>
                  <a:srgbClr val="00B0F0"/>
                </a:solidFill>
              </a:rPr>
              <a:t>ID</a:t>
            </a:r>
            <a:r>
              <a:rPr lang="en-US" sz="5400" dirty="0" smtClean="0">
                <a:solidFill>
                  <a:schemeClr val="tx1"/>
                </a:solidFill>
              </a:rPr>
              <a:t> value of the timer that is set which can be used </a:t>
            </a:r>
            <a:r>
              <a:rPr lang="en-IN" sz="5400" dirty="0" smtClean="0">
                <a:solidFill>
                  <a:schemeClr val="tx1"/>
                </a:solidFill>
              </a:rPr>
              <a:t>with the </a:t>
            </a:r>
            <a:r>
              <a:rPr lang="en-IN" sz="5400" dirty="0" err="1" smtClean="0">
                <a:solidFill>
                  <a:srgbClr val="FFFF00"/>
                </a:solidFill>
              </a:rPr>
              <a:t>clearInterval</a:t>
            </a:r>
            <a:r>
              <a:rPr lang="en-IN" sz="5400" dirty="0" smtClean="0">
                <a:solidFill>
                  <a:srgbClr val="FFFF00"/>
                </a:solidFill>
              </a:rPr>
              <a:t>() </a:t>
            </a:r>
            <a:r>
              <a:rPr lang="en-IN" sz="5400" dirty="0" smtClean="0">
                <a:solidFill>
                  <a:schemeClr val="tx1"/>
                </a:solidFill>
              </a:rPr>
              <a:t>method to cancel the timer</a:t>
            </a:r>
            <a:endParaRPr lang="en-US" sz="54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2470" y="9411629"/>
            <a:ext cx="225344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dirty="0" smtClean="0">
                <a:solidFill>
                  <a:srgbClr val="FFFF00"/>
                </a:solidFill>
              </a:rPr>
              <a:t>2. </a:t>
            </a:r>
            <a:r>
              <a:rPr lang="en-US" sz="5400" dirty="0" err="1" smtClean="0">
                <a:solidFill>
                  <a:srgbClr val="FFFF00"/>
                </a:solidFill>
              </a:rPr>
              <a:t>clearInterval</a:t>
            </a:r>
            <a:r>
              <a:rPr lang="en-US" sz="5400" dirty="0" smtClean="0">
                <a:solidFill>
                  <a:srgbClr val="FFFF00"/>
                </a:solidFill>
              </a:rPr>
              <a:t>(</a:t>
            </a:r>
            <a:r>
              <a:rPr lang="en-US" sz="5400" dirty="0" smtClean="0">
                <a:solidFill>
                  <a:srgbClr val="00B0F0"/>
                </a:solidFill>
              </a:rPr>
              <a:t>ID</a:t>
            </a:r>
            <a:r>
              <a:rPr lang="en-US" sz="5400" dirty="0" smtClean="0">
                <a:solidFill>
                  <a:srgbClr val="FFFF00"/>
                </a:solidFill>
              </a:rPr>
              <a:t>)</a:t>
            </a:r>
          </a:p>
          <a:p>
            <a:pPr lvl="0" algn="l"/>
            <a:r>
              <a:rPr lang="en-IN" sz="5400" dirty="0" smtClean="0"/>
              <a:t>Clears the </a:t>
            </a:r>
            <a:r>
              <a:rPr lang="en-IN" sz="5400" smtClean="0"/>
              <a:t>timer ,of </a:t>
            </a:r>
            <a:r>
              <a:rPr lang="en-IN" sz="5400" dirty="0" smtClean="0"/>
              <a:t>the given </a:t>
            </a:r>
            <a:r>
              <a:rPr lang="en-IN" sz="5400" dirty="0" smtClean="0">
                <a:solidFill>
                  <a:srgbClr val="00B0F0"/>
                </a:solidFill>
              </a:rPr>
              <a:t>ID </a:t>
            </a:r>
            <a:r>
              <a:rPr lang="en-IN" sz="5400" dirty="0" smtClean="0">
                <a:solidFill>
                  <a:schemeClr val="bg1"/>
                </a:solidFill>
              </a:rPr>
              <a:t>,</a:t>
            </a:r>
            <a:r>
              <a:rPr lang="en-IN" sz="5400" dirty="0" smtClean="0"/>
              <a:t>set with the </a:t>
            </a:r>
            <a:r>
              <a:rPr lang="en-IN" sz="5400" dirty="0" err="1" smtClean="0">
                <a:solidFill>
                  <a:srgbClr val="FFFF00"/>
                </a:solidFill>
              </a:rPr>
              <a:t>setInterval</a:t>
            </a:r>
            <a:r>
              <a:rPr lang="en-IN" sz="5400" dirty="0" smtClean="0">
                <a:solidFill>
                  <a:srgbClr val="FFFF00"/>
                </a:solidFill>
              </a:rPr>
              <a:t>()</a:t>
            </a:r>
            <a:r>
              <a:rPr lang="en-IN" sz="5400" dirty="0" smtClean="0"/>
              <a:t> method.</a:t>
            </a:r>
            <a:endParaRPr lang="en-US" sz="5400" dirty="0" smtClean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12470" y="8874783"/>
            <a:ext cx="23184954" cy="1588"/>
          </a:xfrm>
          <a:prstGeom prst="line">
            <a:avLst/>
          </a:prstGeom>
          <a:noFill/>
          <a:ln w="34925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406827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Important Built-In Functions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14140308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dirty="0" smtClean="0">
                <a:solidFill>
                  <a:srgbClr val="FFFF00"/>
                </a:solidFill>
              </a:rPr>
              <a:t>3. </a:t>
            </a:r>
            <a:r>
              <a:rPr lang="en-US" sz="5400" dirty="0" err="1" smtClean="0">
                <a:solidFill>
                  <a:srgbClr val="FFFF00"/>
                </a:solidFill>
              </a:rPr>
              <a:t>setTimeout</a:t>
            </a:r>
            <a:r>
              <a:rPr lang="en-US" sz="5400" dirty="0" smtClean="0">
                <a:solidFill>
                  <a:srgbClr val="FFFF00"/>
                </a:solidFill>
              </a:rPr>
              <a:t>(</a:t>
            </a:r>
            <a:r>
              <a:rPr lang="en-US" sz="5400" dirty="0" err="1" smtClean="0">
                <a:solidFill>
                  <a:srgbClr val="00B0F0"/>
                </a:solidFill>
              </a:rPr>
              <a:t>function_name</a:t>
            </a:r>
            <a:r>
              <a:rPr lang="en-US" sz="5400" dirty="0" err="1" smtClean="0">
                <a:solidFill>
                  <a:srgbClr val="FFFF00"/>
                </a:solidFill>
              </a:rPr>
              <a:t>,</a:t>
            </a:r>
            <a:r>
              <a:rPr lang="en-US" sz="5400" dirty="0" err="1" smtClean="0">
                <a:solidFill>
                  <a:srgbClr val="00B0F0"/>
                </a:solidFill>
              </a:rPr>
              <a:t>time_period</a:t>
            </a:r>
            <a:r>
              <a:rPr lang="en-US" sz="5400" dirty="0" smtClean="0">
                <a:solidFill>
                  <a:srgbClr val="FFFF00"/>
                </a:solidFill>
              </a:rPr>
              <a:t>)</a:t>
            </a:r>
          </a:p>
          <a:p>
            <a:pPr lvl="0" algn="l"/>
            <a:r>
              <a:rPr lang="en-US" sz="5400" dirty="0" smtClean="0">
                <a:solidFill>
                  <a:schemeClr val="tx1"/>
                </a:solidFill>
              </a:rPr>
              <a:t>Accepts the </a:t>
            </a:r>
            <a:r>
              <a:rPr lang="en-US" sz="5400" dirty="0" smtClean="0">
                <a:solidFill>
                  <a:srgbClr val="00B0F0"/>
                </a:solidFill>
              </a:rPr>
              <a:t>name of a function </a:t>
            </a:r>
            <a:r>
              <a:rPr lang="en-US" sz="5400" dirty="0" smtClean="0">
                <a:solidFill>
                  <a:schemeClr val="tx1"/>
                </a:solidFill>
              </a:rPr>
              <a:t>and a </a:t>
            </a:r>
            <a:r>
              <a:rPr lang="en-US" sz="5400" dirty="0" smtClean="0">
                <a:solidFill>
                  <a:srgbClr val="00B0F0"/>
                </a:solidFill>
              </a:rPr>
              <a:t>time period </a:t>
            </a:r>
            <a:r>
              <a:rPr lang="en-US" sz="5400" dirty="0" smtClean="0">
                <a:solidFill>
                  <a:schemeClr val="tx1"/>
                </a:solidFill>
              </a:rPr>
              <a:t>in </a:t>
            </a:r>
            <a:r>
              <a:rPr lang="en-US" sz="5400" dirty="0" smtClean="0">
                <a:solidFill>
                  <a:srgbClr val="00B0F0"/>
                </a:solidFill>
              </a:rPr>
              <a:t>ms</a:t>
            </a:r>
            <a:r>
              <a:rPr lang="en-US" sz="5400" dirty="0" smtClean="0">
                <a:solidFill>
                  <a:schemeClr val="tx1"/>
                </a:solidFill>
              </a:rPr>
              <a:t> and calls the function after the given </a:t>
            </a:r>
            <a:r>
              <a:rPr lang="en-US" sz="5400" dirty="0" smtClean="0">
                <a:solidFill>
                  <a:srgbClr val="00B0F0"/>
                </a:solidFill>
              </a:rPr>
              <a:t>ms</a:t>
            </a:r>
            <a:r>
              <a:rPr lang="en-US" sz="5400" dirty="0" smtClean="0">
                <a:solidFill>
                  <a:schemeClr val="bg1"/>
                </a:solidFill>
              </a:rPr>
              <a:t>,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only once</a:t>
            </a:r>
            <a:r>
              <a:rPr lang="en-US" sz="5400" dirty="0" smtClean="0">
                <a:solidFill>
                  <a:schemeClr val="tx1"/>
                </a:solidFill>
              </a:rPr>
              <a:t>. It also </a:t>
            </a:r>
            <a:r>
              <a:rPr lang="en-US" sz="5400" dirty="0" smtClean="0">
                <a:solidFill>
                  <a:srgbClr val="00B0F0"/>
                </a:solidFill>
              </a:rPr>
              <a:t>returns a number </a:t>
            </a:r>
            <a:r>
              <a:rPr lang="en-US" sz="5400" dirty="0" smtClean="0">
                <a:solidFill>
                  <a:schemeClr val="tx1"/>
                </a:solidFill>
              </a:rPr>
              <a:t>representing the </a:t>
            </a:r>
            <a:r>
              <a:rPr lang="en-US" sz="5400" dirty="0" smtClean="0">
                <a:solidFill>
                  <a:srgbClr val="00B0F0"/>
                </a:solidFill>
              </a:rPr>
              <a:t>ID</a:t>
            </a:r>
            <a:r>
              <a:rPr lang="en-US" sz="5400" dirty="0" smtClean="0">
                <a:solidFill>
                  <a:schemeClr val="tx1"/>
                </a:solidFill>
              </a:rPr>
              <a:t> value of the timer that is set which can be used </a:t>
            </a:r>
            <a:r>
              <a:rPr lang="en-IN" sz="5400" dirty="0" smtClean="0">
                <a:solidFill>
                  <a:schemeClr val="tx1"/>
                </a:solidFill>
              </a:rPr>
              <a:t>with the </a:t>
            </a:r>
            <a:r>
              <a:rPr lang="en-IN" sz="5400" dirty="0" err="1" smtClean="0">
                <a:solidFill>
                  <a:srgbClr val="FFFF00"/>
                </a:solidFill>
              </a:rPr>
              <a:t>clearTimeout</a:t>
            </a:r>
            <a:r>
              <a:rPr lang="en-IN" sz="5400" dirty="0" smtClean="0">
                <a:solidFill>
                  <a:srgbClr val="FFFF00"/>
                </a:solidFill>
              </a:rPr>
              <a:t>() </a:t>
            </a:r>
            <a:r>
              <a:rPr lang="en-IN" sz="5400" dirty="0" smtClean="0">
                <a:solidFill>
                  <a:schemeClr val="tx1"/>
                </a:solidFill>
              </a:rPr>
              <a:t>method to cancel the timer</a:t>
            </a:r>
            <a:endParaRPr lang="en-US" sz="54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2470" y="9411629"/>
            <a:ext cx="225344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dirty="0" smtClean="0">
                <a:solidFill>
                  <a:srgbClr val="FFFF00"/>
                </a:solidFill>
              </a:rPr>
              <a:t>4. </a:t>
            </a:r>
            <a:r>
              <a:rPr lang="en-US" sz="5400" dirty="0" err="1" smtClean="0">
                <a:solidFill>
                  <a:srgbClr val="FFFF00"/>
                </a:solidFill>
              </a:rPr>
              <a:t>clearTimeout</a:t>
            </a:r>
            <a:r>
              <a:rPr lang="en-US" sz="5400" dirty="0" smtClean="0">
                <a:solidFill>
                  <a:srgbClr val="FFFF00"/>
                </a:solidFill>
              </a:rPr>
              <a:t>(</a:t>
            </a:r>
            <a:r>
              <a:rPr lang="en-US" sz="5400" dirty="0" smtClean="0">
                <a:solidFill>
                  <a:srgbClr val="00B0F0"/>
                </a:solidFill>
              </a:rPr>
              <a:t>ID</a:t>
            </a:r>
            <a:r>
              <a:rPr lang="en-US" sz="5400" dirty="0" smtClean="0">
                <a:solidFill>
                  <a:srgbClr val="FFFF00"/>
                </a:solidFill>
              </a:rPr>
              <a:t>)</a:t>
            </a:r>
          </a:p>
          <a:p>
            <a:pPr lvl="0" algn="l"/>
            <a:r>
              <a:rPr lang="en-IN" sz="5400" dirty="0" smtClean="0"/>
              <a:t>Clears the timer ,of the given </a:t>
            </a:r>
            <a:r>
              <a:rPr lang="en-IN" sz="5400" dirty="0" smtClean="0">
                <a:solidFill>
                  <a:srgbClr val="00B0F0"/>
                </a:solidFill>
              </a:rPr>
              <a:t>ID </a:t>
            </a:r>
            <a:r>
              <a:rPr lang="en-IN" sz="5400" dirty="0" smtClean="0">
                <a:solidFill>
                  <a:schemeClr val="bg1"/>
                </a:solidFill>
              </a:rPr>
              <a:t>,</a:t>
            </a:r>
            <a:r>
              <a:rPr lang="en-IN" sz="5400" dirty="0" smtClean="0">
                <a:solidFill>
                  <a:srgbClr val="00B0F0"/>
                </a:solidFill>
              </a:rPr>
              <a:t> </a:t>
            </a:r>
            <a:r>
              <a:rPr lang="en-IN" sz="5400" dirty="0" smtClean="0"/>
              <a:t>set with the </a:t>
            </a:r>
            <a:r>
              <a:rPr lang="en-IN" sz="5400" dirty="0" err="1" smtClean="0">
                <a:solidFill>
                  <a:srgbClr val="FFFF00"/>
                </a:solidFill>
              </a:rPr>
              <a:t>setTimeout</a:t>
            </a:r>
            <a:r>
              <a:rPr lang="en-IN" sz="5400" dirty="0" smtClean="0">
                <a:solidFill>
                  <a:srgbClr val="FFFF00"/>
                </a:solidFill>
              </a:rPr>
              <a:t>()</a:t>
            </a:r>
            <a:r>
              <a:rPr lang="en-IN" sz="5400" dirty="0" smtClean="0"/>
              <a:t> method.</a:t>
            </a:r>
            <a:endParaRPr lang="en-US" sz="5400" dirty="0" smtClean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12470" y="8874783"/>
            <a:ext cx="23184954" cy="1588"/>
          </a:xfrm>
          <a:prstGeom prst="line">
            <a:avLst/>
          </a:prstGeom>
          <a:noFill/>
          <a:ln w="34925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1538883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</a:t>
            </a:r>
            <a:r>
              <a:rPr lang="en-US" sz="10000" spc="-200" dirty="0" smtClean="0">
                <a:solidFill>
                  <a:schemeClr val="bg1"/>
                </a:solidFill>
              </a:rPr>
              <a:t> IN JAVASCRIPT</a:t>
            </a:r>
            <a:endParaRPr sz="10000" spc="-20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1625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 </a:t>
            </a:r>
          </a:p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?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6333893" y="312228"/>
            <a:ext cx="10533600" cy="3600000"/>
          </a:xfrm>
          <a:prstGeom prst="cloudCallout">
            <a:avLst/>
          </a:prstGeom>
          <a:noFill/>
          <a:ln w="381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48941" y="5980837"/>
            <a:ext cx="219902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dirty="0" smtClean="0">
                <a:solidFill>
                  <a:schemeClr val="tx1"/>
                </a:solidFill>
              </a:rPr>
              <a:t>A </a:t>
            </a:r>
            <a:r>
              <a:rPr lang="en-US" sz="5400" b="1" dirty="0" smtClean="0">
                <a:solidFill>
                  <a:srgbClr val="FFFF00"/>
                </a:solidFill>
              </a:rPr>
              <a:t>javaScript</a:t>
            </a:r>
            <a:r>
              <a:rPr lang="en-US" sz="5400" b="1" dirty="0" smtClean="0">
                <a:solidFill>
                  <a:schemeClr val="tx1"/>
                </a:solidFill>
              </a:rPr>
              <a:t> </a:t>
            </a:r>
            <a:r>
              <a:rPr lang="en-US" sz="5400" b="1" dirty="0" smtClean="0">
                <a:solidFill>
                  <a:srgbClr val="FFFF00"/>
                </a:solidFill>
              </a:rPr>
              <a:t>function</a:t>
            </a:r>
            <a:r>
              <a:rPr lang="en-US" sz="5400" dirty="0" smtClean="0">
                <a:solidFill>
                  <a:schemeClr val="tx1"/>
                </a:solidFill>
              </a:rPr>
              <a:t> is a collection of statements either </a:t>
            </a:r>
            <a:r>
              <a:rPr lang="en-US" sz="5400" b="1" dirty="0" smtClean="0">
                <a:solidFill>
                  <a:srgbClr val="00B0F0"/>
                </a:solidFill>
              </a:rPr>
              <a:t>named</a:t>
            </a:r>
            <a:r>
              <a:rPr lang="en-US" sz="5400" dirty="0" smtClean="0">
                <a:solidFill>
                  <a:schemeClr val="tx1"/>
                </a:solidFill>
              </a:rPr>
              <a:t> or </a:t>
            </a:r>
            <a:r>
              <a:rPr lang="en-US" sz="5400" b="1" dirty="0" smtClean="0">
                <a:solidFill>
                  <a:srgbClr val="00B0F0"/>
                </a:solidFill>
              </a:rPr>
              <a:t>unnamed</a:t>
            </a:r>
            <a:r>
              <a:rPr lang="en-US" sz="5400" dirty="0" smtClean="0">
                <a:solidFill>
                  <a:schemeClr val="tx1"/>
                </a:solidFill>
              </a:rPr>
              <a:t> that can be called from elsewhere in a JavaScript program.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810128" y="8430318"/>
            <a:ext cx="18000000" cy="1588"/>
          </a:xfrm>
          <a:prstGeom prst="line">
            <a:avLst/>
          </a:prstGeom>
          <a:noFill/>
          <a:ln w="4445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Rectangle 17"/>
          <p:cNvSpPr/>
          <p:nvPr/>
        </p:nvSpPr>
        <p:spPr>
          <a:xfrm>
            <a:off x="5895274" y="9210907"/>
            <a:ext cx="1219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5400" dirty="0" smtClean="0">
                <a:solidFill>
                  <a:schemeClr val="tx1"/>
                </a:solidFill>
              </a:rPr>
              <a:t>A function can also be executed by an event.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49278" y="822960"/>
            <a:ext cx="296267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49278" y="2182416"/>
            <a:ext cx="2962671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Rectangle 16"/>
          <p:cNvSpPr/>
          <p:nvPr/>
        </p:nvSpPr>
        <p:spPr>
          <a:xfrm>
            <a:off x="749278" y="3189248"/>
            <a:ext cx="204958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dirty="0" smtClean="0">
                <a:solidFill>
                  <a:schemeClr val="tx1"/>
                </a:solidFill>
              </a:rPr>
              <a:t>Functions can be defined in both </a:t>
            </a:r>
            <a:r>
              <a:rPr lang="en-US" sz="5400" dirty="0" smtClean="0">
                <a:solidFill>
                  <a:schemeClr val="accent3"/>
                </a:solidFill>
              </a:rPr>
              <a:t>&lt;head&gt; </a:t>
            </a:r>
            <a:r>
              <a:rPr lang="en-US" sz="5400" dirty="0" smtClean="0">
                <a:solidFill>
                  <a:schemeClr val="tx1"/>
                </a:solidFill>
              </a:rPr>
              <a:t>and </a:t>
            </a:r>
            <a:r>
              <a:rPr lang="en-US" sz="5400" dirty="0" smtClean="0">
                <a:solidFill>
                  <a:schemeClr val="accent3"/>
                </a:solidFill>
              </a:rPr>
              <a:t>&lt;body&gt; </a:t>
            </a:r>
            <a:r>
              <a:rPr lang="en-US" sz="5400" dirty="0" smtClean="0">
                <a:solidFill>
                  <a:schemeClr val="tx1"/>
                </a:solidFill>
              </a:rPr>
              <a:t>section but generally are placed in the head section.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74458" y="6668417"/>
            <a:ext cx="1640129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&lt;script&gt;</a:t>
            </a:r>
          </a:p>
          <a:p>
            <a:pPr marL="0" lvl="0" indent="0" algn="l">
              <a:buNone/>
            </a:pPr>
            <a:r>
              <a:rPr lang="en-US" sz="5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&lt;function name&gt;( </a:t>
            </a:r>
            <a:r>
              <a:rPr lang="en-US" sz="5400" b="1" i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</a:t>
            </a:r>
            <a:r>
              <a:rPr lang="en-US" sz="5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1,arg 2. . .)</a:t>
            </a:r>
          </a:p>
          <a:p>
            <a:pPr marL="0" lvl="0" indent="0" algn="l">
              <a:buNone/>
            </a:pPr>
            <a:r>
              <a:rPr lang="en-US" sz="5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lvl="0" indent="0" algn="l">
              <a:buNone/>
            </a:pPr>
            <a:r>
              <a:rPr lang="en-US" sz="54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some code</a:t>
            </a:r>
          </a:p>
          <a:p>
            <a:pPr marL="0" lvl="0" indent="0" algn="l">
              <a:buNone/>
            </a:pPr>
            <a:r>
              <a:rPr lang="en-US" sz="5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lvl="0" indent="0" algn="l">
              <a:buNone/>
            </a:pPr>
            <a:r>
              <a:rPr lang="en-US" sz="5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&lt;/script&gt;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061512" y="6043961"/>
            <a:ext cx="17070371" cy="6601522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3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49278" y="822960"/>
            <a:ext cx="752962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Calling a Function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93882" y="2182416"/>
            <a:ext cx="752962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/>
          <p:cNvSpPr/>
          <p:nvPr/>
        </p:nvSpPr>
        <p:spPr>
          <a:xfrm>
            <a:off x="1306834" y="5107242"/>
            <a:ext cx="1640129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&lt;script type=“text/</a:t>
            </a:r>
            <a:r>
              <a:rPr lang="en-US" sz="5400" b="1" i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sz="5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”&gt;</a:t>
            </a:r>
          </a:p>
          <a:p>
            <a:pPr marL="0" lvl="0" indent="0" algn="l">
              <a:buNone/>
            </a:pPr>
            <a:r>
              <a:rPr lang="en-US" sz="5400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&lt;function name&gt;(</a:t>
            </a:r>
            <a:r>
              <a:rPr lang="en-US" sz="5400" b="1" i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</a:t>
            </a:r>
            <a:r>
              <a:rPr lang="en-US" sz="5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1,arg 2. . .);</a:t>
            </a:r>
          </a:p>
          <a:p>
            <a:pPr marL="0" lvl="0" indent="0" algn="l">
              <a:buNone/>
            </a:pPr>
            <a:r>
              <a:rPr lang="en-US" sz="5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&lt;/script&gt;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61512" y="4259766"/>
            <a:ext cx="13055932" cy="4460488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97648" y="1339792"/>
            <a:ext cx="216255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Points To Remember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15039" y="4170546"/>
            <a:ext cx="214902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l"/>
            <a:r>
              <a:rPr lang="en-US" sz="5400" dirty="0" smtClean="0">
                <a:solidFill>
                  <a:schemeClr val="tx1"/>
                </a:solidFill>
              </a:rPr>
              <a:t>A function with no parameters must include a parenthesis after it’s </a:t>
            </a:r>
          </a:p>
          <a:p>
            <a:pPr marL="514350" lvl="0" indent="-514350" algn="l"/>
            <a:r>
              <a:rPr lang="en-US" sz="5400" dirty="0" smtClean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2151" y="4170546"/>
            <a:ext cx="802888" cy="168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0" b="0" i="0" u="none" strike="noStrike" cap="none" spc="0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*</a:t>
            </a:r>
            <a:endParaRPr kumimoji="0" lang="en-IN" sz="100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11325" y="7378320"/>
            <a:ext cx="214902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l"/>
            <a:r>
              <a:rPr lang="en-US" sz="5400" dirty="0" smtClean="0">
                <a:solidFill>
                  <a:schemeClr val="tx1"/>
                </a:solidFill>
              </a:rPr>
              <a:t>The word </a:t>
            </a:r>
            <a:r>
              <a:rPr lang="en-US" sz="5400" b="1" dirty="0" smtClean="0">
                <a:solidFill>
                  <a:srgbClr val="FFFF00"/>
                </a:solidFill>
              </a:rPr>
              <a:t>“function” </a:t>
            </a:r>
            <a:r>
              <a:rPr lang="en-US" sz="5400" dirty="0" smtClean="0">
                <a:solidFill>
                  <a:schemeClr val="tx1"/>
                </a:solidFill>
              </a:rPr>
              <a:t>must be written in lowercase.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8437" y="7378320"/>
            <a:ext cx="802888" cy="168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0" b="0" i="0" u="none" strike="noStrike" cap="none" spc="0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*</a:t>
            </a:r>
            <a:endParaRPr kumimoji="0" lang="en-IN" sz="100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234299" y="2486142"/>
            <a:ext cx="752962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968887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sz="6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arguments</a:t>
            </a: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Array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9289621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dirty="0" smtClean="0">
                <a:solidFill>
                  <a:schemeClr val="tx1"/>
                </a:solidFill>
              </a:rPr>
              <a:t>Whenever a function is invoked it gets an object called </a:t>
            </a:r>
            <a:r>
              <a:rPr lang="en-US" sz="5400" b="1" dirty="0" smtClean="0">
                <a:solidFill>
                  <a:srgbClr val="FFFF00"/>
                </a:solidFill>
              </a:rPr>
              <a:t>“arguments” </a:t>
            </a:r>
            <a:r>
              <a:rPr lang="en-US" sz="5400" dirty="0" smtClean="0">
                <a:solidFill>
                  <a:schemeClr val="tx1"/>
                </a:solidFill>
              </a:rPr>
              <a:t>which acts like an array and holds the arguments sent to a function.</a:t>
            </a:r>
          </a:p>
        </p:txBody>
      </p:sp>
      <p:sp>
        <p:nvSpPr>
          <p:cNvPr id="7" name="Rectangle 6"/>
          <p:cNvSpPr/>
          <p:nvPr/>
        </p:nvSpPr>
        <p:spPr>
          <a:xfrm>
            <a:off x="812470" y="7804048"/>
            <a:ext cx="225344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dirty="0" smtClean="0">
                <a:solidFill>
                  <a:schemeClr val="tx1"/>
                </a:solidFill>
              </a:rPr>
              <a:t>This feature is very helpful if we don’t know how many arguments might be passed to the function.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16902" y="6558512"/>
            <a:ext cx="21174025" cy="1588"/>
          </a:xfrm>
          <a:prstGeom prst="line">
            <a:avLst/>
          </a:prstGeom>
          <a:noFill/>
          <a:ln w="34925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6127576"/>
            <a:ext cx="187340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 smtClean="0">
                <a:solidFill>
                  <a:schemeClr val="tx1"/>
                </a:solidFill>
              </a:rPr>
              <a:t>Write a JavaScript function called </a:t>
            </a:r>
            <a:r>
              <a:rPr lang="en-US" sz="5400" b="1" dirty="0" smtClean="0">
                <a:solidFill>
                  <a:srgbClr val="FFFF00"/>
                </a:solidFill>
              </a:rPr>
              <a:t>“average( )” </a:t>
            </a:r>
            <a:r>
              <a:rPr lang="en-US" sz="5400" b="1" dirty="0" smtClean="0">
                <a:solidFill>
                  <a:schemeClr val="tx1"/>
                </a:solidFill>
              </a:rPr>
              <a:t>which should accept  some integers as argument and calculates and displays their sum and average.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162369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Calling Functions From Link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49996" y="2137812"/>
            <a:ext cx="11695728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838485" y="6685736"/>
            <a:ext cx="2075027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lvl="0" indent="0" algn="l">
              <a:buNone/>
            </a:pPr>
            <a:endParaRPr lang="en-US" sz="5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&lt;a href =“JavaScript:&lt; functionname &gt;( );”&gt;some text &lt;/a&gt;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8486" y="4217140"/>
            <a:ext cx="225344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4800" dirty="0" smtClean="0">
                <a:solidFill>
                  <a:schemeClr val="tx1"/>
                </a:solidFill>
              </a:rPr>
              <a:t>A function can be called directly from a link by using </a:t>
            </a:r>
            <a:r>
              <a:rPr lang="en-US" sz="4800" b="1" dirty="0" smtClean="0">
                <a:solidFill>
                  <a:schemeClr val="tx1"/>
                </a:solidFill>
              </a:rPr>
              <a:t>JavaScript pseudoprotocol </a:t>
            </a:r>
            <a:r>
              <a:rPr lang="en-US" sz="4800" dirty="0" smtClean="0">
                <a:solidFill>
                  <a:schemeClr val="tx1"/>
                </a:solidFill>
              </a:rPr>
              <a:t>called </a:t>
            </a:r>
            <a:r>
              <a:rPr lang="en-US" sz="4800" b="1" dirty="0" smtClean="0">
                <a:solidFill>
                  <a:schemeClr val="tx1"/>
                </a:solidFill>
              </a:rPr>
              <a:t>“JavaScript:” 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618</Words>
  <Application>Microsoft Macintosh PowerPoint</Application>
  <PresentationFormat>Custom</PresentationFormat>
  <Paragraphs>74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White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Microsoft</cp:lastModifiedBy>
  <cp:revision>167</cp:revision>
  <dcterms:modified xsi:type="dcterms:W3CDTF">2019-12-07T15:18:40Z</dcterms:modified>
</cp:coreProperties>
</file>