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87" r:id="rId2"/>
    <p:sldId id="388" r:id="rId3"/>
    <p:sldId id="389" r:id="rId4"/>
    <p:sldId id="396" r:id="rId5"/>
    <p:sldId id="419" r:id="rId6"/>
    <p:sldId id="420" r:id="rId7"/>
    <p:sldId id="417" r:id="rId8"/>
    <p:sldId id="397" r:id="rId9"/>
    <p:sldId id="399" r:id="rId10"/>
    <p:sldId id="432" r:id="rId11"/>
    <p:sldId id="433" r:id="rId12"/>
    <p:sldId id="421" r:id="rId13"/>
    <p:sldId id="422" r:id="rId14"/>
    <p:sldId id="434" r:id="rId15"/>
    <p:sldId id="435" r:id="rId16"/>
    <p:sldId id="423" r:id="rId17"/>
    <p:sldId id="424" r:id="rId18"/>
    <p:sldId id="425" r:id="rId19"/>
    <p:sldId id="427" r:id="rId20"/>
    <p:sldId id="440" r:id="rId21"/>
    <p:sldId id="441" r:id="rId22"/>
    <p:sldId id="426" r:id="rId23"/>
    <p:sldId id="400" r:id="rId24"/>
    <p:sldId id="443" r:id="rId25"/>
    <p:sldId id="442" r:id="rId26"/>
    <p:sldId id="446" r:id="rId27"/>
    <p:sldId id="437" r:id="rId28"/>
    <p:sldId id="444" r:id="rId29"/>
    <p:sldId id="439" r:id="rId30"/>
    <p:sldId id="445" r:id="rId31"/>
    <p:sldId id="438" r:id="rId32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00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96" autoAdjust="0"/>
    <p:restoredTop sz="94704"/>
  </p:normalViewPr>
  <p:slideViewPr>
    <p:cSldViewPr snapToGrid="0" snapToObjects="1">
      <p:cViewPr varScale="1">
        <p:scale>
          <a:sx n="43" d="100"/>
          <a:sy n="43" d="100"/>
        </p:scale>
        <p:origin x="-714" y="-11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=""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65838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60788" y="2137812"/>
            <a:ext cx="66558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 </a:t>
            </a: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nextSibling</a:t>
            </a: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node immediately following the specified node.</a:t>
            </a:r>
          </a:p>
          <a:p>
            <a:pPr marL="0" indent="0" algn="l">
              <a:buNone/>
            </a:pPr>
            <a:endParaRPr lang="en-US" sz="5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previousSibling</a:t>
            </a: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node immediately preceding  the specified node.</a:t>
            </a:r>
          </a:p>
          <a:p>
            <a:pPr marL="0" indent="0" algn="l">
              <a:buNone/>
            </a:pPr>
            <a:endParaRPr lang="en-US" sz="5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</a:t>
            </a: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parentNode</a:t>
            </a: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parent node of the specified node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65838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60788" y="2137812"/>
            <a:ext cx="66558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102040"/>
            <a:ext cx="2253447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 </a:t>
            </a: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nodeName</a:t>
            </a: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name of the node. If the node is an element it 						returns the tag name of the node and if the node is a text it 					returns“#text”.</a:t>
            </a:r>
          </a:p>
          <a:p>
            <a:pPr marL="0" indent="0" algn="l">
              <a:buNone/>
            </a:pPr>
            <a:endParaRPr lang="en-US" sz="5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</a:t>
            </a: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nodeValue</a:t>
            </a: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value of the node . If it is text node then the actual 			text is returned and if it is an element then null is returned.</a:t>
            </a:r>
          </a:p>
          <a:p>
            <a:pPr marL="0" lvl="0" indent="0" algn="l">
              <a:buNone/>
            </a:pPr>
            <a:endParaRPr lang="en-US" sz="5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</a:t>
            </a: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innerHTML</a:t>
            </a: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I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Sets or retrieves the HTML between the start and end tags of the 		object.</a:t>
            </a: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138484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Properties DrawBacks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1873904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146644"/>
            <a:ext cx="2253447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Although we can select html elements using DOM properties but this approach is very difficult to maintain because:</a:t>
            </a:r>
          </a:p>
          <a:p>
            <a:pPr marL="514350" indent="-514350" algn="l">
              <a:buAutoNum type="alphaLcPeriod"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AutoNum type="alphaLcPeriod"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None/>
            </a:pP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Any change in the page’s HTML code would require to change our 	 DOM coding</a:t>
            </a:r>
          </a:p>
          <a:p>
            <a:pPr marL="514350" indent="-514350" algn="l">
              <a:buAutoNum type="alphaLcPeriod"/>
            </a:pP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None/>
            </a:pP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Many properties have different behaviors in different browsers.</a:t>
            </a:r>
          </a:p>
          <a:p>
            <a:pPr marL="0" indent="0" algn="l">
              <a:buNone/>
            </a:pPr>
            <a:endParaRPr lang="en-US" sz="5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sz="5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Thus a better approach is to use DOM selection methods</a:t>
            </a:r>
          </a:p>
          <a:p>
            <a:pPr marL="0" lvl="0" indent="0" algn="l">
              <a:buNone/>
            </a:pP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988123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Selection Methods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0335036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Selection of elements can be done by 3 methods:</a:t>
            </a: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914400" indent="-914400" algn="l">
              <a:buAutoNum type="arabicPeriod"/>
            </a:pP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getElementById</a:t>
            </a: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idvalue</a:t>
            </a: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914400" indent="-914400" algn="l">
              <a:buAutoNum type="arabicPeriod"/>
            </a:pP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method selects and returns only that element whose id          		value matches with the string passed as argument.</a:t>
            </a:r>
          </a:p>
          <a:p>
            <a:pPr marL="0" indent="0" algn="l">
              <a:buNone/>
            </a:pPr>
            <a:endParaRPr lang="en-US" sz="5400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 algn="l">
              <a:buNone/>
            </a:pPr>
            <a:endParaRPr lang="en-US" sz="5400" b="1" u="sng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x=</a:t>
            </a: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document.getElementById</a:t>
            </a: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(“p1”);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988123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Selection Methods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0335036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 algn="l">
              <a:buAutoNum type="arabicPeriod" startAt="2"/>
            </a:pP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getElementsByTagName( tag name)</a:t>
            </a:r>
          </a:p>
          <a:p>
            <a:pPr marL="914400" indent="-914400" algn="l">
              <a:buAutoNum type="arabicPeriod" startAt="2"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method selects and returns an array of those HTML 							elements whose tag  matches with the string passed as 						   argument.</a:t>
            </a:r>
          </a:p>
          <a:p>
            <a:pPr marL="0" indent="0" algn="l">
              <a:buNone/>
            </a:pPr>
            <a:endParaRPr lang="en-US" sz="5400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 algn="l">
              <a:buNone/>
            </a:pPr>
            <a:endParaRPr lang="en-US" sz="54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x; x=</a:t>
            </a: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document.getElementsByTagName</a:t>
            </a: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(“p”);</a:t>
            </a:r>
          </a:p>
          <a:p>
            <a:pPr marL="0" indent="0" algn="l">
              <a:buNone/>
            </a:pP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988123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Selection Methods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0335036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 algn="l">
              <a:buAutoNum type="arabicPeriod" startAt="3"/>
            </a:pP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getElementsByClassName</a:t>
            </a: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class name)</a:t>
            </a:r>
          </a:p>
          <a:p>
            <a:pPr marL="914400" indent="-914400" algn="l">
              <a:buAutoNum type="arabicPeriod" startAt="3"/>
            </a:pP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method selects and returns an array of those HTML      					elements whose class name  matches with the string passed as 			argument.</a:t>
            </a:r>
          </a:p>
          <a:p>
            <a:pPr marL="0" lvl="0" indent="0" algn="l">
              <a:buNone/>
            </a:pPr>
            <a:endParaRPr lang="en-US" sz="5400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lvl="0" indent="0" algn="l">
              <a:buNone/>
            </a:pPr>
            <a:endParaRPr lang="en-US" sz="5400" b="1" u="sng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x; x=</a:t>
            </a: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document.getElementsByClassName</a:t>
            </a: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</a:t>
            </a: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</a:t>
            </a: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”);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08403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Setting/Getting Text Node Value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93882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To set/get a text node’s value we can use the following approach:</a:t>
            </a: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	Obtain reference to it’s </a:t>
            </a:r>
            <a:r>
              <a:rPr lang="en-US" sz="5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 node</a:t>
            </a: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None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None/>
            </a:pP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	Access the text node by using “</a:t>
            </a:r>
            <a:r>
              <a:rPr lang="en-US" sz="5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firstChild</a:t>
            </a: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or “</a:t>
            </a:r>
            <a:r>
              <a:rPr lang="en-US" sz="5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childNodes[0]</a:t>
            </a: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  <a:p>
            <a:pPr marL="514350" indent="-514350" algn="l">
              <a:buNone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None/>
            </a:pP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	Finally set/get it’s contents using “</a:t>
            </a:r>
            <a:r>
              <a:rPr lang="en-US" sz="54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nodeValue</a:t>
            </a: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110432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Modification Methods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05392" y="2137812"/>
            <a:ext cx="11176356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1574452" y="3592684"/>
            <a:ext cx="2253447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b="1" dirty="0" smtClean="0">
                <a:solidFill>
                  <a:schemeClr val="accent3"/>
                </a:solidFill>
              </a:rPr>
              <a:t>Changing HTML content</a:t>
            </a:r>
          </a:p>
          <a:p>
            <a:pPr algn="l"/>
            <a:endParaRPr lang="en-IN" sz="5400" b="1" dirty="0" smtClean="0">
              <a:solidFill>
                <a:schemeClr val="accent3"/>
              </a:solidFill>
            </a:endParaRPr>
          </a:p>
          <a:p>
            <a:pPr algn="l"/>
            <a:r>
              <a:rPr lang="en-IN" sz="5400" b="1" dirty="0" smtClean="0">
                <a:solidFill>
                  <a:schemeClr val="accent3"/>
                </a:solidFill>
              </a:rPr>
              <a:t>Changing CSS styles</a:t>
            </a:r>
          </a:p>
          <a:p>
            <a:pPr algn="l"/>
            <a:endParaRPr lang="en-IN" sz="5400" b="1" dirty="0" smtClean="0">
              <a:solidFill>
                <a:schemeClr val="accent3"/>
              </a:solidFill>
            </a:endParaRPr>
          </a:p>
          <a:p>
            <a:pPr algn="l"/>
            <a:r>
              <a:rPr lang="en-IN" sz="5400" b="1" dirty="0" smtClean="0">
                <a:solidFill>
                  <a:schemeClr val="accent3"/>
                </a:solidFill>
              </a:rPr>
              <a:t>Creating new HTML elements</a:t>
            </a:r>
          </a:p>
          <a:p>
            <a:pPr algn="l"/>
            <a:endParaRPr lang="en-IN" sz="5400" b="1" dirty="0" smtClean="0">
              <a:solidFill>
                <a:schemeClr val="accent3"/>
              </a:solidFill>
            </a:endParaRPr>
          </a:p>
          <a:p>
            <a:pPr algn="l"/>
            <a:r>
              <a:rPr lang="en-IN" sz="5400" b="1" dirty="0" smtClean="0">
                <a:solidFill>
                  <a:schemeClr val="accent3"/>
                </a:solidFill>
              </a:rPr>
              <a:t>Removing existent HTML elements</a:t>
            </a:r>
            <a:endParaRPr lang="en-IN" sz="5400" b="1" dirty="0">
              <a:solidFill>
                <a:schemeClr val="accent3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159725" y="3902985"/>
            <a:ext cx="288000" cy="288000"/>
          </a:xfrm>
          <a:prstGeom prst="ellipse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156011" y="5505015"/>
            <a:ext cx="288000" cy="288000"/>
          </a:xfrm>
          <a:prstGeom prst="ellipse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1174599" y="7129347"/>
            <a:ext cx="288000" cy="288000"/>
          </a:xfrm>
          <a:prstGeom prst="ellipse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1193187" y="8775981"/>
            <a:ext cx="288000" cy="288000"/>
          </a:xfrm>
          <a:prstGeom prst="ellipse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667843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HTML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707888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458872"/>
            <a:ext cx="2253447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To change an elements HTML content we need to do the following:</a:t>
            </a:r>
          </a:p>
          <a:p>
            <a:pPr marL="514350" indent="-514350" algn="l">
              <a:buNone/>
            </a:pPr>
            <a:endParaRPr lang="en-US" sz="5400" dirty="0" smtClean="0">
              <a:solidFill>
                <a:srgbClr val="00B050"/>
              </a:solidFill>
            </a:endParaRPr>
          </a:p>
          <a:p>
            <a:pPr marL="514350" indent="-514350" algn="l">
              <a:buNone/>
            </a:pPr>
            <a:endParaRPr lang="en-US" sz="5400" dirty="0" smtClean="0">
              <a:solidFill>
                <a:srgbClr val="00B050"/>
              </a:solidFill>
            </a:endParaRPr>
          </a:p>
          <a:p>
            <a:pPr marL="514350" indent="-514350" algn="l">
              <a:buNone/>
            </a:pPr>
            <a:r>
              <a:rPr lang="en-US" sz="5400" dirty="0" smtClean="0">
                <a:solidFill>
                  <a:schemeClr val="accent3"/>
                </a:solidFill>
              </a:rPr>
              <a:t>1.	Obtain a reference to the element.</a:t>
            </a:r>
            <a:endParaRPr lang="en-US" sz="5400" dirty="0" smtClean="0">
              <a:solidFill>
                <a:srgbClr val="00B050"/>
              </a:solidFill>
            </a:endParaRPr>
          </a:p>
          <a:p>
            <a:pPr marL="514350" indent="-514350" algn="l">
              <a:buNone/>
            </a:pPr>
            <a:endParaRPr lang="en-US" sz="5400" dirty="0" smtClean="0">
              <a:solidFill>
                <a:srgbClr val="00B050"/>
              </a:solidFill>
            </a:endParaRPr>
          </a:p>
          <a:p>
            <a:pPr marL="514350" indent="-514350" algn="l">
              <a:buNone/>
            </a:pPr>
            <a:endParaRPr lang="en-US" sz="5400" dirty="0" smtClean="0">
              <a:solidFill>
                <a:srgbClr val="00B050"/>
              </a:solidFill>
            </a:endParaRPr>
          </a:p>
          <a:p>
            <a:pPr marL="514350" indent="-514350" algn="l">
              <a:buNone/>
            </a:pPr>
            <a:r>
              <a:rPr lang="en-US" sz="5400" dirty="0" smtClean="0">
                <a:solidFill>
                  <a:schemeClr val="accent3"/>
                </a:solidFill>
              </a:rPr>
              <a:t>2.	Use it’s </a:t>
            </a:r>
            <a:r>
              <a:rPr lang="en-US" sz="5400" b="1" dirty="0" err="1" smtClean="0">
                <a:solidFill>
                  <a:srgbClr val="0070C0"/>
                </a:solidFill>
              </a:rPr>
              <a:t>innerHTML</a:t>
            </a:r>
            <a:r>
              <a:rPr lang="en-US" sz="5400" b="1" dirty="0" smtClean="0">
                <a:solidFill>
                  <a:srgbClr val="00B050"/>
                </a:solidFill>
              </a:rPr>
              <a:t> </a:t>
            </a:r>
            <a:r>
              <a:rPr lang="en-US" sz="5400" dirty="0" smtClean="0">
                <a:solidFill>
                  <a:schemeClr val="accent3"/>
                </a:solidFill>
              </a:rPr>
              <a:t>property to change it’s HTML effect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630172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 CSS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669973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2566792"/>
            <a:ext cx="22534470" cy="1089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To change an elements CSS style we need to do the following:</a:t>
            </a: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5400" dirty="0" smtClean="0">
                <a:solidFill>
                  <a:schemeClr val="tx1"/>
                </a:solidFill>
              </a:rPr>
              <a:t>Obtain a reference to the element.</a:t>
            </a:r>
          </a:p>
          <a:p>
            <a:pPr marL="514350" indent="-514350" algn="l">
              <a:buAutoNum type="arabicPeriod"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5400" dirty="0" smtClean="0">
                <a:solidFill>
                  <a:schemeClr val="tx1"/>
                </a:solidFill>
              </a:rPr>
              <a:t>Use it’s </a:t>
            </a:r>
            <a:r>
              <a:rPr lang="en-US" sz="5400" b="1" dirty="0" smtClean="0">
                <a:solidFill>
                  <a:srgbClr val="FFFF00"/>
                </a:solidFill>
              </a:rPr>
              <a:t>style </a:t>
            </a:r>
            <a:r>
              <a:rPr lang="en-US" sz="5400" b="1" dirty="0" smtClean="0">
                <a:solidFill>
                  <a:srgbClr val="002060"/>
                </a:solidFill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property to gain access to it’s CSS coding.</a:t>
            </a:r>
          </a:p>
          <a:p>
            <a:pPr mar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</a:t>
            </a:r>
            <a:r>
              <a:rPr lang="en-US" sz="5400" dirty="0" smtClean="0">
                <a:solidFill>
                  <a:schemeClr val="accent1"/>
                </a:solidFill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property itself has child properties for specific styles. Like:</a:t>
            </a: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backgroundColor</a:t>
            </a: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AutoNum type="arabicPeriod"/>
            </a:pP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</a:p>
          <a:p>
            <a:pPr marL="514350" indent="-514350" algn="l">
              <a:buAutoNum type="arabicPeriod"/>
            </a:pP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borderColor</a:t>
            </a: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AutoNum type="arabicPeriod"/>
            </a:pP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fontFamily</a:t>
            </a: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AutoNum type="arabicPeriod"/>
            </a:pP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fontWeight</a:t>
            </a: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US" sz="5400" dirty="0" smtClean="0">
                <a:solidFill>
                  <a:schemeClr val="tx1"/>
                </a:solidFill>
              </a:rPr>
              <a:t>bold,bolder,lighter,normal,100to 900</a:t>
            </a:r>
          </a:p>
          <a:p>
            <a:pPr marL="514350" indent="-514350" algn="l">
              <a:buAutoNum type="arabicPeriod"/>
            </a:pP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fontStyle</a:t>
            </a: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5400" dirty="0" err="1" smtClean="0">
                <a:solidFill>
                  <a:schemeClr val="tx1"/>
                </a:solidFill>
              </a:rPr>
              <a:t>normal,italic,oblique</a:t>
            </a:r>
            <a:endParaRPr lang="en-US" sz="5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153888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 smtClean="0">
                <a:solidFill>
                  <a:schemeClr val="bg1"/>
                </a:solidFill>
              </a:rPr>
              <a:t>DOM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In the code shown below write the body of the function 		</a:t>
            </a:r>
            <a:r>
              <a:rPr lang="en-US" sz="5400" dirty="0" err="1" smtClean="0">
                <a:solidFill>
                  <a:srgbClr val="FFFF00"/>
                </a:solidFill>
              </a:rPr>
              <a:t>showDate</a:t>
            </a:r>
            <a:r>
              <a:rPr lang="en-US" sz="5400" dirty="0" smtClean="0">
                <a:solidFill>
                  <a:srgbClr val="FFFF00"/>
                </a:solidFill>
              </a:rPr>
              <a:t>( ) </a:t>
            </a:r>
            <a:r>
              <a:rPr lang="en-US" sz="5400" dirty="0" smtClean="0">
                <a:solidFill>
                  <a:schemeClr val="tx1"/>
                </a:solidFill>
              </a:rPr>
              <a:t>so that it displays current system date in the </a:t>
            </a:r>
            <a:r>
              <a:rPr lang="en-US" sz="5400" dirty="0" err="1" smtClean="0">
                <a:solidFill>
                  <a:schemeClr val="tx1"/>
                </a:solidFill>
              </a:rPr>
              <a:t>para</a:t>
            </a:r>
            <a:r>
              <a:rPr lang="en-US" sz="5400" dirty="0" smtClean="0">
                <a:solidFill>
                  <a:schemeClr val="tx1"/>
                </a:solidFill>
              </a:rPr>
              <a:t> </a:t>
            </a:r>
            <a:r>
              <a:rPr lang="en-US" sz="5400" dirty="0" smtClean="0">
                <a:solidFill>
                  <a:srgbClr val="FFFF00"/>
                </a:solidFill>
              </a:rPr>
              <a:t>p1</a:t>
            </a:r>
            <a:r>
              <a:rPr lang="en-US" sz="5400" dirty="0" smtClean="0">
                <a:solidFill>
                  <a:schemeClr val="tx1"/>
                </a:solidFill>
              </a:rPr>
              <a:t> whenever the button is clicked.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In the code shown below write the body of the function 		</a:t>
            </a:r>
            <a:r>
              <a:rPr lang="en-US" sz="5400" dirty="0" smtClean="0">
                <a:solidFill>
                  <a:srgbClr val="FFFF00"/>
                </a:solidFill>
              </a:rPr>
              <a:t>decorate( ) </a:t>
            </a:r>
            <a:r>
              <a:rPr lang="en-US" sz="5400" dirty="0" smtClean="0">
                <a:solidFill>
                  <a:schemeClr val="tx1"/>
                </a:solidFill>
              </a:rPr>
              <a:t>so that all the elements with the class value </a:t>
            </a:r>
            <a:r>
              <a:rPr lang="en-US" sz="5400" dirty="0" smtClean="0">
                <a:solidFill>
                  <a:srgbClr val="FFFF00"/>
                </a:solidFill>
              </a:rPr>
              <a:t>highlight</a:t>
            </a:r>
            <a:r>
              <a:rPr lang="en-US" sz="5400" dirty="0" smtClean="0">
                <a:solidFill>
                  <a:schemeClr val="tx1"/>
                </a:solidFill>
              </a:rPr>
              <a:t> get a </a:t>
            </a:r>
            <a:r>
              <a:rPr lang="en-US" sz="5400" dirty="0" smtClean="0">
                <a:solidFill>
                  <a:srgbClr val="FFFF00"/>
                </a:solidFill>
              </a:rPr>
              <a:t>red </a:t>
            </a:r>
            <a:r>
              <a:rPr lang="en-US" sz="5400" dirty="0" smtClean="0">
                <a:solidFill>
                  <a:schemeClr val="tx1"/>
                </a:solidFill>
              </a:rPr>
              <a:t>color </a:t>
            </a:r>
            <a:r>
              <a:rPr lang="en-US" sz="5400" dirty="0" smtClean="0">
                <a:solidFill>
                  <a:srgbClr val="FFFF00"/>
                </a:solidFill>
              </a:rPr>
              <a:t>solid</a:t>
            </a:r>
            <a:r>
              <a:rPr lang="en-US" sz="5400" dirty="0" smtClean="0">
                <a:solidFill>
                  <a:schemeClr val="tx1"/>
                </a:solidFill>
              </a:rPr>
              <a:t> border of </a:t>
            </a:r>
            <a:r>
              <a:rPr lang="en-US" sz="5400" dirty="0" smtClean="0">
                <a:solidFill>
                  <a:srgbClr val="FFFF00"/>
                </a:solidFill>
              </a:rPr>
              <a:t>1 </a:t>
            </a:r>
            <a:r>
              <a:rPr lang="en-US" sz="5400" dirty="0" err="1" smtClean="0">
                <a:solidFill>
                  <a:srgbClr val="FFFF00"/>
                </a:solidFill>
              </a:rPr>
              <a:t>px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912621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New Element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984438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92684"/>
            <a:ext cx="22534470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To create new HTML elements we use 3 steps:</a:t>
            </a:r>
          </a:p>
          <a:p>
            <a:pPr marL="514350" indent="-51435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1.</a:t>
            </a:r>
            <a:r>
              <a:rPr lang="en-US" sz="4800" dirty="0" smtClean="0">
                <a:solidFill>
                  <a:schemeClr val="tx1"/>
                </a:solidFill>
              </a:rPr>
              <a:t>	Create a new element with </a:t>
            </a:r>
            <a:r>
              <a:rPr lang="en-US" sz="4800" b="1" dirty="0" err="1" smtClean="0">
                <a:solidFill>
                  <a:schemeClr val="accent3"/>
                </a:solidFill>
              </a:rPr>
              <a:t>createElement</a:t>
            </a:r>
            <a:r>
              <a:rPr lang="en-US" sz="4800" b="1" dirty="0" smtClean="0">
                <a:solidFill>
                  <a:schemeClr val="accent3"/>
                </a:solidFill>
              </a:rPr>
              <a:t>( </a:t>
            </a:r>
            <a:r>
              <a:rPr lang="en-US" sz="4800" b="1" dirty="0" smtClean="0">
                <a:solidFill>
                  <a:schemeClr val="accent3"/>
                </a:solidFill>
              </a:rPr>
              <a:t>)</a:t>
            </a:r>
            <a:r>
              <a:rPr lang="en-US" sz="4800" b="1" dirty="0" smtClean="0">
                <a:solidFill>
                  <a:schemeClr val="accent3"/>
                </a:solidFill>
              </a:rPr>
              <a:t> </a:t>
            </a:r>
            <a:r>
              <a:rPr lang="en-US" sz="4800" b="1" dirty="0" smtClean="0">
                <a:solidFill>
                  <a:schemeClr val="accent3"/>
                </a:solidFill>
              </a:rPr>
              <a:t>, </a:t>
            </a:r>
            <a:r>
              <a:rPr lang="en-US" sz="4800" dirty="0" smtClean="0">
                <a:solidFill>
                  <a:schemeClr val="tx1"/>
                </a:solidFill>
              </a:rPr>
              <a:t>p</a:t>
            </a:r>
            <a:r>
              <a:rPr lang="en-US" sz="4800" dirty="0" smtClean="0">
                <a:solidFill>
                  <a:schemeClr val="tx1"/>
                </a:solidFill>
              </a:rPr>
              <a:t>assing it the name of </a:t>
            </a: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tag</a:t>
            </a:r>
            <a:r>
              <a:rPr lang="en-US" sz="4800" dirty="0" smtClean="0">
                <a:solidFill>
                  <a:schemeClr val="tx1"/>
                </a:solidFill>
              </a:rPr>
              <a:t> as a </a:t>
            </a:r>
            <a:r>
              <a:rPr lang="en-US" sz="4800" b="1" dirty="0" smtClean="0">
                <a:solidFill>
                  <a:srgbClr val="FFC000"/>
                </a:solidFill>
              </a:rPr>
              <a:t>string</a:t>
            </a:r>
            <a:r>
              <a:rPr lang="en-US" sz="4800" dirty="0" smtClean="0">
                <a:solidFill>
                  <a:schemeClr val="tx1"/>
                </a:solidFill>
              </a:rPr>
              <a:t> argument.</a:t>
            </a:r>
            <a:endParaRPr lang="en-US" sz="4800" dirty="0" smtClean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endParaRPr lang="en-US" sz="4800" dirty="0" smtClean="0">
              <a:solidFill>
                <a:schemeClr val="tx1"/>
              </a:solidFill>
            </a:endParaRPr>
          </a:p>
          <a:p>
            <a:pPr marL="914400" indent="-914400" algn="l">
              <a:buAutoNum type="arabicPeriod" startAt="2"/>
            </a:pPr>
            <a:r>
              <a:rPr lang="en-US" sz="4800" dirty="0" smtClean="0">
                <a:solidFill>
                  <a:schemeClr val="tx1"/>
                </a:solidFill>
              </a:rPr>
              <a:t>Create </a:t>
            </a:r>
            <a:r>
              <a:rPr lang="en-US" sz="4800" dirty="0" smtClean="0">
                <a:solidFill>
                  <a:schemeClr val="tx1"/>
                </a:solidFill>
              </a:rPr>
              <a:t>a new text node using </a:t>
            </a:r>
            <a:r>
              <a:rPr lang="en-US" sz="4800" b="1" dirty="0" err="1" smtClean="0">
                <a:solidFill>
                  <a:schemeClr val="accent3"/>
                </a:solidFill>
              </a:rPr>
              <a:t>createTextNode</a:t>
            </a:r>
            <a:r>
              <a:rPr lang="en-US" sz="4800" b="1" dirty="0" smtClean="0">
                <a:solidFill>
                  <a:schemeClr val="accent3"/>
                </a:solidFill>
              </a:rPr>
              <a:t>()</a:t>
            </a:r>
            <a:r>
              <a:rPr lang="en-US" sz="4800" dirty="0" smtClean="0">
                <a:solidFill>
                  <a:srgbClr val="00B050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method passing it the </a:t>
            </a:r>
            <a:r>
              <a:rPr lang="en-US" sz="4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text</a:t>
            </a:r>
            <a:r>
              <a:rPr lang="en-US" sz="4800" dirty="0" smtClean="0">
                <a:solidFill>
                  <a:schemeClr val="tx1"/>
                </a:solidFill>
              </a:rPr>
              <a:t> to be added as </a:t>
            </a:r>
            <a:r>
              <a:rPr lang="en-US" sz="4800" dirty="0" smtClean="0">
                <a:solidFill>
                  <a:schemeClr val="tx1"/>
                </a:solidFill>
              </a:rPr>
              <a:t>a </a:t>
            </a:r>
            <a:r>
              <a:rPr lang="en-US" sz="4800" b="1" dirty="0" smtClean="0">
                <a:solidFill>
                  <a:srgbClr val="FFC000"/>
                </a:solidFill>
              </a:rPr>
              <a:t>string</a:t>
            </a:r>
            <a:r>
              <a:rPr lang="en-US" sz="4800" dirty="0" smtClean="0">
                <a:solidFill>
                  <a:schemeClr val="tx1"/>
                </a:solidFill>
              </a:rPr>
              <a:t> argument</a:t>
            </a:r>
            <a:r>
              <a:rPr lang="en-US" sz="4800" dirty="0" smtClean="0">
                <a:solidFill>
                  <a:schemeClr val="tx1"/>
                </a:solidFill>
              </a:rPr>
              <a:t>.</a:t>
            </a:r>
          </a:p>
          <a:p>
            <a:pPr marL="914400" indent="-914400" algn="l">
              <a:buAutoNum type="arabicPeriod" startAt="2"/>
            </a:pPr>
            <a:endParaRPr lang="en-US" sz="4800" dirty="0" smtClean="0">
              <a:solidFill>
                <a:schemeClr val="tx1"/>
              </a:solidFill>
            </a:endParaRPr>
          </a:p>
          <a:p>
            <a:pPr marL="914400" indent="-914400" algn="l">
              <a:buAutoNum type="arabicPeriod" startAt="2"/>
            </a:pPr>
            <a:r>
              <a:rPr lang="en-US" sz="4800" dirty="0" smtClean="0">
                <a:solidFill>
                  <a:schemeClr val="tx1"/>
                </a:solidFill>
              </a:rPr>
              <a:t>Add the text node to the element node by calling the method </a:t>
            </a:r>
            <a:r>
              <a:rPr lang="en-US" sz="4800" b="1" dirty="0" err="1" smtClean="0">
                <a:solidFill>
                  <a:schemeClr val="accent3"/>
                </a:solidFill>
              </a:rPr>
              <a:t>appendChild</a:t>
            </a:r>
            <a:r>
              <a:rPr lang="en-US" sz="4800" b="1" dirty="0" smtClean="0">
                <a:solidFill>
                  <a:schemeClr val="accent3"/>
                </a:solidFill>
              </a:rPr>
              <a:t>() </a:t>
            </a:r>
            <a:r>
              <a:rPr lang="en-US" sz="4800" dirty="0" smtClean="0">
                <a:solidFill>
                  <a:schemeClr val="tx1"/>
                </a:solidFill>
              </a:rPr>
              <a:t>on element node object and passing text node object as argument.</a:t>
            </a:r>
          </a:p>
          <a:p>
            <a:pPr marL="914400" indent="-914400" algn="l">
              <a:buAutoNum type="arabicPeriod" startAt="2"/>
            </a:pPr>
            <a:endParaRPr lang="en-US" sz="4800" dirty="0" smtClean="0">
              <a:solidFill>
                <a:schemeClr val="tx1"/>
              </a:solidFill>
            </a:endParaRPr>
          </a:p>
          <a:p>
            <a:pPr marL="914400" indent="-914400" algn="l">
              <a:buAutoNum type="arabicPeriod" startAt="2"/>
            </a:pPr>
            <a:r>
              <a:rPr lang="en-US" sz="4800" dirty="0" smtClean="0">
                <a:solidFill>
                  <a:schemeClr val="tx1"/>
                </a:solidFill>
              </a:rPr>
              <a:t>Add </a:t>
            </a:r>
            <a:r>
              <a:rPr lang="en-US" sz="4800" dirty="0" smtClean="0">
                <a:solidFill>
                  <a:schemeClr val="tx1"/>
                </a:solidFill>
              </a:rPr>
              <a:t>the element </a:t>
            </a:r>
            <a:r>
              <a:rPr lang="en-US" sz="4800" dirty="0" smtClean="0">
                <a:solidFill>
                  <a:schemeClr val="tx1"/>
                </a:solidFill>
              </a:rPr>
              <a:t>node to </a:t>
            </a:r>
            <a:r>
              <a:rPr lang="en-US" sz="4800" dirty="0" smtClean="0">
                <a:solidFill>
                  <a:schemeClr val="tx1"/>
                </a:solidFill>
              </a:rPr>
              <a:t>it’s container using</a:t>
            </a:r>
            <a:r>
              <a:rPr lang="en-US" sz="4800" dirty="0" smtClean="0">
                <a:solidFill>
                  <a:schemeClr val="bg1"/>
                </a:solidFill>
              </a:rPr>
              <a:t> </a:t>
            </a:r>
            <a:r>
              <a:rPr lang="en-US" sz="4800" b="1" dirty="0" err="1" smtClean="0">
                <a:solidFill>
                  <a:schemeClr val="accent3"/>
                </a:solidFill>
              </a:rPr>
              <a:t>appendChild</a:t>
            </a:r>
            <a:r>
              <a:rPr lang="en-US" sz="4800" b="1" dirty="0" smtClean="0">
                <a:solidFill>
                  <a:schemeClr val="accent3"/>
                </a:solidFill>
              </a:rPr>
              <a:t>( )</a:t>
            </a:r>
            <a:r>
              <a:rPr lang="en-US" sz="4800" dirty="0" smtClean="0">
                <a:solidFill>
                  <a:schemeClr val="accent3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method.</a:t>
            </a:r>
            <a:endParaRPr lang="en-US" sz="48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In the code shown below write the body of the function </a:t>
            </a:r>
            <a:r>
              <a:rPr lang="en-US" sz="5400" dirty="0" err="1" smtClean="0">
                <a:solidFill>
                  <a:srgbClr val="FFFF00"/>
                </a:solidFill>
              </a:rPr>
              <a:t>addPara</a:t>
            </a:r>
            <a:r>
              <a:rPr lang="en-US" sz="5400" dirty="0" smtClean="0">
                <a:solidFill>
                  <a:srgbClr val="FFFF00"/>
                </a:solidFill>
              </a:rPr>
              <a:t>() </a:t>
            </a:r>
            <a:r>
              <a:rPr lang="en-US" sz="5400" dirty="0" smtClean="0">
                <a:solidFill>
                  <a:schemeClr val="tx1"/>
                </a:solidFill>
              </a:rPr>
              <a:t>so that it generates a </a:t>
            </a:r>
            <a:r>
              <a:rPr lang="en-US" sz="5400" dirty="0" smtClean="0">
                <a:solidFill>
                  <a:srgbClr val="FFFF00"/>
                </a:solidFill>
              </a:rPr>
              <a:t>new </a:t>
            </a:r>
            <a:r>
              <a:rPr lang="en-US" sz="5400" dirty="0" err="1" smtClean="0">
                <a:solidFill>
                  <a:srgbClr val="FFFF00"/>
                </a:solidFill>
              </a:rPr>
              <a:t>para</a:t>
            </a:r>
            <a:r>
              <a:rPr lang="en-US" sz="5400" dirty="0" smtClean="0">
                <a:solidFill>
                  <a:srgbClr val="FFFF00"/>
                </a:solidFill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with the text </a:t>
            </a:r>
            <a:r>
              <a:rPr lang="en-US" sz="5400" dirty="0" smtClean="0">
                <a:solidFill>
                  <a:srgbClr val="FFFF00"/>
                </a:solidFill>
              </a:rPr>
              <a:t>“This is </a:t>
            </a:r>
            <a:r>
              <a:rPr lang="en-US" sz="5400" dirty="0" err="1" smtClean="0">
                <a:solidFill>
                  <a:srgbClr val="FFFF00"/>
                </a:solidFill>
              </a:rPr>
              <a:t>para</a:t>
            </a:r>
            <a:r>
              <a:rPr lang="en-US" sz="5400" dirty="0" smtClean="0">
                <a:solidFill>
                  <a:srgbClr val="FFFF00"/>
                </a:solidFill>
              </a:rPr>
              <a:t> 3” </a:t>
            </a:r>
            <a:r>
              <a:rPr lang="en-US" sz="5400" dirty="0" smtClean="0">
                <a:solidFill>
                  <a:schemeClr val="tx1"/>
                </a:solidFill>
              </a:rPr>
              <a:t>whenever the </a:t>
            </a:r>
            <a:r>
              <a:rPr lang="en-US" sz="5400" dirty="0" smtClean="0">
                <a:solidFill>
                  <a:srgbClr val="FFFF00"/>
                </a:solidFill>
              </a:rPr>
              <a:t>button</a:t>
            </a:r>
            <a:r>
              <a:rPr lang="en-US" sz="5400" dirty="0" smtClean="0">
                <a:solidFill>
                  <a:schemeClr val="tx1"/>
                </a:solidFill>
              </a:rPr>
              <a:t> is clicked.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Now rewrite the code so that the function </a:t>
            </a:r>
            <a:r>
              <a:rPr lang="en-US" sz="5400" dirty="0" err="1" smtClean="0">
                <a:solidFill>
                  <a:srgbClr val="FFFF00"/>
                </a:solidFill>
              </a:rPr>
              <a:t>addPara</a:t>
            </a:r>
            <a:r>
              <a:rPr lang="en-US" sz="5400" dirty="0" smtClean="0">
                <a:solidFill>
                  <a:srgbClr val="FFFF00"/>
                </a:solidFill>
              </a:rPr>
              <a:t>() </a:t>
            </a:r>
            <a:r>
              <a:rPr lang="en-US" sz="5400" dirty="0" smtClean="0">
                <a:solidFill>
                  <a:schemeClr val="tx1"/>
                </a:solidFill>
              </a:rPr>
              <a:t>generates a </a:t>
            </a:r>
            <a:r>
              <a:rPr lang="en-US" sz="5400" dirty="0" smtClean="0">
                <a:solidFill>
                  <a:srgbClr val="FFFF00"/>
                </a:solidFill>
              </a:rPr>
              <a:t>new </a:t>
            </a:r>
            <a:r>
              <a:rPr lang="en-US" sz="5400" dirty="0" err="1" smtClean="0">
                <a:solidFill>
                  <a:srgbClr val="FFFF00"/>
                </a:solidFill>
              </a:rPr>
              <a:t>para</a:t>
            </a:r>
            <a:r>
              <a:rPr lang="en-US" sz="5400" dirty="0" smtClean="0">
                <a:solidFill>
                  <a:srgbClr val="FFFF00"/>
                </a:solidFill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with the text </a:t>
            </a:r>
            <a:r>
              <a:rPr lang="en-US" sz="5400" dirty="0" smtClean="0">
                <a:solidFill>
                  <a:srgbClr val="FFFF00"/>
                </a:solidFill>
              </a:rPr>
              <a:t>“This is </a:t>
            </a:r>
            <a:r>
              <a:rPr lang="en-US" sz="5400" dirty="0" err="1" smtClean="0">
                <a:solidFill>
                  <a:srgbClr val="FFFF00"/>
                </a:solidFill>
              </a:rPr>
              <a:t>para</a:t>
            </a:r>
            <a:r>
              <a:rPr lang="en-US" sz="5400" dirty="0" smtClean="0">
                <a:solidFill>
                  <a:srgbClr val="FFFF00"/>
                </a:solidFill>
              </a:rPr>
              <a:t> &lt;</a:t>
            </a:r>
            <a:r>
              <a:rPr lang="en-US" sz="5400" dirty="0" err="1" smtClean="0">
                <a:solidFill>
                  <a:srgbClr val="FFFF00"/>
                </a:solidFill>
              </a:rPr>
              <a:t>para</a:t>
            </a:r>
            <a:r>
              <a:rPr lang="en-US" sz="5400" dirty="0" smtClean="0">
                <a:solidFill>
                  <a:srgbClr val="FFFF00"/>
                </a:solidFill>
              </a:rPr>
              <a:t> no&gt;” </a:t>
            </a:r>
            <a:r>
              <a:rPr lang="en-US" sz="5400" dirty="0" smtClean="0">
                <a:solidFill>
                  <a:schemeClr val="tx1"/>
                </a:solidFill>
              </a:rPr>
              <a:t>where </a:t>
            </a:r>
            <a:r>
              <a:rPr lang="en-US" sz="5400" dirty="0" err="1" smtClean="0">
                <a:solidFill>
                  <a:srgbClr val="FFFF00"/>
                </a:solidFill>
              </a:rPr>
              <a:t>para</a:t>
            </a:r>
            <a:r>
              <a:rPr lang="en-US" sz="5400" dirty="0" smtClean="0">
                <a:solidFill>
                  <a:srgbClr val="FFFF00"/>
                </a:solidFill>
              </a:rPr>
              <a:t> no </a:t>
            </a:r>
            <a:r>
              <a:rPr lang="en-US" sz="5400" dirty="0" smtClean="0">
                <a:solidFill>
                  <a:schemeClr val="tx1"/>
                </a:solidFill>
              </a:rPr>
              <a:t>should be replace with </a:t>
            </a:r>
            <a:r>
              <a:rPr lang="en-US" sz="5400" dirty="0" err="1" smtClean="0">
                <a:solidFill>
                  <a:schemeClr val="tx1"/>
                </a:solidFill>
              </a:rPr>
              <a:t>para</a:t>
            </a:r>
            <a:r>
              <a:rPr lang="en-US" sz="5400" dirty="0" smtClean="0">
                <a:solidFill>
                  <a:schemeClr val="tx1"/>
                </a:solidFill>
              </a:rPr>
              <a:t> number 3 ,4 ,5 and so on whenever the </a:t>
            </a:r>
            <a:r>
              <a:rPr lang="en-US" sz="5400" dirty="0" smtClean="0">
                <a:solidFill>
                  <a:srgbClr val="FFFF00"/>
                </a:solidFill>
              </a:rPr>
              <a:t>button</a:t>
            </a:r>
            <a:r>
              <a:rPr lang="en-US" sz="5400" dirty="0" smtClean="0">
                <a:solidFill>
                  <a:schemeClr val="tx1"/>
                </a:solidFill>
              </a:rPr>
              <a:t> is clicked.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Create an HTML page which on loading displays a button . As soon as the button is clicked there should appear an unordered list containing names of programming languages.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Create an HTML page which </a:t>
            </a:r>
            <a:r>
              <a:rPr lang="en-US" sz="5400" dirty="0" smtClean="0">
                <a:solidFill>
                  <a:schemeClr val="tx1"/>
                </a:solidFill>
              </a:rPr>
              <a:t>shows a button and when the user clicks it , the page should display a digital clock.</a:t>
            </a:r>
            <a:endParaRPr lang="en-US" sz="54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832631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66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insertBefore</a:t>
            </a: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868465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92684"/>
            <a:ext cx="22534470" cy="886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The </a:t>
            </a:r>
            <a:r>
              <a:rPr lang="en-US" sz="5400" b="1" dirty="0" err="1" smtClean="0">
                <a:solidFill>
                  <a:schemeClr val="accent3"/>
                </a:solidFill>
              </a:rPr>
              <a:t>appendChild</a:t>
            </a:r>
            <a:r>
              <a:rPr lang="en-US" sz="5400" b="1" dirty="0" smtClean="0">
                <a:solidFill>
                  <a:schemeClr val="accent3"/>
                </a:solidFill>
              </a:rPr>
              <a:t>( )</a:t>
            </a:r>
            <a:r>
              <a:rPr lang="en-US" sz="5400" b="1" dirty="0" smtClean="0">
                <a:solidFill>
                  <a:srgbClr val="00B050"/>
                </a:solidFill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method always adds the element at last of the parent element.</a:t>
            </a: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In case we want to set it in mid or on top we need to call the method </a:t>
            </a:r>
            <a:r>
              <a:rPr lang="en-US" sz="5400" b="1" dirty="0" err="1" smtClean="0">
                <a:solidFill>
                  <a:schemeClr val="accent3"/>
                </a:solidFill>
              </a:rPr>
              <a:t>insertBefore</a:t>
            </a:r>
            <a:r>
              <a:rPr lang="en-US" sz="5400" b="1" dirty="0" smtClean="0">
                <a:solidFill>
                  <a:schemeClr val="accent3"/>
                </a:solidFill>
              </a:rPr>
              <a:t>( )</a:t>
            </a: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It takes 2 </a:t>
            </a:r>
            <a:r>
              <a:rPr lang="en-US" sz="5400" dirty="0" smtClean="0">
                <a:solidFill>
                  <a:schemeClr val="tx1"/>
                </a:solidFill>
              </a:rPr>
              <a:t>arguments:</a:t>
            </a:r>
          </a:p>
          <a:p>
            <a:pPr marL="514350" indent="-514350" algn="l">
              <a:buNone/>
            </a:pPr>
            <a:r>
              <a:rPr lang="en-US" sz="4800" dirty="0" smtClean="0">
                <a:solidFill>
                  <a:schemeClr val="tx1"/>
                </a:solidFill>
              </a:rPr>
              <a:t>	</a:t>
            </a:r>
          </a:p>
          <a:p>
            <a:pPr marL="514350" indent="-514350" algn="l">
              <a:buNone/>
            </a:pPr>
            <a:r>
              <a:rPr lang="en-US" sz="4800" dirty="0" smtClean="0">
                <a:solidFill>
                  <a:schemeClr val="tx1"/>
                </a:solidFill>
              </a:rPr>
              <a:t>	</a:t>
            </a:r>
            <a:r>
              <a:rPr lang="en-US" sz="4800" dirty="0" smtClean="0">
                <a:solidFill>
                  <a:schemeClr val="tx1"/>
                </a:solidFill>
              </a:rPr>
              <a:t>1</a:t>
            </a:r>
            <a:r>
              <a:rPr lang="en-US" sz="4800" dirty="0" smtClean="0">
                <a:solidFill>
                  <a:schemeClr val="tx1"/>
                </a:solidFill>
              </a:rPr>
              <a:t>.	New element to be added.</a:t>
            </a:r>
          </a:p>
          <a:p>
            <a:pPr marL="514350" indent="-514350" algn="l">
              <a:buNone/>
            </a:pPr>
            <a:endParaRPr lang="en-US" sz="4800" dirty="0" smtClean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r>
              <a:rPr lang="en-US" sz="4800" dirty="0" smtClean="0">
                <a:solidFill>
                  <a:schemeClr val="tx1"/>
                </a:solidFill>
              </a:rPr>
              <a:t>	</a:t>
            </a:r>
            <a:r>
              <a:rPr lang="en-US" sz="4800" dirty="0" smtClean="0">
                <a:solidFill>
                  <a:schemeClr val="tx1"/>
                </a:solidFill>
              </a:rPr>
              <a:t>2</a:t>
            </a:r>
            <a:r>
              <a:rPr lang="en-US" sz="4800" dirty="0" smtClean="0">
                <a:solidFill>
                  <a:schemeClr val="tx1"/>
                </a:solidFill>
              </a:rPr>
              <a:t>.	Element before which it is to be added.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Rewrite the code so that the function </a:t>
            </a:r>
            <a:r>
              <a:rPr lang="en-US" sz="5400" dirty="0" err="1" smtClean="0">
                <a:solidFill>
                  <a:srgbClr val="FFFF00"/>
                </a:solidFill>
              </a:rPr>
              <a:t>addPara</a:t>
            </a:r>
            <a:r>
              <a:rPr lang="en-US" sz="5400" dirty="0" smtClean="0">
                <a:solidFill>
                  <a:srgbClr val="FFFF00"/>
                </a:solidFill>
              </a:rPr>
              <a:t>() </a:t>
            </a:r>
            <a:r>
              <a:rPr lang="en-US" sz="5400" dirty="0" smtClean="0">
                <a:solidFill>
                  <a:schemeClr val="tx1"/>
                </a:solidFill>
              </a:rPr>
              <a:t>generates a </a:t>
            </a:r>
            <a:r>
              <a:rPr lang="en-US" sz="5400" dirty="0" smtClean="0">
                <a:solidFill>
                  <a:srgbClr val="FFFF00"/>
                </a:solidFill>
              </a:rPr>
              <a:t>new </a:t>
            </a:r>
            <a:r>
              <a:rPr lang="en-US" sz="5400" dirty="0" err="1" smtClean="0">
                <a:solidFill>
                  <a:srgbClr val="FFFF00"/>
                </a:solidFill>
              </a:rPr>
              <a:t>para</a:t>
            </a:r>
            <a:r>
              <a:rPr lang="en-US" sz="5400" dirty="0" smtClean="0">
                <a:solidFill>
                  <a:srgbClr val="FFFF00"/>
                </a:solidFill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with the text </a:t>
            </a:r>
            <a:r>
              <a:rPr lang="en-US" sz="5400" dirty="0" smtClean="0">
                <a:solidFill>
                  <a:srgbClr val="FFFF00"/>
                </a:solidFill>
              </a:rPr>
              <a:t>“This is new </a:t>
            </a:r>
            <a:r>
              <a:rPr lang="en-US" sz="5400" dirty="0" err="1" smtClean="0">
                <a:solidFill>
                  <a:srgbClr val="FFFF00"/>
                </a:solidFill>
              </a:rPr>
              <a:t>para</a:t>
            </a:r>
            <a:r>
              <a:rPr lang="en-US" sz="5400" dirty="0" smtClean="0">
                <a:solidFill>
                  <a:srgbClr val="FFFF00"/>
                </a:solidFill>
              </a:rPr>
              <a:t>” </a:t>
            </a:r>
            <a:r>
              <a:rPr lang="en-US" sz="5400" dirty="0" smtClean="0">
                <a:solidFill>
                  <a:schemeClr val="tx1"/>
                </a:solidFill>
              </a:rPr>
              <a:t>before the first </a:t>
            </a:r>
            <a:r>
              <a:rPr lang="en-US" sz="5400" dirty="0" err="1" smtClean="0">
                <a:solidFill>
                  <a:schemeClr val="tx1"/>
                </a:solidFill>
              </a:rPr>
              <a:t>para</a:t>
            </a:r>
            <a:endParaRPr lang="en-US" sz="54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399146"/>
            <a:ext cx="202819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Create an HTML page which contains a list with 2 elements RED and BLUE and a button titled add color. The moment user clicks it the code should ask for a new element and an existing element. Then it should add the new element after the given existing element.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5530986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Introduction</a:t>
            </a:r>
            <a:endParaRPr sz="6600" spc="891">
              <a:solidFill>
                <a:schemeClr val="accent3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532801" y="2297102"/>
            <a:ext cx="7636459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959003" y="3760012"/>
            <a:ext cx="223470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dirty="0" smtClean="0">
                <a:latin typeface="Calibri" pitchFamily="34" charset="0"/>
                <a:cs typeface="Calibri" pitchFamily="34" charset="0"/>
              </a:rPr>
              <a:t>JavaScript is mostly used to provide a means for our visitors to interact with our web page.</a:t>
            </a:r>
            <a:endParaRPr lang="en-IN" sz="5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9077" y="6739105"/>
            <a:ext cx="227038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5400" dirty="0" smtClean="0">
                <a:latin typeface="Calibri" pitchFamily="34" charset="0"/>
                <a:cs typeface="Calibri" pitchFamily="34" charset="0"/>
              </a:rPr>
              <a:t>In order to be able to do this we need to have some means by which our JavaScript program can access the component parts of the web page.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85007" y="10236820"/>
            <a:ext cx="147271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5400" b="1" dirty="0" smtClean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This is done using DOM ( Document Object Model)</a:t>
            </a:r>
            <a:endParaRPr lang="en-US" sz="5400" b="1" dirty="0" smtClean="0">
              <a:solidFill>
                <a:schemeClr val="accent3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133836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66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setAttribute</a:t>
            </a: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Method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1410394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92684"/>
            <a:ext cx="2253447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DOM provides us a method called </a:t>
            </a:r>
            <a:r>
              <a:rPr lang="en-US" sz="5400" dirty="0" err="1" smtClean="0">
                <a:solidFill>
                  <a:srgbClr val="FFFF00"/>
                </a:solidFill>
              </a:rPr>
              <a:t>setAttribute</a:t>
            </a:r>
            <a:r>
              <a:rPr lang="en-US" sz="5400" dirty="0" smtClean="0">
                <a:solidFill>
                  <a:srgbClr val="FFFF00"/>
                </a:solidFill>
              </a:rPr>
              <a:t>() </a:t>
            </a:r>
            <a:r>
              <a:rPr lang="en-US" sz="5400" dirty="0" smtClean="0">
                <a:solidFill>
                  <a:schemeClr val="tx1"/>
                </a:solidFill>
              </a:rPr>
              <a:t>using which we can set the HTML attributes of any HTML element</a:t>
            </a:r>
          </a:p>
          <a:p>
            <a:pPr marL="514350" indent="-51435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The method has following syntax:</a:t>
            </a:r>
          </a:p>
          <a:p>
            <a:pPr marL="514350" indent="-51435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r>
              <a:rPr lang="en-US" sz="5400" dirty="0" smtClean="0">
                <a:solidFill>
                  <a:srgbClr val="FFFF00"/>
                </a:solidFill>
              </a:rPr>
              <a:t>&lt;</a:t>
            </a:r>
            <a:r>
              <a:rPr lang="en-US" sz="5400" dirty="0" err="1" smtClean="0">
                <a:solidFill>
                  <a:srgbClr val="FFFF00"/>
                </a:solidFill>
              </a:rPr>
              <a:t>dom_element</a:t>
            </a:r>
            <a:r>
              <a:rPr lang="en-US" sz="5400" dirty="0" smtClean="0">
                <a:solidFill>
                  <a:srgbClr val="FFFF00"/>
                </a:solidFill>
              </a:rPr>
              <a:t>&gt;.</a:t>
            </a:r>
            <a:r>
              <a:rPr lang="en-US" sz="5400" dirty="0" err="1" smtClean="0">
                <a:solidFill>
                  <a:srgbClr val="FFFF00"/>
                </a:solidFill>
              </a:rPr>
              <a:t>setAttribute</a:t>
            </a:r>
            <a:r>
              <a:rPr lang="en-US" sz="5400" dirty="0" smtClean="0">
                <a:solidFill>
                  <a:srgbClr val="FFFF00"/>
                </a:solidFill>
              </a:rPr>
              <a:t>(“&lt;html attrib”&gt;,”&lt;value&gt;”)</a:t>
            </a:r>
          </a:p>
          <a:p>
            <a:pPr marL="0" indent="0" algn="l">
              <a:buNone/>
            </a:pPr>
            <a:endParaRPr lang="en-US" sz="5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827983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Removing Elements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868465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92684"/>
            <a:ext cx="2253447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To remove an  elements we use 3 steps:</a:t>
            </a:r>
          </a:p>
          <a:p>
            <a:pPr marL="514350" indent="-51435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1.	Obtain a reference to the parent element of the element to remove.</a:t>
            </a:r>
          </a:p>
          <a:p>
            <a:pPr marL="514350" indent="-51435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2.	Obtain a reference to the child element to remove.</a:t>
            </a:r>
          </a:p>
          <a:p>
            <a:pPr marL="514350" indent="-51435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3.	Call the method </a:t>
            </a:r>
            <a:r>
              <a:rPr lang="en-US" sz="5400" b="1" dirty="0" err="1" smtClean="0">
                <a:solidFill>
                  <a:schemeClr val="accent3"/>
                </a:solidFill>
              </a:rPr>
              <a:t>removeChild</a:t>
            </a:r>
            <a:r>
              <a:rPr lang="en-US" sz="5400" b="1" dirty="0" smtClean="0">
                <a:solidFill>
                  <a:schemeClr val="accent3"/>
                </a:solidFill>
              </a:rPr>
              <a:t>( ) </a:t>
            </a:r>
            <a:r>
              <a:rPr lang="en-US" sz="5400" dirty="0" smtClean="0">
                <a:solidFill>
                  <a:schemeClr val="tx1"/>
                </a:solidFill>
              </a:rPr>
              <a:t>on parent element passing it child element to remove.</a:t>
            </a:r>
          </a:p>
          <a:p>
            <a:pPr marL="0" indent="0" algn="l">
              <a:buNone/>
            </a:pPr>
            <a:endParaRPr lang="en-US" sz="5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329130" y="822960"/>
            <a:ext cx="616066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DOM ?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49278" y="2182416"/>
            <a:ext cx="757290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49278" y="3564128"/>
            <a:ext cx="22445259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 smtClean="0"/>
              <a:t>When a Web browser loads an HTML file, it displays the contents of that file on the screen.</a:t>
            </a:r>
          </a:p>
          <a:p>
            <a:pPr algn="l"/>
            <a:endParaRPr lang="en-IN" sz="5400" dirty="0" smtClean="0"/>
          </a:p>
          <a:p>
            <a:pPr algn="l"/>
            <a:r>
              <a:rPr lang="en-IN" sz="5400" dirty="0" smtClean="0"/>
              <a:t>But that’s not all the Web browser does with the tags, attributes, and contents of the file: it also creates and memorizes a “model” of that page’s HTML. </a:t>
            </a:r>
          </a:p>
          <a:p>
            <a:pPr algn="l"/>
            <a:endParaRPr lang="en-IN" sz="5400" dirty="0" smtClean="0"/>
          </a:p>
          <a:p>
            <a:pPr algn="l"/>
            <a:r>
              <a:rPr lang="en-IN" sz="5400" dirty="0" smtClean="0"/>
              <a:t>In other words, the Web browser remembers the HTML tags, their attributes, and the order in which they appear in the file—this representation of the page is called the </a:t>
            </a:r>
            <a:r>
              <a:rPr lang="en-IN" sz="54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 Model</a:t>
            </a:r>
            <a:r>
              <a:rPr lang="en-IN" sz="5400" dirty="0" smtClean="0">
                <a:solidFill>
                  <a:schemeClr val="tx1"/>
                </a:solidFill>
              </a:rPr>
              <a:t>,</a:t>
            </a:r>
            <a:r>
              <a:rPr lang="en-IN" sz="5400" dirty="0" smtClean="0">
                <a:solidFill>
                  <a:srgbClr val="FFC000"/>
                </a:solidFill>
              </a:rPr>
              <a:t> </a:t>
            </a:r>
            <a:r>
              <a:rPr lang="en-IN" sz="5400" dirty="0" smtClean="0">
                <a:solidFill>
                  <a:schemeClr val="tx1"/>
                </a:solidFill>
              </a:rPr>
              <a:t>or </a:t>
            </a:r>
            <a:r>
              <a:rPr lang="en-IN" sz="54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  <a:r>
              <a:rPr lang="en-IN" sz="5400" dirty="0" smtClean="0"/>
              <a:t> in short</a:t>
            </a:r>
            <a:endParaRPr lang="en-US" sz="5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57074" y="5663232"/>
            <a:ext cx="22292859" cy="1588"/>
          </a:xfrm>
          <a:prstGeom prst="line">
            <a:avLst/>
          </a:prstGeom>
          <a:noFill/>
          <a:ln w="254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/>
          <p:cNvCxnSpPr/>
          <p:nvPr/>
        </p:nvCxnSpPr>
        <p:spPr>
          <a:xfrm>
            <a:off x="901678" y="9051010"/>
            <a:ext cx="22292859" cy="1588"/>
          </a:xfrm>
          <a:prstGeom prst="line">
            <a:avLst/>
          </a:prstGeom>
          <a:noFill/>
          <a:ln w="254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278" y="822960"/>
            <a:ext cx="926728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Example(Human View)</a:t>
            </a:r>
            <a:endParaRPr lang="en-IN" sz="66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71580" y="2182416"/>
            <a:ext cx="9267282" cy="1588"/>
          </a:xfrm>
          <a:prstGeom prst="line">
            <a:avLst/>
          </a:prstGeom>
          <a:noFill/>
          <a:ln w="104775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892126" y="3093515"/>
            <a:ext cx="24175818" cy="969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IN" sz="48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&lt;html&gt;</a:t>
            </a:r>
          </a:p>
          <a:p>
            <a:pPr marL="0" indent="0" algn="l">
              <a:buNone/>
            </a:pPr>
            <a:r>
              <a:rPr lang="en-IN" sz="48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&lt;head&gt;</a:t>
            </a:r>
          </a:p>
          <a:p>
            <a:pPr marL="0" indent="0" algn="l">
              <a:buNone/>
            </a:pPr>
            <a:r>
              <a:rPr lang="en-IN" sz="48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&lt;title&gt;An Example XHTML Document&lt;/title&gt;</a:t>
            </a:r>
          </a:p>
          <a:p>
            <a:pPr marL="0" indent="0" algn="l">
              <a:buNone/>
            </a:pPr>
            <a:r>
              <a:rPr lang="en-IN" sz="48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&lt;link </a:t>
            </a:r>
            <a:r>
              <a:rPr lang="en-IN" sz="48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</a:t>
            </a:r>
            <a:r>
              <a:rPr lang="en-IN" sz="48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n-IN" sz="48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stylesheet</a:t>
            </a:r>
            <a:r>
              <a:rPr lang="en-IN" sz="48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</a:t>
            </a:r>
            <a:r>
              <a:rPr lang="en-IN" sz="48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href</a:t>
            </a:r>
            <a:r>
              <a:rPr lang="en-IN" sz="48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="style.css" type="text/</a:t>
            </a:r>
            <a:r>
              <a:rPr lang="en-IN" sz="48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IN" sz="48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/&gt;</a:t>
            </a:r>
          </a:p>
          <a:p>
            <a:pPr marL="0" indent="0" algn="l">
              <a:buNone/>
            </a:pPr>
            <a:r>
              <a:rPr lang="en-IN" sz="48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&lt;/head&gt;</a:t>
            </a:r>
          </a:p>
          <a:p>
            <a:pPr marL="0" indent="0" algn="l">
              <a:buNone/>
            </a:pPr>
            <a:r>
              <a:rPr lang="en-IN" sz="48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&lt;body&gt;</a:t>
            </a:r>
          </a:p>
          <a:p>
            <a:pPr marL="0" indent="0" algn="l">
              <a:buNone/>
            </a:pPr>
            <a:r>
              <a:rPr lang="en-IN" sz="48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&lt;p&gt;This is an example paragraph.&lt;/p&gt;</a:t>
            </a:r>
          </a:p>
          <a:p>
            <a:pPr marL="0" indent="0" algn="l">
              <a:buNone/>
            </a:pPr>
            <a:r>
              <a:rPr lang="en-IN" sz="48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&lt;p&gt;This is an example paragraph with </a:t>
            </a:r>
          </a:p>
          <a:p>
            <a:pPr marL="0" indent="0" algn="l">
              <a:buNone/>
            </a:pPr>
            <a:r>
              <a:rPr lang="en-IN" sz="48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&lt;a </a:t>
            </a:r>
            <a:r>
              <a:rPr lang="en-IN" sz="48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href</a:t>
            </a:r>
            <a:r>
              <a:rPr lang="en-IN" sz="48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="stuff.html"&gt;a hyperlink&lt;/a&gt; inside of it!&lt;/p&gt;</a:t>
            </a:r>
          </a:p>
          <a:p>
            <a:pPr marL="0" indent="0" algn="l">
              <a:buNone/>
            </a:pPr>
            <a:r>
              <a:rPr lang="en-IN" sz="48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&lt;p&gt;And here's one with&lt;</a:t>
            </a:r>
            <a:r>
              <a:rPr lang="en-IN" sz="48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</a:t>
            </a:r>
            <a:r>
              <a:rPr lang="en-IN" sz="48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/&gt;a line break </a:t>
            </a:r>
          </a:p>
          <a:p>
            <a:pPr marL="0" indent="0" algn="l">
              <a:buNone/>
            </a:pPr>
            <a:r>
              <a:rPr lang="en-IN" sz="48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and an &lt;</a:t>
            </a:r>
            <a:r>
              <a:rPr lang="en-IN" sz="48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img</a:t>
            </a:r>
            <a:r>
              <a:rPr lang="en-IN" sz="48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48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n-IN" sz="48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="image.jpg" alt="image"&gt;.&lt;/p&gt;</a:t>
            </a:r>
          </a:p>
          <a:p>
            <a:pPr marL="0" indent="0" algn="l">
              <a:buNone/>
            </a:pPr>
            <a:r>
              <a:rPr lang="en-IN" sz="48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&lt;/body&gt;</a:t>
            </a:r>
          </a:p>
          <a:p>
            <a:pPr marL="0" indent="0" algn="l">
              <a:buNone/>
            </a:pPr>
            <a:r>
              <a:rPr lang="en-IN" sz="48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&lt;/html&gt;</a:t>
            </a:r>
            <a:endParaRPr lang="en-US" sz="48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278" y="822960"/>
            <a:ext cx="573746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View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49278" y="2182416"/>
            <a:ext cx="573746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3339" y="3471444"/>
            <a:ext cx="15934282" cy="8928692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278" y="822960"/>
            <a:ext cx="498726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Explanation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49278" y="2182416"/>
            <a:ext cx="494265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595805"/>
            <a:ext cx="21566459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 smtClean="0"/>
              <a:t>In the HTML DOM, everything is a node.</a:t>
            </a:r>
          </a:p>
          <a:p>
            <a:pPr marL="0" indent="0" algn="l">
              <a:buNone/>
            </a:pPr>
            <a:endParaRPr lang="en-IN" sz="5400" dirty="0" smtClean="0"/>
          </a:p>
          <a:p>
            <a:pPr algn="l"/>
            <a:r>
              <a:rPr lang="en-IN" sz="5400" dirty="0" smtClean="0"/>
              <a:t>The entire document is a </a:t>
            </a:r>
            <a:r>
              <a:rPr lang="en-IN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r>
              <a:rPr lang="en-IN" sz="5400" dirty="0" smtClean="0">
                <a:solidFill>
                  <a:srgbClr val="00B050"/>
                </a:solidFill>
              </a:rPr>
              <a:t> </a:t>
            </a:r>
            <a:r>
              <a:rPr lang="en-IN" sz="5400" dirty="0" smtClean="0"/>
              <a:t>node</a:t>
            </a:r>
          </a:p>
          <a:p>
            <a:pPr marL="0" indent="0" algn="l">
              <a:buNone/>
            </a:pPr>
            <a:endParaRPr lang="en-IN" sz="5400" dirty="0" smtClean="0"/>
          </a:p>
          <a:p>
            <a:pPr algn="l"/>
            <a:r>
              <a:rPr lang="en-IN" sz="5400" dirty="0" smtClean="0"/>
              <a:t>Every HTML element is an </a:t>
            </a:r>
            <a:r>
              <a:rPr lang="en-IN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r>
              <a:rPr lang="en-IN" sz="5400" dirty="0" smtClean="0"/>
              <a:t> node</a:t>
            </a:r>
          </a:p>
          <a:p>
            <a:pPr algn="l"/>
            <a:endParaRPr lang="en-IN" sz="5400" dirty="0" smtClean="0"/>
          </a:p>
          <a:p>
            <a:pPr algn="l"/>
            <a:r>
              <a:rPr lang="en-IN" sz="5400" dirty="0" smtClean="0"/>
              <a:t>The text inside HTML elements are </a:t>
            </a:r>
            <a:r>
              <a:rPr lang="en-IN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IN" sz="5400" dirty="0" smtClean="0">
                <a:solidFill>
                  <a:srgbClr val="FFC000"/>
                </a:solidFill>
              </a:rPr>
              <a:t> </a:t>
            </a:r>
            <a:r>
              <a:rPr lang="en-IN" sz="5400" dirty="0" smtClean="0"/>
              <a:t>nodes</a:t>
            </a:r>
          </a:p>
          <a:p>
            <a:pPr algn="l"/>
            <a:endParaRPr lang="en-IN" sz="5400" dirty="0" smtClean="0"/>
          </a:p>
          <a:p>
            <a:pPr algn="l"/>
            <a:r>
              <a:rPr lang="en-IN" sz="5400" dirty="0" smtClean="0"/>
              <a:t>Every HTML attribute is an </a:t>
            </a:r>
            <a:r>
              <a:rPr lang="en-IN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r>
              <a:rPr lang="en-IN" sz="5400" dirty="0" smtClean="0">
                <a:solidFill>
                  <a:srgbClr val="00B050"/>
                </a:solidFill>
              </a:rPr>
              <a:t> </a:t>
            </a:r>
            <a:r>
              <a:rPr lang="en-IN" sz="5400" dirty="0" smtClean="0"/>
              <a:t>node</a:t>
            </a:r>
          </a:p>
          <a:p>
            <a:pPr marL="0" indent="0" algn="l">
              <a:buNone/>
            </a:pPr>
            <a:endParaRPr lang="en-US" sz="5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715645" y="936700"/>
            <a:ext cx="1279388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Can Be Done With DOM ?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95746" y="490654"/>
            <a:ext cx="14206654" cy="2185639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8215" y="3895106"/>
            <a:ext cx="21611063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IN" sz="5400" dirty="0" smtClean="0"/>
              <a:t>With DOM , a programmer  gets all the power he needs to create dynamic HTML:</a:t>
            </a:r>
          </a:p>
          <a:p>
            <a:pPr marL="0" indent="0" algn="l">
              <a:buNone/>
            </a:pPr>
            <a:endParaRPr lang="en-IN" sz="5400" dirty="0" smtClean="0"/>
          </a:p>
          <a:p>
            <a:pPr algn="l"/>
            <a:r>
              <a:rPr lang="en-IN" sz="5400" dirty="0" smtClean="0">
                <a:solidFill>
                  <a:schemeClr val="accent3"/>
                </a:solidFill>
              </a:rPr>
              <a:t>	Using DOM we can can change all the HTML elements in the page</a:t>
            </a:r>
          </a:p>
          <a:p>
            <a:pPr algn="l"/>
            <a:endParaRPr lang="en-IN" sz="5400" dirty="0" smtClean="0">
              <a:solidFill>
                <a:srgbClr val="C00000"/>
              </a:solidFill>
            </a:endParaRPr>
          </a:p>
          <a:p>
            <a:pPr algn="l"/>
            <a:r>
              <a:rPr lang="en-IN" sz="5400" dirty="0" smtClean="0">
                <a:solidFill>
                  <a:schemeClr val="accent3"/>
                </a:solidFill>
              </a:rPr>
              <a:t>	Using DOM we can can change  all the HTML attributes in the page</a:t>
            </a:r>
          </a:p>
          <a:p>
            <a:pPr algn="l"/>
            <a:endParaRPr lang="en-IN" sz="5400" dirty="0" smtClean="0">
              <a:solidFill>
                <a:srgbClr val="0070C0"/>
              </a:solidFill>
            </a:endParaRPr>
          </a:p>
          <a:p>
            <a:pPr algn="l"/>
            <a:r>
              <a:rPr lang="en-IN" sz="5400" dirty="0" smtClean="0">
                <a:solidFill>
                  <a:schemeClr val="accent3"/>
                </a:solidFill>
              </a:rPr>
              <a:t>	Using DOM we can can change all the CSS styles in the page</a:t>
            </a:r>
          </a:p>
          <a:p>
            <a:pPr algn="l"/>
            <a:endParaRPr lang="en-IN" sz="5400" dirty="0" smtClean="0">
              <a:solidFill>
                <a:srgbClr val="FFC000"/>
              </a:solidFill>
            </a:endParaRPr>
          </a:p>
          <a:p>
            <a:pPr algn="l"/>
            <a:r>
              <a:rPr lang="en-IN" sz="5400" dirty="0" smtClean="0">
                <a:solidFill>
                  <a:srgbClr val="FFC000"/>
                </a:solidFill>
              </a:rPr>
              <a:t>	</a:t>
            </a:r>
            <a:r>
              <a:rPr lang="en-IN" sz="5400" dirty="0" smtClean="0">
                <a:solidFill>
                  <a:schemeClr val="accent3"/>
                </a:solidFill>
              </a:rPr>
              <a:t>Using DOM we can can react to all the events in the page</a:t>
            </a: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1137423" y="6646131"/>
            <a:ext cx="360000" cy="360000"/>
          </a:xfrm>
          <a:prstGeom prst="ellipse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1133709" y="8248161"/>
            <a:ext cx="360000" cy="360000"/>
          </a:xfrm>
          <a:prstGeom prst="ellipse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1152297" y="9917097"/>
            <a:ext cx="360000" cy="360000"/>
          </a:xfrm>
          <a:prstGeom prst="ellipse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70885" y="11563731"/>
            <a:ext cx="360000" cy="360000"/>
          </a:xfrm>
          <a:prstGeom prst="ellipse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65838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60788" y="2137812"/>
            <a:ext cx="66558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buNone/>
            </a:pP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	childNodes</a:t>
            </a:r>
          </a:p>
          <a:p>
            <a:pPr marL="0" indent="0" algn="l">
              <a:buNone/>
            </a:pP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an array of all the children of the specified node.</a:t>
            </a:r>
          </a:p>
          <a:p>
            <a:pPr marL="0" indent="0" algn="l">
              <a:buNone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firstChild</a:t>
            </a:r>
          </a:p>
          <a:p>
            <a:pPr marL="0" indent="0" algn="l">
              <a:buNone/>
            </a:pP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first child node</a:t>
            </a:r>
          </a:p>
          <a:p>
            <a:pPr marL="0" indent="0" algn="l">
              <a:buNone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lastChild</a:t>
            </a:r>
          </a:p>
          <a:p>
            <a:pPr marL="0" indent="0" algn="l">
              <a:buNone/>
            </a:pP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last child node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779</Words>
  <Application>Microsoft Macintosh PowerPoint</Application>
  <PresentationFormat>Custom</PresentationFormat>
  <Paragraphs>197</Paragraphs>
  <Slides>31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White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Sachin</cp:lastModifiedBy>
  <cp:revision>271</cp:revision>
  <dcterms:modified xsi:type="dcterms:W3CDTF">2019-12-12T07:54:37Z</dcterms:modified>
</cp:coreProperties>
</file>