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7" r:id="rId2"/>
    <p:sldId id="388" r:id="rId3"/>
    <p:sldId id="389" r:id="rId4"/>
    <p:sldId id="396" r:id="rId5"/>
    <p:sldId id="419" r:id="rId6"/>
    <p:sldId id="417" r:id="rId7"/>
    <p:sldId id="440" r:id="rId8"/>
    <p:sldId id="441" r:id="rId9"/>
    <p:sldId id="442" r:id="rId10"/>
    <p:sldId id="443" r:id="rId11"/>
    <p:sldId id="399" r:id="rId12"/>
    <p:sldId id="432" r:id="rId13"/>
    <p:sldId id="433" r:id="rId14"/>
    <p:sldId id="421" r:id="rId15"/>
    <p:sldId id="422" r:id="rId16"/>
    <p:sldId id="434" r:id="rId17"/>
    <p:sldId id="435" r:id="rId18"/>
    <p:sldId id="423" r:id="rId1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31" d="100"/>
          <a:sy n="31" d="100"/>
        </p:scale>
        <p:origin x="-120" y="-21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6902" y="822960"/>
            <a:ext cx="68227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6902" y="2182416"/>
            <a:ext cx="69227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/>
              <a:t>The prime requirement of event handling code is attaching it with some event.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r>
              <a:rPr lang="en-US" sz="5400" dirty="0" smtClean="0"/>
              <a:t>There are several ways of doing this: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Using HTML attributes</a:t>
            </a:r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Using </a:t>
            </a:r>
            <a:r>
              <a:rPr lang="en-US" sz="5400" b="1" smtClean="0">
                <a:solidFill>
                  <a:schemeClr val="accent3"/>
                </a:solidFill>
              </a:rPr>
              <a:t>DOM </a:t>
            </a:r>
            <a:r>
              <a:rPr lang="en-US" sz="5400" b="1" smtClean="0">
                <a:solidFill>
                  <a:schemeClr val="accent3"/>
                </a:solidFill>
              </a:rPr>
              <a:t> Level 2 Event </a:t>
            </a:r>
            <a:r>
              <a:rPr lang="en-US" sz="5400" b="1" dirty="0" smtClean="0">
                <a:solidFill>
                  <a:schemeClr val="accent3"/>
                </a:solidFill>
              </a:rPr>
              <a:t>Handler</a:t>
            </a:r>
            <a:endParaRPr lang="en-IN" sz="5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7714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0788" y="2137812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/>
              <a:t>In this approach the event handling code is assigned to an attribute of the HTML tags.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/>
              <a:t>For example if the event is associated with a </a:t>
            </a:r>
            <a:r>
              <a:rPr lang="en-US" sz="5400" b="1" dirty="0" smtClean="0">
                <a:solidFill>
                  <a:schemeClr val="accent3"/>
                </a:solidFill>
              </a:rPr>
              <a:t>&lt;form&gt; </a:t>
            </a:r>
            <a:r>
              <a:rPr lang="en-US" sz="5400" dirty="0" smtClean="0"/>
              <a:t>then it will be assigned to the attribute of the </a:t>
            </a:r>
            <a:r>
              <a:rPr lang="en-US" sz="5400" b="1" dirty="0" smtClean="0">
                <a:solidFill>
                  <a:schemeClr val="accent3"/>
                </a:solidFill>
              </a:rPr>
              <a:t>&lt;form&gt; </a:t>
            </a:r>
            <a:r>
              <a:rPr lang="en-US" sz="5400" dirty="0" smtClean="0"/>
              <a:t>tag and if it is associated with </a:t>
            </a:r>
            <a:r>
              <a:rPr lang="en-US" sz="5400" b="1" dirty="0" smtClean="0">
                <a:solidFill>
                  <a:schemeClr val="accent3"/>
                </a:solidFill>
              </a:rPr>
              <a:t>&lt;a&gt;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dirty="0" smtClean="0"/>
              <a:t>then it is assigned to the  attribute of </a:t>
            </a:r>
            <a:r>
              <a:rPr lang="en-US" sz="5400" b="1" dirty="0" smtClean="0">
                <a:solidFill>
                  <a:schemeClr val="accent3"/>
                </a:solidFill>
              </a:rPr>
              <a:t>&lt;a&gt;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dirty="0" smtClean="0"/>
              <a:t>tag.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r>
              <a:rPr lang="en-US" sz="5400" dirty="0" smtClean="0"/>
              <a:t>This attribute is the word </a:t>
            </a:r>
            <a:r>
              <a:rPr lang="en-US" sz="5400" b="1" dirty="0" smtClean="0">
                <a:solidFill>
                  <a:schemeClr val="accent3"/>
                </a:solidFill>
              </a:rPr>
              <a:t>“on” </a:t>
            </a:r>
            <a:r>
              <a:rPr lang="en-US" sz="5400" dirty="0" smtClean="0"/>
              <a:t>followed by the name of the event.</a:t>
            </a:r>
          </a:p>
          <a:p>
            <a:pPr marL="0" indent="0" algn="l" fontAlgn="base">
              <a:buNone/>
            </a:pPr>
            <a:r>
              <a:rPr lang="en-US" sz="5400" dirty="0" smtClean="0"/>
              <a:t>For example: </a:t>
            </a:r>
            <a:r>
              <a:rPr lang="en-US" sz="5400" b="1" dirty="0" err="1" smtClean="0">
                <a:solidFill>
                  <a:schemeClr val="accent3"/>
                </a:solidFill>
              </a:rPr>
              <a:t>onclick</a:t>
            </a:r>
            <a:r>
              <a:rPr lang="en-US" sz="5400" dirty="0" err="1" smtClean="0">
                <a:solidFill>
                  <a:schemeClr val="bg1"/>
                </a:solidFill>
              </a:rPr>
              <a:t>,</a:t>
            </a:r>
            <a:r>
              <a:rPr lang="en-US" sz="5400" b="1" dirty="0" err="1" smtClean="0">
                <a:solidFill>
                  <a:schemeClr val="accent3"/>
                </a:solidFill>
              </a:rPr>
              <a:t>onmouseover</a:t>
            </a:r>
            <a:r>
              <a:rPr lang="en-US" sz="5400" dirty="0" err="1" smtClean="0">
                <a:solidFill>
                  <a:schemeClr val="bg1"/>
                </a:solidFill>
              </a:rPr>
              <a:t>,</a:t>
            </a:r>
            <a:r>
              <a:rPr lang="en-US" sz="5400" b="1" dirty="0" err="1" smtClean="0">
                <a:solidFill>
                  <a:schemeClr val="accent3"/>
                </a:solidFill>
              </a:rPr>
              <a:t>onkeypress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39036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0788" y="2137812"/>
            <a:ext cx="395336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>
                <a:solidFill>
                  <a:schemeClr val="tx1"/>
                </a:solidFill>
              </a:rPr>
              <a:t>For example, to process a </a:t>
            </a:r>
            <a:r>
              <a:rPr lang="en-IN" sz="5400" b="1" dirty="0" smtClean="0">
                <a:solidFill>
                  <a:schemeClr val="accent3"/>
                </a:solidFill>
              </a:rPr>
              <a:t>click</a:t>
            </a:r>
            <a:r>
              <a:rPr lang="en-IN" sz="5400" dirty="0" smtClean="0">
                <a:solidFill>
                  <a:schemeClr val="bg1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event on the input button, it is possible to assign an </a:t>
            </a:r>
            <a:r>
              <a:rPr lang="en-IN" sz="5400" b="1" dirty="0" err="1" smtClean="0">
                <a:solidFill>
                  <a:schemeClr val="accent3"/>
                </a:solidFill>
              </a:rPr>
              <a:t>onclick</a:t>
            </a:r>
            <a:r>
              <a:rPr lang="en-IN" sz="5400" dirty="0" smtClean="0">
                <a:solidFill>
                  <a:srgbClr val="FFFF00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handler like this:</a:t>
            </a:r>
          </a:p>
          <a:p>
            <a:pPr marL="0" indent="0" algn="l" fontAlgn="base">
              <a:buNone/>
            </a:pPr>
            <a:endParaRPr lang="en-IN" sz="5400" dirty="0" smtClean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id="b1" type=“button” value="Click me" </a:t>
            </a:r>
            <a:r>
              <a:rPr lang="en-IN" sz="48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IN" sz="48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="alert('Thanks!');" &gt;</a:t>
            </a:r>
          </a:p>
          <a:p>
            <a:pPr algn="l" fontAlgn="base"/>
            <a:endParaRPr lang="en-IN" sz="5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3383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Multiple Statements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0788" y="2137812"/>
            <a:ext cx="11388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Html event attribute allows us to write multiple JavaScript statements against an event.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To do this we have to separate  them with a semicolon.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353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Function For Event Handling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42564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945926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If number of statements against an event are large then we can group them inside a function and call the function via attribute.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tx1"/>
                </a:solidFill>
              </a:rPr>
              <a:t>JavaScript</a:t>
            </a: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function &lt;name&gt;(arguments)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{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1"/>
                </a:solidFill>
              </a:rPr>
              <a:t>//some code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}</a:t>
            </a:r>
          </a:p>
          <a:p>
            <a:pPr marL="0" indent="0" algn="l" fontAlgn="base">
              <a:buNone/>
            </a:pPr>
            <a:endParaRPr lang="en-US" sz="5400" b="1" i="1" dirty="0" smtClean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tx1"/>
                </a:solidFill>
              </a:rPr>
              <a:t>HTML</a:t>
            </a: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&lt;tag   attribute=“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function_name</a:t>
            </a:r>
            <a:r>
              <a:rPr lang="en-US" sz="5400" b="1" i="1" dirty="0" smtClean="0">
                <a:solidFill>
                  <a:schemeClr val="accent3"/>
                </a:solidFill>
              </a:rPr>
              <a:t>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1267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“this”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519875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previous code we had to write 2 functions because the function had to run on different div elements.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But we can use a single function also by making use of “</a:t>
            </a:r>
            <a:r>
              <a:rPr lang="en-US" sz="5400" b="1" dirty="0" smtClean="0">
                <a:solidFill>
                  <a:schemeClr val="accent3"/>
                </a:solidFill>
              </a:rPr>
              <a:t>this</a:t>
            </a:r>
            <a:r>
              <a:rPr lang="en-US" sz="5400" dirty="0" smtClean="0">
                <a:solidFill>
                  <a:schemeClr val="tx1"/>
                </a:solidFill>
              </a:rPr>
              <a:t>” as argument.</a:t>
            </a:r>
          </a:p>
          <a:p>
            <a:pPr marL="0" indent="0" algn="l" fontAlgn="base">
              <a:buNone/>
            </a:pPr>
            <a:endParaRPr lang="en-IN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IN" sz="5400" b="1" dirty="0" smtClean="0">
                <a:solidFill>
                  <a:schemeClr val="accent3"/>
                </a:solidFill>
              </a:rPr>
              <a:t>Inside an event handler, this references the current element.</a:t>
            </a:r>
            <a:r>
              <a:rPr lang="en-IN" sz="5400" dirty="0" smtClean="0">
                <a:solidFill>
                  <a:schemeClr val="accent3"/>
                </a:solidFill>
              </a:rPr>
              <a:t> 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6963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875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Some html elements have some predefined default </a:t>
            </a:r>
            <a:r>
              <a:rPr lang="en-US" sz="5400" dirty="0" err="1" smtClean="0">
                <a:solidFill>
                  <a:schemeClr val="tx1"/>
                </a:solidFill>
              </a:rPr>
              <a:t>behaviour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Like the </a:t>
            </a:r>
            <a:r>
              <a:rPr lang="en-US" sz="5400" b="1" dirty="0" smtClean="0">
                <a:solidFill>
                  <a:schemeClr val="accent3"/>
                </a:solidFill>
              </a:rPr>
              <a:t>&lt;a&gt;</a:t>
            </a:r>
            <a:r>
              <a:rPr lang="en-US" sz="5400" dirty="0" smtClean="0">
                <a:solidFill>
                  <a:schemeClr val="tx1"/>
                </a:solidFill>
              </a:rPr>
              <a:t> tag has the default </a:t>
            </a:r>
            <a:r>
              <a:rPr lang="en-US" sz="5400" dirty="0" err="1" smtClean="0">
                <a:solidFill>
                  <a:schemeClr val="tx1"/>
                </a:solidFill>
              </a:rPr>
              <a:t>behaviour</a:t>
            </a:r>
            <a:r>
              <a:rPr lang="en-US" sz="5400" dirty="0" smtClean="0">
                <a:solidFill>
                  <a:schemeClr val="tx1"/>
                </a:solidFill>
              </a:rPr>
              <a:t> of navigating to a different page.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For example: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accent3"/>
                </a:solidFill>
              </a:rPr>
              <a:t>&lt;a </a:t>
            </a:r>
            <a:r>
              <a:rPr lang="en-US" sz="5400" dirty="0" err="1" smtClean="0">
                <a:solidFill>
                  <a:schemeClr val="accent3"/>
                </a:solidFill>
              </a:rPr>
              <a:t>href</a:t>
            </a:r>
            <a:r>
              <a:rPr lang="en-US" sz="5400" dirty="0" smtClean="0">
                <a:solidFill>
                  <a:schemeClr val="accent3"/>
                </a:solidFill>
              </a:rPr>
              <a:t>=“http://www.google.com”&gt;</a:t>
            </a: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accent3"/>
                </a:solidFill>
              </a:rPr>
              <a:t> </a:t>
            </a:r>
            <a:r>
              <a:rPr lang="en-US" sz="5400" dirty="0" err="1" smtClean="0">
                <a:solidFill>
                  <a:schemeClr val="accent3"/>
                </a:solidFill>
              </a:rPr>
              <a:t>onclick</a:t>
            </a:r>
            <a:r>
              <a:rPr lang="en-US" sz="5400" dirty="0" smtClean="0">
                <a:solidFill>
                  <a:schemeClr val="accent3"/>
                </a:solidFill>
              </a:rPr>
              <a:t>=“</a:t>
            </a:r>
            <a:r>
              <a:rPr lang="en-US" sz="5400" dirty="0" err="1" smtClean="0">
                <a:solidFill>
                  <a:schemeClr val="accent3"/>
                </a:solidFill>
              </a:rPr>
              <a:t>changeColor</a:t>
            </a:r>
            <a:r>
              <a:rPr lang="en-US" sz="5400" dirty="0" smtClean="0">
                <a:solidFill>
                  <a:schemeClr val="accent3"/>
                </a:solidFill>
              </a:rPr>
              <a:t>(this)”&gt;Click Me&lt;/a&gt;</a:t>
            </a:r>
            <a:endParaRPr lang="en-IN" sz="5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56889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70382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this case when </a:t>
            </a:r>
            <a:r>
              <a:rPr lang="en-US" sz="5400" b="1" dirty="0" smtClean="0">
                <a:solidFill>
                  <a:schemeClr val="accent3"/>
                </a:solidFill>
              </a:rPr>
              <a:t>&lt;a&gt;</a:t>
            </a:r>
            <a:r>
              <a:rPr lang="en-US" sz="5400" dirty="0" smtClean="0">
                <a:solidFill>
                  <a:schemeClr val="tx1"/>
                </a:solidFill>
              </a:rPr>
              <a:t> is clicked browser does the following: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It executes </a:t>
            </a:r>
            <a:r>
              <a:rPr lang="en-US" sz="5400" b="1" dirty="0" err="1" smtClean="0">
                <a:solidFill>
                  <a:schemeClr val="accent3"/>
                </a:solidFill>
              </a:rPr>
              <a:t>changeColor</a:t>
            </a:r>
            <a:r>
              <a:rPr lang="en-US" sz="5400" b="1" dirty="0" smtClean="0">
                <a:solidFill>
                  <a:schemeClr val="accent3"/>
                </a:solidFill>
              </a:rPr>
              <a:t>( ) </a:t>
            </a:r>
            <a:r>
              <a:rPr lang="en-US" sz="5400" dirty="0" smtClean="0">
                <a:solidFill>
                  <a:schemeClr val="accent3"/>
                </a:solidFill>
              </a:rPr>
              <a:t>function.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The color of </a:t>
            </a:r>
            <a:r>
              <a:rPr lang="en-US" sz="5400" b="1" dirty="0" smtClean="0">
                <a:solidFill>
                  <a:schemeClr val="accent3"/>
                </a:solidFill>
              </a:rPr>
              <a:t>&lt;a&gt;</a:t>
            </a:r>
            <a:r>
              <a:rPr lang="en-US" sz="5400" dirty="0" smtClean="0">
                <a:solidFill>
                  <a:schemeClr val="accent3"/>
                </a:solidFill>
              </a:rPr>
              <a:t> changes to red.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FF000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An alert box appears and browser stays on the page until OK is pressed.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0070C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The browser navigates to the new page when OK is clicked</a:t>
            </a:r>
            <a:endParaRPr lang="en-IN" sz="5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882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If we want to cancel step 4 then we’ll have to ensure that the event handler must return “false”.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This can be done in 2 ways: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 Write a </a:t>
            </a:r>
            <a:r>
              <a:rPr lang="en-US" sz="5400" b="1" dirty="0" smtClean="0">
                <a:solidFill>
                  <a:schemeClr val="accent3"/>
                </a:solidFill>
              </a:rPr>
              <a:t>return false </a:t>
            </a:r>
            <a:r>
              <a:rPr lang="en-US" sz="5400" dirty="0" smtClean="0">
                <a:solidFill>
                  <a:schemeClr val="tx1"/>
                </a:solidFill>
              </a:rPr>
              <a:t>statement in the event attribute after the function call.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2. Write a </a:t>
            </a:r>
            <a:r>
              <a:rPr lang="en-US" sz="5400" b="1" dirty="0" smtClean="0">
                <a:solidFill>
                  <a:schemeClr val="accent3"/>
                </a:solidFill>
              </a:rPr>
              <a:t>return false </a:t>
            </a:r>
            <a:r>
              <a:rPr lang="en-US" sz="5400" dirty="0" smtClean="0">
                <a:solidFill>
                  <a:schemeClr val="tx1"/>
                </a:solidFill>
              </a:rPr>
              <a:t>statement in the function body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EVENT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Introduction</a:t>
            </a:r>
            <a:endParaRPr sz="6600" spc="891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09781" y="2297102"/>
            <a:ext cx="826093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5400" dirty="0" smtClean="0"/>
              <a:t>Events are at the very core of any web application and most JavaScript enhancements. </a:t>
            </a:r>
          </a:p>
          <a:p>
            <a:pPr lvl="0"/>
            <a:endParaRPr lang="en-IN" sz="5400" dirty="0" smtClean="0"/>
          </a:p>
          <a:p>
            <a:pPr lvl="0"/>
            <a:r>
              <a:rPr lang="en-IN" sz="5400" dirty="0" smtClean="0"/>
              <a:t>It’s through these events that we define when something is going to happen. </a:t>
            </a:r>
            <a:endParaRPr lang="en-US" sz="5400" dirty="0" smtClean="0"/>
          </a:p>
          <a:p>
            <a:pPr lvl="0"/>
            <a:endParaRPr lang="en-IN" sz="5400" dirty="0" smtClean="0"/>
          </a:p>
          <a:p>
            <a:pPr lvl="0"/>
            <a:r>
              <a:rPr lang="en-IN" sz="5400" dirty="0" smtClean="0"/>
              <a:t>If we have a button in our document and we need some form validation to take place when it’s clicked then we would use the </a:t>
            </a:r>
            <a:r>
              <a:rPr lang="en-IN" sz="5400" dirty="0" smtClean="0">
                <a:solidFill>
                  <a:schemeClr val="accent3"/>
                </a:solidFill>
              </a:rPr>
              <a:t>‘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IN" sz="5400" dirty="0" smtClean="0">
                <a:solidFill>
                  <a:schemeClr val="accent3"/>
                </a:solidFill>
              </a:rPr>
              <a:t>’ </a:t>
            </a:r>
            <a:r>
              <a:rPr lang="en-IN" sz="5400" dirty="0" smtClean="0"/>
              <a:t>event.</a:t>
            </a: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29130" y="822960"/>
            <a:ext cx="78566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897458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2917370"/>
            <a:ext cx="224452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The building blocks of an interactive web page is the JavaScript event system.</a:t>
            </a:r>
          </a:p>
          <a:p>
            <a:pPr marL="0" indent="0" algn="l">
              <a:buNone/>
            </a:pPr>
            <a:r>
              <a:rPr lang="en-IN" sz="5400" dirty="0" smtClean="0">
                <a:solidFill>
                  <a:schemeClr val="accent3"/>
                </a:solidFill>
              </a:rPr>
              <a:t>An event in JavaScript is something that happens with or on the webpage. </a:t>
            </a:r>
          </a:p>
          <a:p>
            <a:pPr marL="0" indent="0" algn="l">
              <a:buNone/>
            </a:pPr>
            <a:endParaRPr lang="en-IN" sz="5400" dirty="0" smtClean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 smtClean="0"/>
              <a:t>A few example of events: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>
              <a:buFont typeface="Wingdings" pitchFamily="2" charset="2"/>
              <a:buChar char="ü"/>
            </a:pP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mouse click.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webpage loading.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ousing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a hot spot on the webpage, also known as hovering.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electing an input box in an HTML form.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keystroke</a:t>
            </a:r>
            <a:endParaRPr lang="en-IN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1048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Categories</a:t>
            </a:r>
            <a:endParaRPr lang="en-IN" sz="6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71580" y="2182416"/>
            <a:ext cx="743516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Before we can design event handling code we must know about types of events. Overall there are </a:t>
            </a:r>
            <a:r>
              <a:rPr lang="en-US" sz="5400" b="1" dirty="0" smtClean="0">
                <a:solidFill>
                  <a:schemeClr val="accent3"/>
                </a:solidFill>
              </a:rPr>
              <a:t>50 events </a:t>
            </a:r>
            <a:r>
              <a:rPr lang="en-US" sz="5400" dirty="0" smtClean="0">
                <a:solidFill>
                  <a:schemeClr val="tx1"/>
                </a:solidFill>
              </a:rPr>
              <a:t>, but we generally deal with </a:t>
            </a:r>
            <a:r>
              <a:rPr lang="en-US" sz="5400" i="1" u="sng" dirty="0" smtClean="0">
                <a:solidFill>
                  <a:schemeClr val="accent3"/>
                </a:solidFill>
              </a:rPr>
              <a:t>4 categories of events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</a:p>
          <a:p>
            <a:pPr marL="514350" lvl="0" indent="-514350" algn="l">
              <a:buAutoNum type="arabicPeriod"/>
            </a:pPr>
            <a:endParaRPr lang="en-US" sz="5400" b="1" dirty="0" smtClean="0">
              <a:solidFill>
                <a:srgbClr val="7030A0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Mouse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Key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Form Events</a:t>
            </a: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General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5881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mousedown</a:t>
            </a:r>
            <a:r>
              <a:rPr lang="en-IN" sz="5400" dirty="0" smtClean="0">
                <a:solidFill>
                  <a:srgbClr val="7030A0"/>
                </a:solidFill>
              </a:rPr>
              <a:t> </a:t>
            </a:r>
            <a:r>
              <a:rPr lang="en-IN" sz="5400" dirty="0" smtClean="0"/>
              <a:t>– The </a:t>
            </a:r>
            <a:r>
              <a:rPr lang="en-IN" sz="5400" dirty="0" err="1" smtClean="0"/>
              <a:t>mousedown</a:t>
            </a:r>
            <a:r>
              <a:rPr lang="en-IN" sz="5400" dirty="0" smtClean="0"/>
              <a:t> event is fired when the pointing device (usually a mouse) is pressed downwards over an element.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mouseup</a:t>
            </a:r>
            <a:r>
              <a:rPr lang="en-IN" sz="5400" dirty="0" smtClean="0"/>
              <a:t> – The </a:t>
            </a:r>
            <a:r>
              <a:rPr lang="en-IN" sz="5400" dirty="0" err="1" smtClean="0"/>
              <a:t>mouseup</a:t>
            </a:r>
            <a:r>
              <a:rPr lang="en-IN" sz="5400" dirty="0" smtClean="0"/>
              <a:t> event is fired when the pointing device (usually a mouse) is released over an element.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click</a:t>
            </a:r>
            <a:r>
              <a:rPr lang="en-IN" sz="5400" dirty="0" smtClean="0">
                <a:solidFill>
                  <a:srgbClr val="FFFF00"/>
                </a:solidFill>
              </a:rPr>
              <a:t> </a:t>
            </a:r>
            <a:r>
              <a:rPr lang="en-IN" sz="5400" dirty="0" smtClean="0"/>
              <a:t>– The click event is defined as a </a:t>
            </a:r>
            <a:r>
              <a:rPr lang="en-IN" sz="5400" dirty="0" err="1" smtClean="0"/>
              <a:t>mousedown</a:t>
            </a:r>
            <a:r>
              <a:rPr lang="en-IN" sz="5400" dirty="0" smtClean="0"/>
              <a:t> followed by a </a:t>
            </a:r>
            <a:r>
              <a:rPr lang="en-IN" sz="5400" dirty="0" err="1" smtClean="0"/>
              <a:t>mouseup</a:t>
            </a:r>
            <a:r>
              <a:rPr lang="en-IN" sz="5400" dirty="0" smtClean="0"/>
              <a:t> in exactly the same position.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dblclick</a:t>
            </a:r>
            <a:r>
              <a:rPr lang="en-IN" sz="5400" dirty="0" smtClean="0">
                <a:solidFill>
                  <a:srgbClr val="002060"/>
                </a:solidFill>
              </a:rPr>
              <a:t> </a:t>
            </a:r>
            <a:r>
              <a:rPr lang="en-IN" sz="5400" dirty="0" smtClean="0"/>
              <a:t>– This event is fired when an element is clicked twice in quick succession in the same position.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62224" y="822960"/>
            <a:ext cx="47516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keypress</a:t>
            </a:r>
            <a:r>
              <a:rPr lang="en-IN" sz="5400" dirty="0" smtClean="0">
                <a:solidFill>
                  <a:schemeClr val="accent3"/>
                </a:solidFill>
              </a:rPr>
              <a:t> </a:t>
            </a:r>
            <a:r>
              <a:rPr lang="en-IN" sz="5400" dirty="0" smtClean="0"/>
              <a:t>– This event is fired whenever a key on the keyboard is pressed.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keydown</a:t>
            </a:r>
            <a:r>
              <a:rPr lang="en-IN" sz="5400" dirty="0" smtClean="0"/>
              <a:t>– This event also fires whenever a key is pressed, it runs before the ‘</a:t>
            </a:r>
            <a:r>
              <a:rPr lang="en-IN" sz="5400" dirty="0" err="1" smtClean="0"/>
              <a:t>keypress</a:t>
            </a:r>
            <a:r>
              <a:rPr lang="en-IN" sz="5400" dirty="0" smtClean="0"/>
              <a:t>’ event.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keyup</a:t>
            </a:r>
            <a:r>
              <a:rPr lang="en-IN" sz="5400" dirty="0" smtClean="0"/>
              <a:t> – This event is fired when a key is released, after both the ‘</a:t>
            </a:r>
            <a:r>
              <a:rPr lang="en-IN" sz="5400" dirty="0" err="1" smtClean="0"/>
              <a:t>keydown</a:t>
            </a:r>
            <a:r>
              <a:rPr lang="en-IN" sz="5400" dirty="0" smtClean="0"/>
              <a:t>’ and ‘</a:t>
            </a:r>
            <a:r>
              <a:rPr lang="en-IN" sz="5400" dirty="0" err="1" smtClean="0"/>
              <a:t>keypress</a:t>
            </a:r>
            <a:r>
              <a:rPr lang="en-IN" sz="5400" dirty="0" smtClean="0"/>
              <a:t>’ events.</a:t>
            </a:r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6902" y="822960"/>
            <a:ext cx="53142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select</a:t>
            </a:r>
            <a:r>
              <a:rPr lang="en-IN" sz="5400" dirty="0" smtClean="0">
                <a:solidFill>
                  <a:schemeClr val="accent3"/>
                </a:solidFill>
              </a:rPr>
              <a:t> 	  </a:t>
            </a:r>
            <a:r>
              <a:rPr lang="en-IN" sz="5400" dirty="0" smtClean="0"/>
              <a:t>– This event is fired when text within a </a:t>
            </a:r>
            <a:r>
              <a:rPr lang="en-IN" sz="5400" dirty="0" err="1" smtClean="0"/>
              <a:t>textfield</a:t>
            </a:r>
            <a:r>
              <a:rPr lang="en-IN" sz="5400" dirty="0" smtClean="0"/>
              <a:t> (input, 									   </a:t>
            </a:r>
            <a:r>
              <a:rPr lang="en-IN" sz="5400" dirty="0" err="1" smtClean="0"/>
              <a:t>textarea</a:t>
            </a:r>
            <a:r>
              <a:rPr lang="en-IN" sz="5400" dirty="0" smtClean="0"/>
              <a:t> etc.) is selected.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change</a:t>
            </a:r>
            <a:r>
              <a:rPr lang="en-IN" sz="5400" dirty="0" smtClean="0"/>
              <a:t> – This event is fired when a control   loses the input focus </a:t>
            </a:r>
          </a:p>
          <a:p>
            <a:pPr algn="l" fontAlgn="base"/>
            <a:r>
              <a:rPr lang="en-IN" sz="5400" dirty="0" smtClean="0"/>
              <a:t>						and/or the value has been modified since gaining focus.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submit </a:t>
            </a:r>
            <a:r>
              <a:rPr lang="en-IN" sz="5400" dirty="0" smtClean="0"/>
              <a:t>–  This event is fired when a form is submitted.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reset</a:t>
            </a:r>
            <a:r>
              <a:rPr lang="en-IN" sz="5400" dirty="0" smtClean="0">
                <a:solidFill>
                  <a:srgbClr val="FFFF00"/>
                </a:solidFill>
              </a:rPr>
              <a:t>    </a:t>
            </a:r>
            <a:r>
              <a:rPr lang="en-IN" sz="5400" dirty="0" smtClean="0"/>
              <a:t>–  This event is fired when a form is reset.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focus</a:t>
            </a:r>
            <a:r>
              <a:rPr lang="en-IN" sz="5400" dirty="0" smtClean="0">
                <a:solidFill>
                  <a:srgbClr val="FFFF00"/>
                </a:solidFill>
              </a:rPr>
              <a:t>   </a:t>
            </a:r>
            <a:r>
              <a:rPr lang="en-IN" sz="5400" dirty="0" smtClean="0"/>
              <a:t>–  This event is fired when an element receives focus, usually 					 from a pointing device.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blur</a:t>
            </a:r>
            <a:r>
              <a:rPr lang="en-IN" sz="5400" dirty="0" smtClean="0">
                <a:solidFill>
                  <a:srgbClr val="FFFF00"/>
                </a:solidFill>
              </a:rPr>
              <a:t>     </a:t>
            </a:r>
            <a:r>
              <a:rPr lang="en-IN" sz="5400" dirty="0" smtClean="0"/>
              <a:t>–   This event is fired when an element loses focus, usually 							from a pointing device.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6902" y="822960"/>
            <a:ext cx="63530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9227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load</a:t>
            </a:r>
            <a:r>
              <a:rPr lang="en-IN" sz="5400" dirty="0" smtClean="0"/>
              <a:t> – This event is fired when the user agent finished loading all content within a document, including content, images, frames and objects.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resize</a:t>
            </a:r>
            <a:r>
              <a:rPr lang="en-IN" sz="5400" dirty="0" smtClean="0"/>
              <a:t>– This event is fired when the document view is resized. (i.e. when the browser is resized.)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scroll</a:t>
            </a:r>
            <a:r>
              <a:rPr lang="en-IN" sz="5400" dirty="0" smtClean="0"/>
              <a:t> – This event is fired when the document is scrolled.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unload</a:t>
            </a:r>
            <a:r>
              <a:rPr lang="en-IN" sz="5400" dirty="0" smtClean="0">
                <a:solidFill>
                  <a:schemeClr val="accent3"/>
                </a:solidFill>
              </a:rPr>
              <a:t> </a:t>
            </a:r>
            <a:r>
              <a:rPr lang="en-IN" sz="5400" dirty="0" smtClean="0"/>
              <a:t>– This event is fired when the user agent removes all content from a window or frame, i.e. when you leave a page.</a:t>
            </a:r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656</Words>
  <Application>Microsoft Macintosh PowerPoint</Application>
  <PresentationFormat>Custom</PresentationFormat>
  <Paragraphs>123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Microsoft</cp:lastModifiedBy>
  <cp:revision>285</cp:revision>
  <dcterms:modified xsi:type="dcterms:W3CDTF">2019-04-09T15:19:53Z</dcterms:modified>
</cp:coreProperties>
</file>