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87" r:id="rId2"/>
    <p:sldId id="388" r:id="rId3"/>
    <p:sldId id="389" r:id="rId4"/>
    <p:sldId id="390" r:id="rId5"/>
    <p:sldId id="391" r:id="rId6"/>
    <p:sldId id="392" r:id="rId7"/>
    <p:sldId id="393" r:id="rId8"/>
    <p:sldId id="400" r:id="rId9"/>
    <p:sldId id="401" r:id="rId10"/>
    <p:sldId id="397" r:id="rId11"/>
    <p:sldId id="396" r:id="rId12"/>
    <p:sldId id="394" r:id="rId13"/>
    <p:sldId id="395" r:id="rId14"/>
    <p:sldId id="398" r:id="rId15"/>
    <p:sldId id="399" r:id="rId16"/>
    <p:sldId id="402" r:id="rId17"/>
    <p:sldId id="403" r:id="rId1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-174" y="-20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=""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Data Type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7248288"/>
            <a:ext cx="14407375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x=true;</a:t>
            </a:r>
            <a:br>
              <a:rPr lang="en-IN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y=false;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489726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Booleans can only have two values: </a:t>
            </a:r>
            <a:r>
              <a:rPr lang="en-I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IN" sz="4400" dirty="0" smtClean="0"/>
              <a:t> or </a:t>
            </a:r>
            <a:r>
              <a:rPr lang="en-I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lang="en-IN" sz="4400" dirty="0" smtClean="0">
                <a:solidFill>
                  <a:srgbClr val="FFFF00"/>
                </a:solidFill>
              </a:rPr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534909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Booleans are often used in conditional testing.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Data Type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3724592" y="3463651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4400" dirty="0" smtClean="0"/>
              <a:t>Numbers in JavaScript are just numbers , no integers and no floats , just plain numbers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2615" y="5932470"/>
            <a:ext cx="1440737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salary=40000;</a:t>
            </a: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pie=3.14;</a:t>
            </a: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phoneBill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=2000;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 flipV="1">
            <a:off x="10392394" y="2978956"/>
            <a:ext cx="1" cy="5247235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 flipV="1">
            <a:off x="3665134" y="2978956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 flipV="1">
            <a:off x="17119655" y="2978955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004581" y="4390821"/>
            <a:ext cx="4451065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dirty="0" smtClean="0"/>
              <a:t>A String is just a combination of words including nos. </a:t>
            </a:r>
          </a:p>
        </p:txBody>
      </p:sp>
      <p:sp>
        <p:nvSpPr>
          <p:cNvPr id="209" name="Shape 209"/>
          <p:cNvSpPr/>
          <p:nvPr/>
        </p:nvSpPr>
        <p:spPr>
          <a:xfrm>
            <a:off x="10790715" y="4390821"/>
            <a:ext cx="4392192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dirty="0" smtClean="0"/>
              <a:t>Any type of character can be stored in a string.</a:t>
            </a:r>
          </a:p>
        </p:txBody>
      </p:sp>
      <p:sp>
        <p:nvSpPr>
          <p:cNvPr id="212" name="Shape 212"/>
          <p:cNvSpPr/>
          <p:nvPr/>
        </p:nvSpPr>
        <p:spPr>
          <a:xfrm>
            <a:off x="17517975" y="4390821"/>
            <a:ext cx="4451066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4400" dirty="0" smtClean="0"/>
              <a:t>It is enclosed </a:t>
            </a:r>
            <a:r>
              <a:rPr lang="en-US" sz="4400" smtClean="0"/>
              <a:t>in  a pair of “    </a:t>
            </a:r>
            <a:r>
              <a:rPr lang="en-US" sz="4400" dirty="0" smtClean="0"/>
              <a:t>“  </a:t>
            </a:r>
            <a:r>
              <a:rPr lang="en-US" sz="4400" smtClean="0"/>
              <a:t>or   ‘     </a:t>
            </a:r>
            <a:r>
              <a:rPr lang="en-US" sz="4400" dirty="0" smtClean="0"/>
              <a:t>‘ .</a:t>
            </a:r>
          </a:p>
        </p:txBody>
      </p:sp>
      <p:sp>
        <p:nvSpPr>
          <p:cNvPr id="213" name="Shape 213"/>
          <p:cNvSpPr/>
          <p:nvPr/>
        </p:nvSpPr>
        <p:spPr>
          <a:xfrm>
            <a:off x="3561875" y="8097153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10289136" y="8097153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7016570" y="8097153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2" name="Shape 273"/>
          <p:cNvSpPr/>
          <p:nvPr/>
        </p:nvSpPr>
        <p:spPr>
          <a:xfrm>
            <a:off x="447159" y="403013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Data Type</a:t>
            </a:r>
            <a:endParaRPr sz="8800" spc="-112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hape 1456"/>
          <p:cNvSpPr/>
          <p:nvPr/>
        </p:nvSpPr>
        <p:spPr>
          <a:xfrm>
            <a:off x="1673769" y="9078491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Example:</a:t>
            </a:r>
            <a:endParaRPr sz="5600" spc="-112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3024" y="9143951"/>
            <a:ext cx="6646110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40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myName</a:t>
            </a:r>
            <a:r>
              <a:rPr lang="en-US" sz="4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=“Sachin”;</a:t>
            </a:r>
          </a:p>
          <a:p>
            <a:pPr marL="0" indent="0" algn="l">
              <a:buNone/>
            </a:pPr>
            <a:r>
              <a:rPr lang="en-US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indent="0" algn="l">
              <a:buNone/>
            </a:pPr>
            <a:r>
              <a:rPr lang="en-US" sz="4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40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myName</a:t>
            </a:r>
            <a:r>
              <a:rPr lang="en-US" sz="4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=‘Sachin’;</a:t>
            </a:r>
            <a:endParaRPr lang="en-IN" sz="4000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40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4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160823" y="715241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 Double Quotes</a:t>
            </a:r>
            <a:endParaRPr sz="7200" spc="-112">
              <a:solidFill>
                <a:schemeClr val="bg1"/>
              </a:solidFill>
            </a:endParaRPr>
          </a:p>
        </p:txBody>
      </p:sp>
      <p:sp>
        <p:nvSpPr>
          <p:cNvPr id="4" name="Shape 133"/>
          <p:cNvSpPr/>
          <p:nvPr/>
        </p:nvSpPr>
        <p:spPr>
          <a:xfrm>
            <a:off x="10974361" y="2686097"/>
            <a:ext cx="2072566" cy="1997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1485760" y="2810121"/>
            <a:ext cx="100361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?</a:t>
            </a:r>
            <a:endParaRPr kumimoji="0" lang="en-IN" sz="96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1795" y="5330283"/>
            <a:ext cx="1309153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dirty="0" smtClean="0"/>
              <a:t>How would you print “Hello” within double quotes ?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4142" y="6824563"/>
            <a:ext cx="20206010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dirty="0" smtClean="0">
                <a:solidFill>
                  <a:schemeClr val="bg1"/>
                </a:solidFill>
              </a:rPr>
              <a:t>To print double quoted string we have 2 ways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01075" y="7895058"/>
            <a:ext cx="11886104" cy="44605"/>
          </a:xfrm>
          <a:prstGeom prst="line">
            <a:avLst/>
          </a:prstGeom>
          <a:noFill/>
          <a:ln w="25400" cap="flat">
            <a:solidFill>
              <a:schemeClr val="tx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Shape 395"/>
          <p:cNvSpPr/>
          <p:nvPr/>
        </p:nvSpPr>
        <p:spPr>
          <a:xfrm>
            <a:off x="5441816" y="9109632"/>
            <a:ext cx="5977057" cy="3357431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399"/>
          <p:cNvSpPr/>
          <p:nvPr/>
        </p:nvSpPr>
        <p:spPr>
          <a:xfrm>
            <a:off x="7502777" y="8414993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400"/>
          <p:cNvSpPr/>
          <p:nvPr/>
        </p:nvSpPr>
        <p:spPr>
          <a:xfrm>
            <a:off x="8068330" y="8333289"/>
            <a:ext cx="835643" cy="1826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sz="8200" spc="2912" baseline="-3846">
                <a:solidFill>
                  <a:srgbClr val="FFDB2C"/>
                </a:solidFill>
              </a:rPr>
              <a:t>a</a:t>
            </a:r>
          </a:p>
        </p:txBody>
      </p:sp>
      <p:sp>
        <p:nvSpPr>
          <p:cNvPr id="16" name="Shape 407"/>
          <p:cNvSpPr/>
          <p:nvPr/>
        </p:nvSpPr>
        <p:spPr>
          <a:xfrm>
            <a:off x="4995761" y="10651373"/>
            <a:ext cx="68677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/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  \”Hello\”   “;</a:t>
            </a:r>
          </a:p>
        </p:txBody>
      </p:sp>
      <p:sp>
        <p:nvSpPr>
          <p:cNvPr id="17" name="Shape 408"/>
          <p:cNvSpPr/>
          <p:nvPr/>
        </p:nvSpPr>
        <p:spPr>
          <a:xfrm>
            <a:off x="12309531" y="10651373"/>
            <a:ext cx="593387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/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=‘  “Hello”  ‘;</a:t>
            </a:r>
          </a:p>
        </p:txBody>
      </p:sp>
      <p:sp>
        <p:nvSpPr>
          <p:cNvPr id="31" name="Shape 395"/>
          <p:cNvSpPr/>
          <p:nvPr/>
        </p:nvSpPr>
        <p:spPr>
          <a:xfrm>
            <a:off x="12151004" y="9128220"/>
            <a:ext cx="5977057" cy="3357431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" name="Shape 399"/>
          <p:cNvSpPr/>
          <p:nvPr/>
        </p:nvSpPr>
        <p:spPr>
          <a:xfrm>
            <a:off x="14211965" y="843358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" name="Shape 400"/>
          <p:cNvSpPr/>
          <p:nvPr/>
        </p:nvSpPr>
        <p:spPr>
          <a:xfrm>
            <a:off x="14777518" y="835187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 smtClean="0">
                <a:solidFill>
                  <a:srgbClr val="FFDB2C"/>
                </a:solidFill>
              </a:rPr>
              <a:t>b</a:t>
            </a:r>
            <a:endParaRPr sz="8200" spc="2912" baseline="-3846">
              <a:solidFill>
                <a:srgbClr val="FFDB2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" grpId="0" animBg="1"/>
      <p:bldP spid="12" grpId="0" animBg="1"/>
      <p:bldP spid="13" grpId="0" animBg="1"/>
      <p:bldP spid="16" grpId="0" animBg="1"/>
      <p:bldP spid="17" grpId="0" animBg="1"/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Variable Value</a:t>
            </a:r>
            <a:endParaRPr sz="6600" spc="-112">
              <a:solidFill>
                <a:schemeClr val="bg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801954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850174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 smtClean="0"/>
              <a:t>To display a variables value we just have to pass it’s name to the </a:t>
            </a:r>
            <a:r>
              <a:rPr lang="en-US" sz="4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document.write</a:t>
            </a:r>
            <a:r>
              <a:rPr lang="en-US" sz="4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)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dirty="0" smtClean="0"/>
              <a:t>method.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847137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 smtClean="0"/>
              <a:t>To print a variable’s value with some text we use operator “ + “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1923" y="5622273"/>
            <a:ext cx="8924623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a=10;</a:t>
            </a:r>
          </a:p>
          <a:p>
            <a:pPr marL="0" indent="0" algn="l">
              <a:buNone/>
            </a:pPr>
            <a:r>
              <a:rPr lang="en-US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0511" y="9655221"/>
            <a:ext cx="8924623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a=10;</a:t>
            </a:r>
          </a:p>
          <a:p>
            <a:pPr marL="0" lvl="0" indent="0" algn="l">
              <a:buNone/>
            </a:pPr>
            <a:r>
              <a:rPr lang="en-US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(‘Value of a is ‘+a);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Remember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7248288"/>
            <a:ext cx="14407375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 smtClean="0">
                <a:solidFill>
                  <a:srgbClr val="FFFF00"/>
                </a:solidFill>
              </a:rPr>
              <a:t>var x  ; </a:t>
            </a:r>
            <a:r>
              <a:rPr lang="en-IN" sz="5400" dirty="0" smtClean="0"/>
              <a:t>             </a:t>
            </a:r>
            <a: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//  x is undefined</a:t>
            </a:r>
            <a:b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5;</a:t>
            </a:r>
            <a:r>
              <a:rPr lang="en-IN" sz="5400" dirty="0" smtClean="0">
                <a:solidFill>
                  <a:srgbClr val="00B050"/>
                </a:solidFill>
              </a:rPr>
              <a:t>  </a:t>
            </a:r>
            <a:r>
              <a:rPr lang="en-IN" sz="5400" dirty="0" smtClean="0"/>
              <a:t>             </a:t>
            </a:r>
            <a: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// Now x is a Number</a:t>
            </a:r>
            <a:b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"John";</a:t>
            </a:r>
            <a:r>
              <a:rPr lang="en-IN" sz="5400" dirty="0" smtClean="0"/>
              <a:t>    </a:t>
            </a:r>
            <a: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// Now x is a String</a:t>
            </a:r>
            <a:endParaRPr lang="en-IN" sz="5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489726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JavaScript Has Dynamic Types</a:t>
            </a:r>
            <a:endParaRPr lang="en-IN" sz="4400" dirty="0" smtClean="0">
              <a:solidFill>
                <a:srgbClr val="FFFF00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34909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This means that the same variable can be used as different types: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Enhancements Made By ES6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057526"/>
            <a:ext cx="1440737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 smtClean="0">
                <a:solidFill>
                  <a:srgbClr val="FFFF00"/>
                </a:solidFill>
              </a:rPr>
              <a:t>let x =5</a:t>
            </a:r>
            <a:r>
              <a:rPr lang="en-IN" sz="5400" b="1" i="1" dirty="0" smtClean="0">
                <a:solidFill>
                  <a:srgbClr val="FFFF00"/>
                </a:solidFill>
              </a:rPr>
              <a:t>  ; </a:t>
            </a:r>
            <a:r>
              <a:rPr lang="en-IN" sz="5400" dirty="0" smtClean="0"/>
              <a:t>             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x is 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</a:t>
            </a: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10;</a:t>
            </a:r>
            <a:r>
              <a:rPr lang="en-IN" sz="5400" dirty="0" smtClean="0">
                <a:solidFill>
                  <a:srgbClr val="00B050"/>
                </a:solidFill>
              </a:rPr>
              <a:t>  </a:t>
            </a:r>
            <a:r>
              <a:rPr lang="en-IN" sz="5400" dirty="0" smtClean="0"/>
              <a:t>            </a:t>
            </a:r>
            <a:r>
              <a:rPr lang="en-IN" sz="5400" dirty="0" smtClean="0"/>
              <a:t>   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// Now x is 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10</a:t>
            </a:r>
          </a:p>
          <a:p>
            <a:pPr marL="0" indent="0" algn="l">
              <a:buNone/>
            </a:pP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 pi=3.14;   </a:t>
            </a:r>
            <a:r>
              <a:rPr lang="en-IN" sz="54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//pi is a constant</a:t>
            </a:r>
          </a:p>
          <a:p>
            <a:pPr marL="0" indent="0" algn="l">
              <a:buNone/>
            </a:pP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 </a:t>
            </a: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4.14;</a:t>
            </a:r>
            <a:r>
              <a:rPr lang="en-IN" sz="5400" dirty="0" smtClean="0"/>
              <a:t>    </a:t>
            </a:r>
            <a:r>
              <a:rPr lang="en-IN" sz="5400" dirty="0" smtClean="0"/>
              <a:t>       </a:t>
            </a:r>
            <a:r>
              <a:rPr lang="en-IN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// Error!</a:t>
            </a:r>
            <a:endParaRPr lang="en-IN" sz="5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315857" y="5054495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 smtClean="0">
                <a:solidFill>
                  <a:srgbClr val="FFC000"/>
                </a:solidFill>
              </a:rPr>
              <a:t>ES6</a:t>
            </a:r>
            <a:r>
              <a:rPr lang="en-IN" sz="4400" dirty="0" smtClean="0"/>
              <a:t> has given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 new keywords </a:t>
            </a:r>
            <a:r>
              <a:rPr lang="en-IN" sz="4400" dirty="0" smtClean="0"/>
              <a:t>for declaring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variables</a:t>
            </a:r>
            <a:r>
              <a:rPr lang="en-IN" sz="4400" dirty="0" smtClean="0"/>
              <a:t> and they are called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 smtClean="0"/>
              <a:t> and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sz="4400" dirty="0" smtClean="0"/>
              <a:t> .</a:t>
            </a:r>
            <a:endParaRPr lang="en-IN" sz="4400" dirty="0" smtClean="0">
              <a:solidFill>
                <a:srgbClr val="FFFF00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349092"/>
            <a:ext cx="17922725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The keyword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 smtClean="0"/>
              <a:t> , just like </a:t>
            </a:r>
            <a:r>
              <a:rPr lang="en-IN" sz="4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4400" dirty="0" smtClean="0"/>
              <a:t> allows us to declare variables whose value can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change</a:t>
            </a:r>
            <a:r>
              <a:rPr lang="en-IN" sz="4400" dirty="0" smtClean="0"/>
              <a:t> , while the keyword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sz="4400" dirty="0" smtClean="0"/>
              <a:t> creates variables whose values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cannot change</a:t>
            </a:r>
            <a:r>
              <a:rPr lang="en-IN" sz="4400" dirty="0" smtClean="0"/>
              <a:t>.</a:t>
            </a:r>
            <a:endParaRPr lang="en-IN" sz="4400" dirty="0" smtClean="0"/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6154823" y="7203688"/>
            <a:ext cx="6066263" cy="5050142"/>
          </a:xfrm>
          <a:prstGeom prst="wedgeEllipseCallout">
            <a:avLst>
              <a:gd name="adj1" fmla="val -117845"/>
              <a:gd name="adj2" fmla="val 41306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Also , it is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compulsory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initialize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a </a:t>
            </a:r>
            <a:r>
              <a:rPr kumimoji="0" lang="en-US" sz="3200" b="1" i="0" u="none" strike="noStrike" cap="none" spc="0" normalizeH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const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variable at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the time of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declaration , otherwise JS will give error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88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V/s let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06145" y="5909032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6690732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>
                <a:solidFill>
                  <a:schemeClr val="tx1"/>
                </a:solidFill>
              </a:rPr>
              <a:t>There are many differences between </a:t>
            </a:r>
            <a:r>
              <a:rPr lang="en-IN" sz="4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4400" dirty="0" smtClean="0">
                <a:solidFill>
                  <a:schemeClr val="tx1"/>
                </a:solidFill>
              </a:rPr>
              <a:t> and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 smtClean="0">
                <a:solidFill>
                  <a:schemeClr val="tx1"/>
                </a:solidFill>
              </a:rPr>
              <a:t> and we will discuss them as the course progresses.</a:t>
            </a:r>
            <a:endParaRPr lang="en-IN" sz="4400" dirty="0" smtClean="0">
              <a:solidFill>
                <a:schemeClr val="tx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6690732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As of now we must remember that </a:t>
            </a:r>
            <a:r>
              <a:rPr lang="en-IN" sz="4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4400" dirty="0" smtClean="0"/>
              <a:t> was supported from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original JS </a:t>
            </a:r>
            <a:r>
              <a:rPr lang="en-IN" sz="4400" dirty="0" smtClean="0"/>
              <a:t>while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 smtClean="0"/>
              <a:t> was introduced by </a:t>
            </a:r>
            <a:r>
              <a:rPr lang="en-IN" sz="4400" b="1" dirty="0" smtClean="0">
                <a:solidFill>
                  <a:srgbClr val="FFC000"/>
                </a:solidFill>
              </a:rPr>
              <a:t>Modern JS</a:t>
            </a:r>
            <a:r>
              <a:rPr lang="en-IN" sz="4400" dirty="0" smtClean="0"/>
              <a:t>. </a:t>
            </a:r>
            <a:endParaRPr lang="en-IN" sz="4400" dirty="0" smtClean="0"/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9600" dirty="0" smtClean="0">
                <a:solidFill>
                  <a:schemeClr val="bg1"/>
                </a:solidFill>
              </a:rPr>
              <a:t>STRUCTURE OF A JAVASCRIPT CODE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084899" y="4125163"/>
            <a:ext cx="10783608" cy="553997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dirty="0" smtClean="0">
                <a:solidFill>
                  <a:schemeClr val="bg1"/>
                </a:solidFill>
              </a:rPr>
              <a:t>  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Data Types</a:t>
            </a: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6000" b="1" spc="-112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Printing Double Quotes</a:t>
            </a:r>
            <a:endParaRPr lang="en-US" sz="6000" spc="-112" dirty="0" smtClean="0">
              <a:solidFill>
                <a:schemeClr val="bg1"/>
              </a:solidFill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spc="891" dirty="0" smtClean="0">
              <a:solidFill>
                <a:schemeClr val="bg1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1895707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sz="6600" spc="89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2003014" y="969860"/>
            <a:ext cx="18481913" cy="1231106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sz="7600" spc="-152">
              <a:solidFill>
                <a:srgbClr val="FFFFFF"/>
              </a:solidFill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3166926" y="4906577"/>
            <a:ext cx="17128301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lv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Like C++ or Java , in JavaScript we do not have to declare a variable’s type when we define it.</a:t>
            </a:r>
          </a:p>
        </p:txBody>
      </p:sp>
      <p:sp>
        <p:nvSpPr>
          <p:cNvPr id="644" name="Shape 644"/>
          <p:cNvSpPr/>
          <p:nvPr/>
        </p:nvSpPr>
        <p:spPr>
          <a:xfrm>
            <a:off x="3122352" y="3100080"/>
            <a:ext cx="16439920" cy="74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800" dirty="0" smtClean="0">
                <a:solidFill>
                  <a:schemeClr val="bg1"/>
                </a:solidFill>
                <a:latin typeface="Lato Regular"/>
                <a:ea typeface="Lato Regular"/>
                <a:cs typeface="Lato Regular"/>
                <a:sym typeface="Lato Regular"/>
              </a:rPr>
              <a:t>JavaScript is a weakly typed programming language.</a:t>
            </a:r>
            <a:endParaRPr sz="4800">
              <a:solidFill>
                <a:schemeClr val="bg1"/>
              </a:solidFill>
              <a:latin typeface="+mn-lt"/>
              <a:ea typeface="+mn-ea"/>
              <a:cs typeface="+mn-cs"/>
              <a:sym typeface="Lato Light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3166926" y="7315236"/>
            <a:ext cx="16439920" cy="1562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chemeClr val="tx1"/>
                </a:solidFill>
              </a:rPr>
              <a:t>Rather JavaScript allows us to store any value in a variable .</a:t>
            </a:r>
          </a:p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endParaRPr lang="en-IN" sz="4800" dirty="0">
              <a:solidFill>
                <a:schemeClr val="bg1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2988350" y="4329749"/>
            <a:ext cx="16381478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2988351" y="6724086"/>
            <a:ext cx="16381478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716"/>
          <p:cNvSpPr/>
          <p:nvPr/>
        </p:nvSpPr>
        <p:spPr>
          <a:xfrm>
            <a:off x="2075427" y="3256454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03CAD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717"/>
          <p:cNvSpPr/>
          <p:nvPr/>
        </p:nvSpPr>
        <p:spPr>
          <a:xfrm>
            <a:off x="2075427" y="5294005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2D93C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718"/>
          <p:cNvSpPr/>
          <p:nvPr/>
        </p:nvSpPr>
        <p:spPr>
          <a:xfrm>
            <a:off x="2075427" y="728695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C6C7C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" name="Shape 273"/>
          <p:cNvSpPr/>
          <p:nvPr/>
        </p:nvSpPr>
        <p:spPr>
          <a:xfrm>
            <a:off x="4399278" y="8610149"/>
            <a:ext cx="12980021" cy="568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6000" b="1" u="sng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algn="ctr">
              <a:defRPr sz="1800" spc="0">
                <a:solidFill>
                  <a:srgbClr val="000000"/>
                </a:solidFill>
              </a:defRPr>
            </a:pPr>
            <a:endParaRPr lang="en-US" sz="6000" b="1" u="sng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 &lt;var name&gt;;</a:t>
            </a:r>
          </a:p>
          <a:p>
            <a:pPr marL="0" lvl="0" indent="0" algn="ctr">
              <a:buNone/>
            </a:pP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lvl="0" indent="0" algn="ctr">
              <a:buNone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&lt;var name&gt;=&lt;value&gt;;</a:t>
            </a:r>
          </a:p>
          <a:p>
            <a:pPr algn="ctr">
              <a:defRPr sz="1800" spc="0">
                <a:solidFill>
                  <a:srgbClr val="000000"/>
                </a:solidFill>
              </a:defRPr>
            </a:pPr>
            <a:endParaRPr lang="en-US" sz="6000" b="1" u="sng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>
              <a:defRPr sz="1800" spc="0">
                <a:solidFill>
                  <a:srgbClr val="000000"/>
                </a:solidFill>
              </a:defRPr>
            </a:pPr>
            <a:endParaRPr sz="6000" spc="-112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0" animBg="1"/>
      <p:bldP spid="644" grpId="0" animBg="1"/>
      <p:bldP spid="646" grpId="0" animBg="1"/>
      <p:bldP spid="647" grpId="0" animBg="1"/>
      <p:bldP spid="648" grpId="0" animBg="1"/>
      <p:bldP spid="11" grpId="0" animBg="1"/>
      <p:bldP spid="12" grpId="0" animBg="1"/>
      <p:bldP spid="1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447159" y="403013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sz="8800" spc="-112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3505176" y="3165222"/>
            <a:ext cx="4451065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firstName;</a:t>
            </a:r>
          </a:p>
        </p:txBody>
      </p:sp>
      <p:sp>
        <p:nvSpPr>
          <p:cNvPr id="277" name="Shape 277"/>
          <p:cNvSpPr/>
          <p:nvPr/>
        </p:nvSpPr>
        <p:spPr>
          <a:xfrm>
            <a:off x="3505176" y="4425417"/>
            <a:ext cx="644171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declaring one </a:t>
            </a:r>
            <a:r>
              <a:rPr lang="en-US" sz="3600" dirty="0" err="1" smtClean="0">
                <a:solidFill>
                  <a:schemeClr val="tx1"/>
                </a:solidFill>
              </a:rPr>
              <a:t>javascript</a:t>
            </a:r>
            <a:r>
              <a:rPr lang="en-US" sz="3600" dirty="0" smtClean="0">
                <a:solidFill>
                  <a:schemeClr val="tx1"/>
                </a:solidFill>
              </a:rPr>
              <a:t> variable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505176" y="7928036"/>
            <a:ext cx="6838414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 = ‘Sachin’;</a:t>
            </a:r>
          </a:p>
        </p:txBody>
      </p:sp>
      <p:sp>
        <p:nvSpPr>
          <p:cNvPr id="280" name="Shape 280"/>
          <p:cNvSpPr/>
          <p:nvPr/>
        </p:nvSpPr>
        <p:spPr>
          <a:xfrm>
            <a:off x="3505176" y="9188231"/>
            <a:ext cx="60179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declaring and assigning one </a:t>
            </a:r>
            <a:r>
              <a:rPr lang="en-US" sz="3600" dirty="0" err="1" smtClean="0">
                <a:solidFill>
                  <a:schemeClr val="tx1"/>
                </a:solidFill>
              </a:rPr>
              <a:t>javascript</a:t>
            </a:r>
            <a:r>
              <a:rPr lang="en-US" sz="3600" dirty="0" smtClean="0">
                <a:solidFill>
                  <a:schemeClr val="tx1"/>
                </a:solidFill>
              </a:rPr>
              <a:t> variable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12534967" y="3165222"/>
            <a:ext cx="6801205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firstName, lastName;</a:t>
            </a:r>
          </a:p>
        </p:txBody>
      </p:sp>
      <p:sp>
        <p:nvSpPr>
          <p:cNvPr id="283" name="Shape 283"/>
          <p:cNvSpPr/>
          <p:nvPr/>
        </p:nvSpPr>
        <p:spPr>
          <a:xfrm>
            <a:off x="12534967" y="4425417"/>
            <a:ext cx="44510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declaring multiple </a:t>
            </a:r>
            <a:r>
              <a:rPr lang="en-US" sz="3600" dirty="0" err="1" smtClean="0">
                <a:solidFill>
                  <a:schemeClr val="tx1"/>
                </a:solidFill>
              </a:rPr>
              <a:t>javascript</a:t>
            </a:r>
            <a:r>
              <a:rPr lang="en-US" sz="3600" dirty="0" smtClean="0">
                <a:solidFill>
                  <a:schemeClr val="tx1"/>
                </a:solidFill>
              </a:rPr>
              <a:t> variables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2579571" y="7928036"/>
            <a:ext cx="12376814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 = ‘Sachin’, lastName = ‘Kapoor’;</a:t>
            </a:r>
          </a:p>
        </p:txBody>
      </p:sp>
      <p:sp>
        <p:nvSpPr>
          <p:cNvPr id="286" name="Shape 286"/>
          <p:cNvSpPr/>
          <p:nvPr/>
        </p:nvSpPr>
        <p:spPr>
          <a:xfrm>
            <a:off x="12534968" y="9299741"/>
            <a:ext cx="561921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declaring and assigning multiple </a:t>
            </a:r>
            <a:r>
              <a:rPr lang="en-US" sz="3600" dirty="0" err="1" smtClean="0">
                <a:solidFill>
                  <a:schemeClr val="tx1"/>
                </a:solidFill>
              </a:rPr>
              <a:t>javascript</a:t>
            </a:r>
            <a:r>
              <a:rPr lang="en-US" sz="3600" dirty="0" smtClean="0">
                <a:solidFill>
                  <a:schemeClr val="tx1"/>
                </a:solidFill>
              </a:rPr>
              <a:t> variables</a:t>
            </a:r>
            <a:endParaRPr sz="3600">
              <a:solidFill>
                <a:srgbClr val="FFFFFF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505176" y="4020746"/>
            <a:ext cx="360930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3505176" y="8783560"/>
            <a:ext cx="6017965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 flipV="1">
            <a:off x="12534967" y="4020746"/>
            <a:ext cx="6132174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/>
          <p:nvPr/>
        </p:nvCxnSpPr>
        <p:spPr>
          <a:xfrm flipV="1">
            <a:off x="12579571" y="8895070"/>
            <a:ext cx="11164091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Shape 337"/>
          <p:cNvSpPr/>
          <p:nvPr/>
        </p:nvSpPr>
        <p:spPr>
          <a:xfrm>
            <a:off x="2578800" y="3272243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9" name="Shape 337"/>
          <p:cNvSpPr/>
          <p:nvPr/>
        </p:nvSpPr>
        <p:spPr>
          <a:xfrm>
            <a:off x="11585094" y="324622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40" name="Shape 337"/>
          <p:cNvSpPr/>
          <p:nvPr/>
        </p:nvSpPr>
        <p:spPr>
          <a:xfrm>
            <a:off x="2575086" y="801885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41" name="Shape 337"/>
          <p:cNvSpPr/>
          <p:nvPr/>
        </p:nvSpPr>
        <p:spPr>
          <a:xfrm>
            <a:off x="11581380" y="8015141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277" grpId="0" animBg="1"/>
      <p:bldP spid="279" grpId="0" animBg="1"/>
      <p:bldP spid="280" grpId="0" animBg="1"/>
      <p:bldP spid="282" grpId="0" animBg="1"/>
      <p:bldP spid="283" grpId="0" animBg="1"/>
      <p:bldP spid="285" grpId="0" animBg="1"/>
      <p:bldP spid="286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Declaration Rules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5164890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899462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64708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583557" y="385857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Variable names must begin with a letter and can have digits also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735957" y="561671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Variable names can also begin with $ and _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70001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3" name="Shape 1466"/>
          <p:cNvSpPr/>
          <p:nvPr/>
        </p:nvSpPr>
        <p:spPr>
          <a:xfrm>
            <a:off x="735790" y="715990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1469"/>
          <p:cNvSpPr/>
          <p:nvPr/>
        </p:nvSpPr>
        <p:spPr>
          <a:xfrm>
            <a:off x="1776847" y="712953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Variable names are case sensitive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5" name="Shape 1459"/>
          <p:cNvSpPr/>
          <p:nvPr/>
        </p:nvSpPr>
        <p:spPr>
          <a:xfrm>
            <a:off x="876841" y="821283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6" name="Shape 1466"/>
          <p:cNvSpPr/>
          <p:nvPr/>
        </p:nvSpPr>
        <p:spPr>
          <a:xfrm>
            <a:off x="754378" y="86727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Shape 1469"/>
          <p:cNvSpPr/>
          <p:nvPr/>
        </p:nvSpPr>
        <p:spPr>
          <a:xfrm>
            <a:off x="1795435" y="8642360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 smtClean="0"/>
              <a:t>Default value of a variable is 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“undefined”</a:t>
            </a:r>
            <a:endParaRPr lang="en-I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" grpId="0" animBg="1"/>
      <p:bldP spid="1465" grpId="0" animBg="1"/>
      <p:bldP spid="1466" grpId="0" animBg="1"/>
      <p:bldP spid="1469" grpId="0" animBg="1"/>
      <p:bldP spid="31" grpId="0" animBg="1"/>
      <p:bldP spid="3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692475" y="2319458"/>
            <a:ext cx="22337517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/>
            <a:r>
              <a:rPr lang="en-US" sz="4400" dirty="0" smtClean="0">
                <a:solidFill>
                  <a:schemeClr val="tx1"/>
                </a:solidFill>
              </a:rPr>
              <a:t>There are two types of data types: 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  <p:sp>
        <p:nvSpPr>
          <p:cNvPr id="9" name="Shape 640"/>
          <p:cNvSpPr/>
          <p:nvPr/>
        </p:nvSpPr>
        <p:spPr>
          <a:xfrm>
            <a:off x="2493658" y="836048"/>
            <a:ext cx="18481913" cy="1231106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  <a:endParaRPr sz="7600" spc="-152">
              <a:solidFill>
                <a:srgbClr val="FFFFFF"/>
              </a:solidFill>
            </a:endParaRPr>
          </a:p>
        </p:txBody>
      </p:sp>
      <p:sp>
        <p:nvSpPr>
          <p:cNvPr id="11" name="Shape 202"/>
          <p:cNvSpPr/>
          <p:nvPr/>
        </p:nvSpPr>
        <p:spPr>
          <a:xfrm flipV="1">
            <a:off x="5672314" y="5197718"/>
            <a:ext cx="45719" cy="6864418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203"/>
          <p:cNvSpPr/>
          <p:nvPr/>
        </p:nvSpPr>
        <p:spPr>
          <a:xfrm flipV="1">
            <a:off x="13774355" y="5119947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3" name="Shape 206"/>
          <p:cNvSpPr/>
          <p:nvPr/>
        </p:nvSpPr>
        <p:spPr>
          <a:xfrm>
            <a:off x="6011761" y="4992975"/>
            <a:ext cx="14963810" cy="710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 Boolean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Number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String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Null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Undefined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Symbol (</a:t>
            </a:r>
            <a:r>
              <a:rPr lang="en-IN" sz="3200" dirty="0" smtClean="0">
                <a:solidFill>
                  <a:schemeClr val="accent3"/>
                </a:solidFill>
              </a:rPr>
              <a:t>Symbols are new to JavaScript in </a:t>
            </a:r>
            <a:r>
              <a:rPr lang="en-IN" sz="3200" dirty="0" err="1" smtClean="0">
                <a:solidFill>
                  <a:schemeClr val="accent3"/>
                </a:solidFill>
              </a:rPr>
              <a:t>ECMAScript</a:t>
            </a:r>
            <a:r>
              <a:rPr lang="en-IN" sz="3200" dirty="0" smtClean="0">
                <a:solidFill>
                  <a:schemeClr val="accent3"/>
                </a:solidFill>
              </a:rPr>
              <a:t> Edition 6 </a:t>
            </a:r>
            <a:r>
              <a:rPr lang="en-US" sz="4000" dirty="0" smtClean="0"/>
              <a:t>)</a:t>
            </a:r>
          </a:p>
        </p:txBody>
      </p:sp>
      <p:sp>
        <p:nvSpPr>
          <p:cNvPr id="15" name="Shape 212"/>
          <p:cNvSpPr/>
          <p:nvPr/>
        </p:nvSpPr>
        <p:spPr>
          <a:xfrm>
            <a:off x="14172675" y="5439015"/>
            <a:ext cx="4451066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400" dirty="0" smtClean="0"/>
              <a:t> Object</a:t>
            </a:r>
          </a:p>
          <a:p>
            <a:pPr algn="l">
              <a:buFont typeface="Arial" pitchFamily="34" charset="0"/>
              <a:buChar char="•"/>
            </a:pPr>
            <a:endParaRPr lang="en-US" sz="4400" dirty="0" smtClean="0"/>
          </a:p>
          <a:p>
            <a:pPr algn="l">
              <a:buFont typeface="Arial" pitchFamily="34" charset="0"/>
              <a:buChar char="•"/>
            </a:pPr>
            <a:r>
              <a:rPr lang="en-US" sz="4400" dirty="0" smtClean="0"/>
              <a:t> Array</a:t>
            </a:r>
          </a:p>
          <a:p>
            <a:pPr algn="l">
              <a:buFont typeface="Arial" pitchFamily="34" charset="0"/>
              <a:buChar char="•"/>
            </a:pPr>
            <a:endParaRPr lang="en-US" sz="4400" dirty="0" smtClean="0"/>
          </a:p>
        </p:txBody>
      </p:sp>
      <p:sp>
        <p:nvSpPr>
          <p:cNvPr id="16" name="Shape 213"/>
          <p:cNvSpPr/>
          <p:nvPr/>
        </p:nvSpPr>
        <p:spPr>
          <a:xfrm>
            <a:off x="5569055" y="11933097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" name="Shape 215"/>
          <p:cNvSpPr/>
          <p:nvPr/>
        </p:nvSpPr>
        <p:spPr>
          <a:xfrm>
            <a:off x="13671270" y="10238145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" name="Shape 227"/>
          <p:cNvSpPr/>
          <p:nvPr/>
        </p:nvSpPr>
        <p:spPr>
          <a:xfrm>
            <a:off x="5430064" y="4049720"/>
            <a:ext cx="4993354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000" b="1" dirty="0" smtClean="0"/>
              <a:t>Primitive data types</a:t>
            </a:r>
            <a:endParaRPr lang="en-IN" sz="4000" b="1" dirty="0"/>
          </a:p>
        </p:txBody>
      </p:sp>
      <p:sp>
        <p:nvSpPr>
          <p:cNvPr id="20" name="Shape 229"/>
          <p:cNvSpPr/>
          <p:nvPr/>
        </p:nvSpPr>
        <p:spPr>
          <a:xfrm>
            <a:off x="13515611" y="4138928"/>
            <a:ext cx="6131486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000" b="1" dirty="0" smtClean="0"/>
              <a:t>Non Primitive data types</a:t>
            </a:r>
            <a:endParaRPr lang="en-IN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73"/>
          <p:cNvSpPr/>
          <p:nvPr/>
        </p:nvSpPr>
        <p:spPr>
          <a:xfrm>
            <a:off x="447159" y="403013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IN" sz="8800" b="1" dirty="0" smtClean="0">
                <a:solidFill>
                  <a:schemeClr val="bg1">
                    <a:lumMod val="65000"/>
                  </a:schemeClr>
                </a:solidFill>
              </a:rPr>
              <a:t>Primitive data types</a:t>
            </a:r>
          </a:p>
        </p:txBody>
      </p:sp>
      <p:sp>
        <p:nvSpPr>
          <p:cNvPr id="16" name="Shape 206"/>
          <p:cNvSpPr/>
          <p:nvPr/>
        </p:nvSpPr>
        <p:spPr>
          <a:xfrm>
            <a:off x="1306039" y="3699459"/>
            <a:ext cx="22758293" cy="710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 Boolean : </a:t>
            </a:r>
            <a:r>
              <a:rPr lang="en-IN" sz="3600" dirty="0" smtClean="0">
                <a:solidFill>
                  <a:schemeClr val="accent3"/>
                </a:solidFill>
              </a:rPr>
              <a:t>Boolean represents a logical entity and can have two values: true, and false.</a:t>
            </a:r>
            <a:endParaRPr lang="en-US" sz="3600" dirty="0" smtClean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Number : </a:t>
            </a:r>
            <a:r>
              <a:rPr lang="en-IN" sz="3600" dirty="0" smtClean="0">
                <a:solidFill>
                  <a:schemeClr val="accent3"/>
                </a:solidFill>
              </a:rPr>
              <a:t>Represents numeric values e.g. 100</a:t>
            </a:r>
            <a:endParaRPr lang="en-US" sz="3600" dirty="0" smtClean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String : </a:t>
            </a:r>
            <a:r>
              <a:rPr lang="en-IN" sz="3600" dirty="0" smtClean="0">
                <a:solidFill>
                  <a:schemeClr val="accent3"/>
                </a:solidFill>
              </a:rPr>
              <a:t>Represents sequence of characters e.g. "hello"</a:t>
            </a:r>
            <a:endParaRPr lang="en-US" sz="3600" dirty="0" smtClean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Null : </a:t>
            </a:r>
            <a:r>
              <a:rPr lang="en-IN" sz="3600" dirty="0" smtClean="0">
                <a:solidFill>
                  <a:schemeClr val="accent3"/>
                </a:solidFill>
              </a:rPr>
              <a:t>Represents null i.e. no value at all</a:t>
            </a:r>
            <a:endParaRPr lang="en-US" sz="3600" dirty="0" smtClean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Undefined : </a:t>
            </a:r>
            <a:r>
              <a:rPr lang="en-IN" sz="3600" dirty="0" smtClean="0">
                <a:solidFill>
                  <a:schemeClr val="accent3"/>
                </a:solidFill>
              </a:rPr>
              <a:t>Represents undefined value</a:t>
            </a:r>
            <a:endParaRPr lang="en-US" sz="3600" dirty="0" smtClean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r>
              <a:rPr lang="en-IN" sz="3600" dirty="0" smtClean="0">
                <a:solidFill>
                  <a:schemeClr val="accent3"/>
                </a:solidFill>
              </a:rPr>
              <a:t> </a:t>
            </a:r>
            <a:endParaRPr lang="en-US" sz="3600" dirty="0" smtClean="0">
              <a:solidFill>
                <a:schemeClr val="accent3"/>
              </a:solidFill>
            </a:endParaRPr>
          </a:p>
        </p:txBody>
      </p:sp>
      <p:sp>
        <p:nvSpPr>
          <p:cNvPr id="18" name="Shape 213"/>
          <p:cNvSpPr/>
          <p:nvPr/>
        </p:nvSpPr>
        <p:spPr>
          <a:xfrm>
            <a:off x="790735" y="12066408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-3847428" y="7324986"/>
            <a:ext cx="9481255" cy="1588"/>
          </a:xfrm>
          <a:prstGeom prst="line">
            <a:avLst/>
          </a:prstGeom>
          <a:noFill/>
          <a:ln w="25400" cap="flat">
            <a:solidFill>
              <a:schemeClr val="bg1">
                <a:lumMod val="6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73"/>
          <p:cNvSpPr/>
          <p:nvPr/>
        </p:nvSpPr>
        <p:spPr>
          <a:xfrm>
            <a:off x="447159" y="403013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IN" sz="8800" b="1" dirty="0" smtClean="0">
                <a:solidFill>
                  <a:schemeClr val="bg1">
                    <a:lumMod val="65000"/>
                  </a:schemeClr>
                </a:solidFill>
              </a:rPr>
              <a:t>Non  Primitive data types</a:t>
            </a:r>
          </a:p>
        </p:txBody>
      </p:sp>
      <p:sp>
        <p:nvSpPr>
          <p:cNvPr id="16" name="Shape 206"/>
          <p:cNvSpPr/>
          <p:nvPr/>
        </p:nvSpPr>
        <p:spPr>
          <a:xfrm>
            <a:off x="1306039" y="3565647"/>
            <a:ext cx="19702859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 Object : </a:t>
            </a:r>
            <a:r>
              <a:rPr lang="en-IN" sz="3600" dirty="0" smtClean="0">
                <a:solidFill>
                  <a:schemeClr val="accent3"/>
                </a:solidFill>
              </a:rPr>
              <a:t>Represents instance through which we can access members</a:t>
            </a:r>
            <a:endParaRPr lang="en-US" sz="3600" dirty="0" smtClean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Array : </a:t>
            </a:r>
            <a:r>
              <a:rPr lang="en-IN" sz="3600" dirty="0" smtClean="0">
                <a:solidFill>
                  <a:schemeClr val="accent3"/>
                </a:solidFill>
              </a:rPr>
              <a:t>Represents group of similar values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18" name="Shape 213"/>
          <p:cNvSpPr/>
          <p:nvPr/>
        </p:nvSpPr>
        <p:spPr>
          <a:xfrm>
            <a:off x="686682" y="7293683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1227636" y="5274518"/>
            <a:ext cx="4036742" cy="1588"/>
          </a:xfrm>
          <a:prstGeom prst="line">
            <a:avLst/>
          </a:prstGeom>
          <a:noFill/>
          <a:ln w="25400" cap="flat">
            <a:solidFill>
              <a:schemeClr val="bg1">
                <a:lumMod val="6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593</Words>
  <Application>Microsoft Macintosh PowerPoint</Application>
  <PresentationFormat>Custom</PresentationFormat>
  <Paragraphs>127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68</cp:revision>
  <dcterms:modified xsi:type="dcterms:W3CDTF">2019-12-01T18:37:30Z</dcterms:modified>
</cp:coreProperties>
</file>