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87" r:id="rId2"/>
    <p:sldId id="388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8" r:id="rId12"/>
    <p:sldId id="397" r:id="rId13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00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35" autoAdjust="0"/>
    <p:restoredTop sz="94704"/>
  </p:normalViewPr>
  <p:slideViewPr>
    <p:cSldViewPr snapToGrid="0" snapToObjects="1">
      <p:cViewPr varScale="1">
        <p:scale>
          <a:sx n="43" d="100"/>
          <a:sy n="43" d="100"/>
        </p:scale>
        <p:origin x="-714" y="-11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xmlns="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Template String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315857" y="3456878"/>
            <a:ext cx="20139033" cy="7201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>
              <a:buFont typeface="Arial" pitchFamily="34" charset="0"/>
              <a:buChar char="•"/>
            </a:pPr>
            <a:r>
              <a:rPr lang="en-IN" sz="4400" dirty="0" smtClean="0"/>
              <a:t> </a:t>
            </a:r>
            <a:r>
              <a:rPr lang="en-US" sz="4200" dirty="0" smtClean="0"/>
              <a:t>ES6 has introduced a much simpler way of </a:t>
            </a:r>
            <a:r>
              <a:rPr lang="en-US" sz="42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concatenating</a:t>
            </a:r>
            <a:r>
              <a:rPr lang="en-US" sz="4200" dirty="0" smtClean="0"/>
              <a:t> variable’s value      inside a message called </a:t>
            </a:r>
            <a:r>
              <a:rPr lang="en-US" sz="4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Template String </a:t>
            </a:r>
          </a:p>
          <a:p>
            <a:pPr algn="l">
              <a:buFont typeface="Arial" pitchFamily="34" charset="0"/>
              <a:buChar char="•"/>
            </a:pPr>
            <a:endParaRPr lang="en-US" sz="4200" dirty="0" smtClean="0">
              <a:solidFill>
                <a:schemeClr val="bg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4200" dirty="0" smtClean="0">
                <a:solidFill>
                  <a:schemeClr val="bg1"/>
                </a:solidFill>
              </a:rPr>
              <a:t>It</a:t>
            </a:r>
            <a:r>
              <a:rPr lang="en-US" sz="42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200" dirty="0" smtClean="0"/>
              <a:t> helps us avoid </a:t>
            </a:r>
            <a:r>
              <a:rPr lang="en-US" sz="4200" b="1" dirty="0" smtClean="0">
                <a:solidFill>
                  <a:srgbClr val="FFFF00"/>
                </a:solidFill>
              </a:rPr>
              <a:t>+</a:t>
            </a:r>
            <a:r>
              <a:rPr lang="en-US" sz="4200" dirty="0" smtClean="0"/>
              <a:t> operator for </a:t>
            </a:r>
            <a:r>
              <a:rPr lang="en-US" sz="42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concatenation</a:t>
            </a:r>
            <a:r>
              <a:rPr lang="en-US" sz="4200" dirty="0" smtClean="0"/>
              <a:t>.</a:t>
            </a:r>
          </a:p>
          <a:p>
            <a:pPr algn="l">
              <a:buFont typeface="Arial" pitchFamily="34" charset="0"/>
              <a:buChar char="•"/>
            </a:pPr>
            <a:endParaRPr lang="en-US" sz="4200" dirty="0" smtClean="0"/>
          </a:p>
          <a:p>
            <a:pPr algn="l">
              <a:buFont typeface="Arial" pitchFamily="34" charset="0"/>
              <a:buChar char="•"/>
            </a:pPr>
            <a:endParaRPr lang="en-US" sz="4200" dirty="0" smtClean="0"/>
          </a:p>
          <a:p>
            <a:pPr algn="l">
              <a:buFont typeface="Arial" pitchFamily="34" charset="0"/>
              <a:buChar char="•"/>
            </a:pPr>
            <a:r>
              <a:rPr lang="en-US" sz="4200" dirty="0" smtClean="0"/>
              <a:t>To </a:t>
            </a:r>
            <a:r>
              <a:rPr lang="en-US" sz="4200" dirty="0" smtClean="0"/>
              <a:t>use template string we take 2 steps:</a:t>
            </a:r>
          </a:p>
          <a:p>
            <a:pPr lvl="1" algn="l">
              <a:buFont typeface="Arial" pitchFamily="34" charset="0"/>
              <a:buChar char="•"/>
            </a:pPr>
            <a:endParaRPr lang="en-US" sz="3200" dirty="0" smtClean="0"/>
          </a:p>
          <a:p>
            <a:pPr lvl="3" algn="l">
              <a:buFont typeface="Arial" pitchFamily="34" charset="0"/>
              <a:buChar char="•"/>
            </a:pPr>
            <a:r>
              <a:rPr lang="en-US" sz="3200" dirty="0" smtClean="0"/>
              <a:t>Use </a:t>
            </a:r>
            <a:r>
              <a:rPr lang="en-US" sz="32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back ticks </a:t>
            </a:r>
            <a:r>
              <a:rPr lang="en-US" sz="3200" dirty="0" smtClean="0"/>
              <a:t>for enclosing the </a:t>
            </a:r>
            <a:r>
              <a:rPr lang="en-US" sz="3200" b="1" dirty="0" smtClean="0">
                <a:solidFill>
                  <a:srgbClr val="FFFF00"/>
                </a:solidFill>
              </a:rPr>
              <a:t>message</a:t>
            </a:r>
          </a:p>
          <a:p>
            <a:pPr lvl="1" algn="l">
              <a:buFont typeface="Arial" pitchFamily="34" charset="0"/>
              <a:buChar char="•"/>
            </a:pPr>
            <a:endParaRPr lang="en-US" sz="3200" b="1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lvl="3" algn="l">
              <a:buFont typeface="Arial" pitchFamily="34" charset="0"/>
              <a:buChar char="•"/>
            </a:pPr>
            <a:r>
              <a:rPr lang="en-US" sz="3200" dirty="0" smtClean="0"/>
              <a:t>Use 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${ </a:t>
            </a:r>
            <a:r>
              <a:rPr lang="en-US" sz="32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var_name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} </a:t>
            </a:r>
            <a:r>
              <a:rPr lang="en-US" sz="3200" dirty="0" smtClean="0"/>
              <a:t>wherever we want to show the variable’s value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Template String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5190" y="3724507"/>
            <a:ext cx="19023981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kumimoji="0" lang="en-US" sz="4200" b="1" i="0" u="none" strike="noStrike" cap="none" spc="0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SYNTAX :</a:t>
            </a:r>
            <a:r>
              <a:rPr kumimoji="0" lang="en-US" sz="4400" b="0" i="0" u="none" strike="noStrike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4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 some text </a:t>
            </a:r>
            <a:r>
              <a:rPr lang="en-US" sz="4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sz="42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var_name</a:t>
            </a:r>
            <a:r>
              <a:rPr lang="en-US" sz="4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en-US" sz="4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some more text `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5190" y="5798634"/>
            <a:ext cx="19023981" cy="279114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kumimoji="0" lang="en-US" sz="4200" b="1" i="0" u="none" strike="noStrike" cap="none" spc="0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EXAMPLE :</a:t>
            </a:r>
          </a:p>
          <a:p>
            <a:pPr algn="l" rtl="0" latinLnBrk="1" hangingPunct="0"/>
            <a:r>
              <a:rPr lang="en-US" sz="4400" b="1" dirty="0" smtClean="0">
                <a:solidFill>
                  <a:srgbClr val="00B0F0"/>
                </a:solidFill>
              </a:rPr>
              <a:t>									</a:t>
            </a:r>
            <a:r>
              <a:rPr lang="en-US" sz="4200" b="1" dirty="0" err="1" smtClean="0">
                <a:solidFill>
                  <a:srgbClr val="FFFF00"/>
                </a:solidFill>
              </a:rPr>
              <a:t>var</a:t>
            </a:r>
            <a:r>
              <a:rPr lang="en-US" sz="4200" b="1" dirty="0" smtClean="0">
                <a:solidFill>
                  <a:srgbClr val="FFFF00"/>
                </a:solidFill>
              </a:rPr>
              <a:t> x=10;</a:t>
            </a:r>
          </a:p>
          <a:p>
            <a:pPr algn="l" rtl="0" latinLnBrk="1" hangingPunct="0"/>
            <a:r>
              <a:rPr lang="en-US" sz="4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		console.log(`Value of x is </a:t>
            </a:r>
            <a:r>
              <a:rPr lang="en-US" sz="4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${x}</a:t>
            </a:r>
            <a:r>
              <a:rPr lang="en-US" sz="4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`);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Template String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315857" y="4059290"/>
            <a:ext cx="20139033" cy="320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>
              <a:buFont typeface="Arial" pitchFamily="34" charset="0"/>
              <a:buChar char="•"/>
            </a:pPr>
            <a:r>
              <a:rPr lang="en-IN" sz="4400" dirty="0" smtClean="0"/>
              <a:t> </a:t>
            </a:r>
            <a:r>
              <a:rPr lang="en-US" sz="4400" dirty="0" smtClean="0"/>
              <a:t>We can even write </a:t>
            </a:r>
            <a:r>
              <a:rPr lang="en-US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expressions</a:t>
            </a:r>
            <a:r>
              <a:rPr lang="en-US" sz="4400" dirty="0" smtClean="0"/>
              <a:t> or </a:t>
            </a:r>
            <a:r>
              <a:rPr lang="en-US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 calls </a:t>
            </a:r>
            <a:r>
              <a:rPr lang="en-US" sz="4400" dirty="0" smtClean="0"/>
              <a:t>inside 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template strings </a:t>
            </a:r>
            <a:r>
              <a:rPr lang="en-US" sz="4400" dirty="0" smtClean="0"/>
              <a:t>and they will be </a:t>
            </a:r>
            <a:r>
              <a:rPr lang="en-US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evaluated</a:t>
            </a:r>
            <a:r>
              <a:rPr lang="en-US" sz="4400" dirty="0" smtClean="0"/>
              <a:t> by </a:t>
            </a:r>
            <a:r>
              <a:rPr lang="en-US" sz="4400" b="1" dirty="0" smtClean="0">
                <a:solidFill>
                  <a:srgbClr val="FFC000"/>
                </a:solidFill>
              </a:rPr>
              <a:t>JS</a:t>
            </a:r>
            <a:r>
              <a:rPr lang="en-US" sz="4400" dirty="0" smtClean="0"/>
              <a:t> and the result of expression will be inserted in 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template string</a:t>
            </a:r>
          </a:p>
          <a:p>
            <a:pPr lvl="1" algn="l">
              <a:buFont typeface="Arial" pitchFamily="34" charset="0"/>
              <a:buChar char="•"/>
            </a:pPr>
            <a:endParaRPr lang="en-US" sz="3200" dirty="0" smtClean="0"/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5190" y="6913756"/>
            <a:ext cx="19023981" cy="2852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kumimoji="0" lang="en-US" sz="4400" b="1" i="0" u="none" strike="noStrike" cap="none" spc="0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EXAMPLE :</a:t>
            </a:r>
          </a:p>
          <a:p>
            <a:pPr algn="l" rtl="0" latinLnBrk="1" hangingPunct="0"/>
            <a:r>
              <a:rPr lang="en-US" sz="4400" b="1" dirty="0" smtClean="0">
                <a:solidFill>
                  <a:srgbClr val="00B0F0"/>
                </a:solidFill>
              </a:rPr>
              <a:t>							   </a:t>
            </a:r>
            <a:r>
              <a:rPr lang="en-US" sz="4400" b="1" dirty="0" err="1" smtClean="0">
                <a:solidFill>
                  <a:srgbClr val="FFFF00"/>
                </a:solidFill>
              </a:rPr>
              <a:t>var</a:t>
            </a:r>
            <a:r>
              <a:rPr lang="en-US" sz="4400" b="1" dirty="0" smtClean="0">
                <a:solidFill>
                  <a:srgbClr val="FFFF00"/>
                </a:solidFill>
              </a:rPr>
              <a:t> x=10;</a:t>
            </a:r>
          </a:p>
          <a:p>
            <a:pPr rtl="0" latinLnBrk="1" hangingPunct="0"/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console.log(`Twice of </a:t>
            </a:r>
            <a:r>
              <a:rPr lang="en-US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${x}</a:t>
            </a:r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</a:t>
            </a:r>
            <a:r>
              <a:rPr lang="en-US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${x*2}</a:t>
            </a:r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`);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7590" y="10348332"/>
            <a:ext cx="19023981" cy="2852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kumimoji="0" lang="en-US" sz="4400" b="1" i="0" u="none" strike="noStrike" cap="none" spc="0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EXAMPLE :</a:t>
            </a:r>
          </a:p>
          <a:p>
            <a:pPr algn="l" rtl="0" latinLnBrk="1" hangingPunct="0"/>
            <a:r>
              <a:rPr lang="en-US" sz="4400" b="1" dirty="0" smtClean="0">
                <a:solidFill>
                  <a:srgbClr val="00B0F0"/>
                </a:solidFill>
              </a:rPr>
              <a:t>							   </a:t>
            </a:r>
            <a:r>
              <a:rPr lang="en-IN" sz="4400" b="1" dirty="0" err="1" smtClean="0">
                <a:solidFill>
                  <a:srgbClr val="FFFF00"/>
                </a:solidFill>
              </a:rPr>
              <a:t>var</a:t>
            </a:r>
            <a:r>
              <a:rPr lang="en-IN" sz="4400" b="1" dirty="0" smtClean="0">
                <a:solidFill>
                  <a:srgbClr val="FFFF00"/>
                </a:solidFill>
              </a:rPr>
              <a:t> x=10;</a:t>
            </a:r>
          </a:p>
          <a:p>
            <a:r>
              <a:rPr lang="en-IN" sz="4400" b="1" dirty="0" smtClean="0">
                <a:solidFill>
                  <a:srgbClr val="FFFF00"/>
                </a:solidFill>
              </a:rPr>
              <a:t>           		         console.log(`</a:t>
            </a:r>
            <a:r>
              <a:rPr lang="en-IN" sz="4400" b="1" dirty="0" err="1" smtClean="0">
                <a:solidFill>
                  <a:srgbClr val="FFFF00"/>
                </a:solidFill>
              </a:rPr>
              <a:t>Squareroot</a:t>
            </a:r>
            <a:r>
              <a:rPr lang="en-IN" sz="4400" b="1" dirty="0" smtClean="0">
                <a:solidFill>
                  <a:srgbClr val="FFFF00"/>
                </a:solidFill>
              </a:rPr>
              <a:t> of </a:t>
            </a:r>
            <a:r>
              <a:rPr lang="en-IN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${x}</a:t>
            </a:r>
            <a:r>
              <a:rPr lang="en-IN" sz="4400" b="1" dirty="0" smtClean="0">
                <a:solidFill>
                  <a:srgbClr val="FFFF00"/>
                </a:solidFill>
              </a:rPr>
              <a:t> is </a:t>
            </a:r>
            <a:r>
              <a:rPr lang="en-IN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${</a:t>
            </a:r>
            <a:r>
              <a:rPr lang="en-IN" sz="4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Math.sqrt</a:t>
            </a:r>
            <a:r>
              <a:rPr lang="en-IN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(x)}</a:t>
            </a:r>
            <a:r>
              <a:rPr lang="en-IN" sz="4400" b="1" dirty="0" smtClean="0">
                <a:solidFill>
                  <a:srgbClr val="FFFF00"/>
                </a:solidFill>
              </a:rPr>
              <a:t>`);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3016210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>
              <a:defRPr sz="1800" spc="0">
                <a:solidFill>
                  <a:srgbClr val="000000"/>
                </a:solidFill>
              </a:defRPr>
            </a:pPr>
            <a:r>
              <a:rPr lang="en-US" sz="9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DIALOG BOXES IN JAVASCRIPT </a:t>
            </a:r>
            <a:endParaRPr lang="en-US" sz="9600" dirty="0" smtClean="0">
              <a:solidFill>
                <a:schemeClr val="bg1"/>
              </a:solidFill>
            </a:endParaRPr>
          </a:p>
          <a:p>
            <a:pPr lvl="0">
              <a:defRPr sz="1800" spc="0">
                <a:solidFill>
                  <a:srgbClr val="000000"/>
                </a:solidFill>
              </a:defRPr>
            </a:pP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Dialog Boxes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1469" name="Shape 1469"/>
          <p:cNvSpPr/>
          <p:nvPr/>
        </p:nvSpPr>
        <p:spPr>
          <a:xfrm>
            <a:off x="3724592" y="3463651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/>
            <a:r>
              <a:rPr lang="en-US" sz="4400" dirty="0" smtClean="0">
                <a:solidFill>
                  <a:schemeClr val="accent3"/>
                </a:solidFill>
              </a:rPr>
              <a:t>JavaScript allows us to display messages using dialog boxes.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chemeClr val="accent3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62615" y="5932470"/>
            <a:ext cx="14407375" cy="1806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endParaRPr lang="en-US" sz="5400" dirty="0" smtClean="0">
              <a:solidFill>
                <a:srgbClr val="00B05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81620" y="4680205"/>
            <a:ext cx="18265697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lvl="0" rtl="0" latinLnBrk="1" hangingPunct="0"/>
            <a:r>
              <a:rPr lang="en-US" dirty="0" smtClean="0">
                <a:solidFill>
                  <a:schemeClr val="tx1"/>
                </a:solidFill>
              </a:rPr>
              <a:t>There are 3 kinds of dialog boxes provided by JavaScript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7" name="Oval 6"/>
          <p:cNvSpPr/>
          <p:nvPr/>
        </p:nvSpPr>
        <p:spPr>
          <a:xfrm>
            <a:off x="4572000" y="7047571"/>
            <a:ext cx="4839629" cy="3523785"/>
          </a:xfrm>
          <a:prstGeom prst="ellipse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10121484" y="7066159"/>
            <a:ext cx="4839629" cy="3523785"/>
          </a:xfrm>
          <a:prstGeom prst="ellipse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15693270" y="7107049"/>
            <a:ext cx="4839629" cy="3523785"/>
          </a:xfrm>
          <a:prstGeom prst="ellipse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41083" y="8095795"/>
            <a:ext cx="2899317" cy="1159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lvl="0" rtl="0" latinLnBrk="1" hangingPunct="0"/>
            <a:r>
              <a:rPr lang="en-US" sz="66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27483" y="8095795"/>
            <a:ext cx="4081346" cy="21755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lvl="0" rtl="0" latinLnBrk="1" hangingPunct="0"/>
            <a:r>
              <a:rPr lang="en-US" sz="66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660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303093" y="8095795"/>
            <a:ext cx="3739162" cy="21755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lvl="0" rtl="0" latinLnBrk="1" hangingPunct="0"/>
            <a:r>
              <a:rPr lang="en-US" sz="66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660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 Dialog Boxes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5857" y="7850442"/>
            <a:ext cx="14407375" cy="3468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 algn="l">
              <a:buNone/>
            </a:pPr>
            <a:endParaRPr lang="en-US" sz="5400" b="1" i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alert(‘message to show’);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5" name="Shape 1459"/>
          <p:cNvSpPr/>
          <p:nvPr/>
        </p:nvSpPr>
        <p:spPr>
          <a:xfrm>
            <a:off x="1419517" y="4897266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430866" y="5379463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20139033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/>
            <a:r>
              <a:rPr lang="en-IN" sz="4400" dirty="0" smtClean="0"/>
              <a:t>An alert dialog box is mostly used to give a warning message to the users.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471923" y="5349092"/>
            <a:ext cx="19674399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/>
            <a:r>
              <a:rPr lang="en-IN" sz="4400" dirty="0" smtClean="0"/>
              <a:t>Like if one input field requires to enter some text but user does not enter that field then as a part of validation we can use alert box to give warning message.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 Dialog Boxes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992842" y="4139339"/>
            <a:ext cx="20852711" cy="3385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IN" sz="4400" dirty="0" smtClean="0"/>
              <a:t>The prompt dialog box is very useful when we want to pop-up a text box to get user input. Thus it enables us to interact with the user. The user needs to fill in the field and then click OK.</a:t>
            </a:r>
          </a:p>
          <a:p>
            <a:pPr lvl="0" algn="l"/>
            <a:r>
              <a:rPr lang="en-IN" sz="4400" dirty="0" smtClean="0"/>
              <a:t>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5857" y="7850442"/>
            <a:ext cx="14407375" cy="3468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 algn="l">
              <a:buNone/>
            </a:pPr>
            <a:endParaRPr lang="en-US" sz="5400" b="1" i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prompt(‘</a:t>
            </a:r>
            <a:r>
              <a:rPr lang="en-US" sz="5400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message’,’default</a:t>
            </a: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text’);</a:t>
            </a:r>
            <a:endParaRPr lang="en-IN" sz="5400" b="1" i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004709" y="1406603"/>
            <a:ext cx="22337517" cy="1990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algn="ctr"/>
            <a:r>
              <a:rPr lang="en-IN" sz="60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This dialog box is displayed using a method called </a:t>
            </a:r>
            <a:r>
              <a:rPr lang="en-IN" sz="6000" b="1" i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prompt()</a:t>
            </a:r>
            <a:r>
              <a:rPr lang="en-IN" sz="60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 which takes two parameters: </a:t>
            </a:r>
          </a:p>
        </p:txBody>
      </p:sp>
      <p:sp>
        <p:nvSpPr>
          <p:cNvPr id="12" name="Shape 1459"/>
          <p:cNvSpPr/>
          <p:nvPr/>
        </p:nvSpPr>
        <p:spPr>
          <a:xfrm>
            <a:off x="1419517" y="7082862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3" name="Shape 1465"/>
          <p:cNvSpPr/>
          <p:nvPr/>
        </p:nvSpPr>
        <p:spPr>
          <a:xfrm>
            <a:off x="1430866" y="5817434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" name="Shape 1466"/>
          <p:cNvSpPr/>
          <p:nvPr/>
        </p:nvSpPr>
        <p:spPr>
          <a:xfrm>
            <a:off x="1430866" y="7565059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5" name="Shape 1469"/>
          <p:cNvSpPr/>
          <p:nvPr/>
        </p:nvSpPr>
        <p:spPr>
          <a:xfrm>
            <a:off x="2319523" y="5776544"/>
            <a:ext cx="20139033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1" algn="l"/>
            <a:r>
              <a:rPr lang="en-IN" sz="4400" dirty="0" smtClean="0">
                <a:solidFill>
                  <a:schemeClr val="bg1"/>
                </a:solidFill>
              </a:rPr>
              <a:t>A label which we want to display in the text box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chemeClr val="bg1"/>
              </a:solidFill>
            </a:endParaRPr>
          </a:p>
        </p:txBody>
      </p:sp>
      <p:sp>
        <p:nvSpPr>
          <p:cNvPr id="16" name="Shape 1469"/>
          <p:cNvSpPr/>
          <p:nvPr/>
        </p:nvSpPr>
        <p:spPr>
          <a:xfrm>
            <a:off x="2315809" y="7534688"/>
            <a:ext cx="19674399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1" algn="l"/>
            <a:r>
              <a:rPr lang="en-IN" sz="4400" dirty="0" smtClean="0">
                <a:solidFill>
                  <a:schemeClr val="bg1"/>
                </a:solidFill>
              </a:rPr>
              <a:t>A default string to display in the text box.(optional)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chemeClr val="bg1"/>
              </a:solidFill>
            </a:endParaRPr>
          </a:p>
        </p:txBody>
      </p:sp>
      <p:sp>
        <p:nvSpPr>
          <p:cNvPr id="17" name="Shape 1459"/>
          <p:cNvSpPr/>
          <p:nvPr/>
        </p:nvSpPr>
        <p:spPr>
          <a:xfrm>
            <a:off x="1438105" y="8595684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8" name="Shape 1466"/>
          <p:cNvSpPr/>
          <p:nvPr/>
        </p:nvSpPr>
        <p:spPr>
          <a:xfrm>
            <a:off x="1449454" y="9077881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9" name="Shape 1469"/>
          <p:cNvSpPr/>
          <p:nvPr/>
        </p:nvSpPr>
        <p:spPr>
          <a:xfrm>
            <a:off x="2312095" y="9047510"/>
            <a:ext cx="19674399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 smtClean="0"/>
              <a:t>This dialog box comes with two buttons: </a:t>
            </a:r>
            <a:r>
              <a:rPr lang="en-IN" sz="4400" b="1" dirty="0" smtClean="0"/>
              <a:t>OK</a:t>
            </a:r>
            <a:r>
              <a:rPr lang="en-IN" sz="4400" dirty="0" smtClean="0"/>
              <a:t> and </a:t>
            </a:r>
            <a:r>
              <a:rPr lang="en-IN" sz="4400" b="1" dirty="0" smtClean="0"/>
              <a:t>Cancel</a:t>
            </a:r>
            <a:r>
              <a:rPr lang="en-IN" sz="4400" dirty="0" smtClean="0"/>
              <a:t>. </a:t>
            </a:r>
          </a:p>
        </p:txBody>
      </p:sp>
      <p:sp>
        <p:nvSpPr>
          <p:cNvPr id="11" name="Shape 1466"/>
          <p:cNvSpPr/>
          <p:nvPr/>
        </p:nvSpPr>
        <p:spPr>
          <a:xfrm>
            <a:off x="1456882" y="10549087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0" name="Shape 1469"/>
          <p:cNvSpPr/>
          <p:nvPr/>
        </p:nvSpPr>
        <p:spPr>
          <a:xfrm>
            <a:off x="2319523" y="10518716"/>
            <a:ext cx="19674399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 smtClean="0"/>
              <a:t>If the user clicks on OK button the method </a:t>
            </a:r>
            <a:r>
              <a:rPr lang="en-IN" sz="4400" i="1" dirty="0" smtClean="0">
                <a:solidFill>
                  <a:srgbClr val="FFFF00"/>
                </a:solidFill>
              </a:rPr>
              <a:t>prompt()</a:t>
            </a:r>
            <a:r>
              <a:rPr lang="en-IN" sz="4400" dirty="0" smtClean="0"/>
              <a:t> will return entered value </a:t>
            </a:r>
          </a:p>
          <a:p>
            <a:pPr algn="l"/>
            <a:r>
              <a:rPr lang="en-IN" sz="4400" dirty="0" smtClean="0"/>
              <a:t>from the text box. If the user clicks on the Cancel button the method </a:t>
            </a:r>
            <a:r>
              <a:rPr lang="en-IN" sz="4400" i="1" dirty="0" smtClean="0">
                <a:solidFill>
                  <a:srgbClr val="FFFF00"/>
                </a:solidFill>
              </a:rPr>
              <a:t>prompt()</a:t>
            </a:r>
            <a:r>
              <a:rPr lang="en-IN" sz="4400" dirty="0" smtClean="0"/>
              <a:t> returns </a:t>
            </a:r>
            <a:r>
              <a:rPr lang="en-IN" sz="4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null</a:t>
            </a:r>
            <a:r>
              <a:rPr lang="en-IN" sz="4400" dirty="0" smtClean="0">
                <a:solidFill>
                  <a:srgbClr val="00B050"/>
                </a:solidFill>
              </a:rPr>
              <a:t>.</a:t>
            </a:r>
            <a:endParaRPr lang="en-IN" sz="4400" dirty="0">
              <a:solidFill>
                <a:srgbClr val="00B050"/>
              </a:solidFill>
            </a:endParaRPr>
          </a:p>
        </p:txBody>
      </p:sp>
      <p:sp>
        <p:nvSpPr>
          <p:cNvPr id="21" name="Shape 1459"/>
          <p:cNvSpPr/>
          <p:nvPr/>
        </p:nvSpPr>
        <p:spPr>
          <a:xfrm>
            <a:off x="1590505" y="10101891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1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Accepting Numeric Input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992842" y="3537185"/>
            <a:ext cx="20852711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indent="0">
              <a:buNone/>
            </a:pPr>
            <a:r>
              <a:rPr lang="en-US" sz="4400" dirty="0" smtClean="0"/>
              <a:t>Since </a:t>
            </a:r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prompt( ) </a:t>
            </a:r>
            <a:r>
              <a:rPr lang="en-US" sz="4400" dirty="0" smtClean="0"/>
              <a:t>returns everything as a string so if we want to accept numbers then we need to use either of 2 methods: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5857" y="8274180"/>
            <a:ext cx="14407375" cy="429925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 algn="l">
              <a:buNone/>
            </a:pPr>
            <a:endParaRPr lang="en-US" sz="5400" b="1" i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a=parseInt(value to convert);</a:t>
            </a:r>
          </a:p>
          <a:p>
            <a:pPr marL="0" lvl="0" indent="0" algn="l">
              <a:buNone/>
            </a:pPr>
            <a:r>
              <a:rPr lang="en-US" sz="5400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a=parseFloat(value to convert);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55473" y="5954751"/>
            <a:ext cx="4460488" cy="1895691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3225" y="5973339"/>
            <a:ext cx="4460488" cy="1895691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5473" y="6423110"/>
            <a:ext cx="4460488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US" sz="4400" b="1" dirty="0" smtClean="0">
                <a:solidFill>
                  <a:schemeClr val="accent3"/>
                </a:solidFill>
              </a:rPr>
              <a:t>parseInt( )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63225" y="6423110"/>
            <a:ext cx="4460488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US" sz="4400" b="1" dirty="0" smtClean="0">
                <a:solidFill>
                  <a:schemeClr val="accent3"/>
                </a:solidFill>
              </a:rPr>
              <a:t>parseFloat( )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6" grpId="0" animBg="1"/>
      <p:bldP spid="7" grpId="0" animBg="1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 Dialog Boxes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5857" y="8318784"/>
            <a:ext cx="14407375" cy="3468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 algn="l">
              <a:buNone/>
            </a:pPr>
            <a:endParaRPr lang="en-US" sz="5400" b="1" i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confirm(‘question to ask’);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5" name="Shape 1459"/>
          <p:cNvSpPr/>
          <p:nvPr/>
        </p:nvSpPr>
        <p:spPr>
          <a:xfrm>
            <a:off x="1419517" y="5343306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430866" y="5825503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20139033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 smtClean="0"/>
              <a:t>A confirmation dialog box is mostly used to take user's consent on any option. It displays a dialog box with two buttons: </a:t>
            </a:r>
            <a:r>
              <a:rPr lang="en-IN" sz="4400" b="1" dirty="0" smtClean="0">
                <a:solidFill>
                  <a:srgbClr val="00B0F0"/>
                </a:solidFill>
              </a:rPr>
              <a:t>OK</a:t>
            </a:r>
            <a:r>
              <a:rPr lang="en-IN" sz="4400" dirty="0" smtClean="0"/>
              <a:t> and </a:t>
            </a:r>
            <a:r>
              <a:rPr lang="en-IN" sz="4400" b="1" dirty="0" smtClean="0">
                <a:solidFill>
                  <a:srgbClr val="00B0F0"/>
                </a:solidFill>
              </a:rPr>
              <a:t>Cancel</a:t>
            </a:r>
            <a:r>
              <a:rPr lang="en-IN" sz="4400" dirty="0" smtClean="0"/>
              <a:t>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471923" y="5795132"/>
            <a:ext cx="19674399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 smtClean="0"/>
              <a:t>If the user clicks on OK button the window method </a:t>
            </a:r>
            <a:r>
              <a:rPr lang="en-IN" sz="4400" i="1" dirty="0" smtClean="0">
                <a:solidFill>
                  <a:srgbClr val="FFFF00"/>
                </a:solidFill>
              </a:rPr>
              <a:t>confirm()</a:t>
            </a:r>
            <a:r>
              <a:rPr lang="en-IN" sz="4400" dirty="0" smtClean="0">
                <a:solidFill>
                  <a:srgbClr val="00B050"/>
                </a:solidFill>
              </a:rPr>
              <a:t> </a:t>
            </a:r>
            <a:r>
              <a:rPr lang="en-IN" sz="4400" dirty="0" smtClean="0"/>
              <a:t>will return </a:t>
            </a:r>
            <a:r>
              <a:rPr lang="en-IN" sz="4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true</a:t>
            </a:r>
            <a:r>
              <a:rPr lang="en-IN" sz="4400" dirty="0" smtClean="0"/>
              <a:t>. If the user clicks on the Cancel button </a:t>
            </a:r>
            <a:r>
              <a:rPr lang="en-IN" sz="4400" i="1" dirty="0" smtClean="0">
                <a:solidFill>
                  <a:srgbClr val="FFFF00"/>
                </a:solidFill>
              </a:rPr>
              <a:t>confirm()</a:t>
            </a:r>
            <a:r>
              <a:rPr lang="en-IN" sz="4400" dirty="0" smtClean="0"/>
              <a:t> returns </a:t>
            </a:r>
            <a:r>
              <a:rPr lang="en-IN" sz="4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false</a:t>
            </a:r>
            <a:r>
              <a:rPr lang="en-IN" sz="4400" dirty="0" smtClean="0"/>
              <a:t>. </a:t>
            </a:r>
            <a:endParaRPr lang="en-IN" sz="4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 Point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315857" y="4059290"/>
            <a:ext cx="20139033" cy="270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>
              <a:buFont typeface="Arial" pitchFamily="34" charset="0"/>
              <a:buChar char="•"/>
            </a:pPr>
            <a:r>
              <a:rPr lang="en-IN" sz="4400" dirty="0" smtClean="0"/>
              <a:t> </a:t>
            </a:r>
            <a:r>
              <a:rPr lang="en-US" sz="4400" dirty="0" smtClean="0"/>
              <a:t>The methods </a:t>
            </a:r>
            <a:r>
              <a:rPr lang="en-US" sz="4400" b="1" dirty="0" smtClean="0">
                <a:solidFill>
                  <a:srgbClr val="FFFF00"/>
                </a:solidFill>
              </a:rPr>
              <a:t>alert( )</a:t>
            </a:r>
            <a:r>
              <a:rPr lang="en-US" sz="4400" dirty="0" smtClean="0"/>
              <a:t>,</a:t>
            </a:r>
            <a:r>
              <a:rPr lang="en-US" sz="4400" b="1" dirty="0" smtClean="0">
                <a:solidFill>
                  <a:srgbClr val="FFFF00"/>
                </a:solidFill>
              </a:rPr>
              <a:t>prompt( )</a:t>
            </a:r>
            <a:r>
              <a:rPr lang="en-US" sz="4400" dirty="0" smtClean="0"/>
              <a:t> and </a:t>
            </a:r>
            <a:r>
              <a:rPr lang="en-US" sz="4400" b="1" dirty="0" smtClean="0">
                <a:solidFill>
                  <a:srgbClr val="FFFF00"/>
                </a:solidFill>
              </a:rPr>
              <a:t>confirm( )</a:t>
            </a:r>
            <a:r>
              <a:rPr lang="en-US" sz="4400" b="1" dirty="0" smtClean="0">
                <a:solidFill>
                  <a:srgbClr val="00B050"/>
                </a:solidFill>
              </a:rPr>
              <a:t> </a:t>
            </a:r>
            <a:r>
              <a:rPr lang="en-US" sz="4400" dirty="0" smtClean="0"/>
              <a:t>are methods of window object.</a:t>
            </a:r>
          </a:p>
          <a:p>
            <a:pPr algn="l">
              <a:buFont typeface="Arial" pitchFamily="34" charset="0"/>
              <a:buChar char="•"/>
            </a:pPr>
            <a:endParaRPr lang="en-US" sz="4400" dirty="0" smtClean="0"/>
          </a:p>
          <a:p>
            <a:pPr algn="l">
              <a:buFont typeface="Arial" pitchFamily="34" charset="0"/>
              <a:buChar char="•"/>
            </a:pPr>
            <a:r>
              <a:rPr lang="en-US" sz="4400" dirty="0" smtClean="0"/>
              <a:t> Thus they can be called using the notation </a:t>
            </a:r>
            <a:r>
              <a:rPr lang="en-US" sz="44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window.&lt;method name&gt;( )</a:t>
            </a:r>
            <a:r>
              <a:rPr lang="en-US" sz="4400" b="1" i="1" dirty="0" smtClean="0">
                <a:solidFill>
                  <a:srgbClr val="0070C0"/>
                </a:solidFill>
              </a:rPr>
              <a:t> </a:t>
            </a:r>
            <a:r>
              <a:rPr lang="en-US" sz="4400" dirty="0" smtClean="0"/>
              <a:t>also.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51102" y="7560518"/>
            <a:ext cx="19023981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kumimoji="0" lang="en-US" sz="4400" b="1" i="0" u="none" strike="noStrike" cap="none" spc="0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EXAMPLE :</a:t>
            </a:r>
            <a:r>
              <a:rPr kumimoji="0" lang="en-US" sz="4400" b="0" i="0" u="none" strike="noStrike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4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window.alert</a:t>
            </a:r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(‘Good Evening’);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8254" y="9340964"/>
            <a:ext cx="20789588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Font typeface="Arial" pitchFamily="34" charset="0"/>
              <a:buChar char="•"/>
            </a:pPr>
            <a:r>
              <a:rPr lang="en-US" sz="4400" dirty="0" smtClean="0"/>
              <a:t> But since window object is the default object we can directly call these methods.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460</Words>
  <Application>Microsoft Macintosh PowerPoint</Application>
  <PresentationFormat>Custom</PresentationFormat>
  <Paragraphs>69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White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Sachin</cp:lastModifiedBy>
  <cp:revision>57</cp:revision>
  <dcterms:modified xsi:type="dcterms:W3CDTF">2019-12-04T08:01:55Z</dcterms:modified>
</cp:coreProperties>
</file>