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366" r:id="rId3"/>
    <p:sldId id="351" r:id="rId4"/>
    <p:sldId id="354" r:id="rId5"/>
    <p:sldId id="352" r:id="rId6"/>
    <p:sldId id="353" r:id="rId7"/>
    <p:sldId id="350" r:id="rId8"/>
    <p:sldId id="347" r:id="rId9"/>
    <p:sldId id="348" r:id="rId10"/>
    <p:sldId id="349" r:id="rId11"/>
    <p:sldId id="268" r:id="rId12"/>
    <p:sldId id="269" r:id="rId13"/>
    <p:sldId id="270" r:id="rId14"/>
    <p:sldId id="312" r:id="rId15"/>
    <p:sldId id="322" r:id="rId16"/>
    <p:sldId id="323" r:id="rId17"/>
    <p:sldId id="313" r:id="rId18"/>
    <p:sldId id="324" r:id="rId19"/>
    <p:sldId id="321" r:id="rId20"/>
    <p:sldId id="325" r:id="rId21"/>
    <p:sldId id="314" r:id="rId22"/>
    <p:sldId id="326" r:id="rId23"/>
    <p:sldId id="316" r:id="rId24"/>
    <p:sldId id="315" r:id="rId25"/>
    <p:sldId id="327" r:id="rId26"/>
    <p:sldId id="328" r:id="rId27"/>
    <p:sldId id="319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12/24/2019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t">
              <a:buNone/>
            </a:pPr>
            <a:r>
              <a:rPr lang="en-IN" dirty="0" smtClean="0"/>
              <a:t>10.	 You need to store elements in a collection that guarantees that no duplicates are stored and all elements can be accessed in natural order. Which interface provides that capability?</a:t>
            </a:r>
          </a:p>
          <a:p>
            <a:pPr marL="514350" indent="-514350" fontAlgn="t">
              <a:buNone/>
            </a:pPr>
            <a:endParaRPr lang="pt-BR" dirty="0" smtClean="0"/>
          </a:p>
          <a:p>
            <a:pPr marL="514350" indent="-514350" fontAlgn="t">
              <a:buNone/>
            </a:pPr>
            <a:r>
              <a:rPr lang="pt-BR" dirty="0" smtClean="0"/>
              <a:t>1. </a:t>
            </a:r>
            <a:r>
              <a:rPr lang="en-IN" dirty="0" err="1" smtClean="0"/>
              <a:t>java.util.Map</a:t>
            </a:r>
            <a:r>
              <a:rPr lang="en-IN" dirty="0" smtClean="0"/>
              <a:t> </a:t>
            </a:r>
          </a:p>
          <a:p>
            <a:pPr marL="514350" indent="-514350" fontAlgn="t">
              <a:buNone/>
            </a:pPr>
            <a:r>
              <a:rPr lang="en-IN" dirty="0" smtClean="0"/>
              <a:t>2. </a:t>
            </a:r>
            <a:r>
              <a:rPr lang="en-IN" dirty="0" err="1" smtClean="0"/>
              <a:t>java.util.Set</a:t>
            </a:r>
            <a:endParaRPr lang="en-IN" b="1" dirty="0" smtClean="0"/>
          </a:p>
          <a:p>
            <a:pPr marL="514350" indent="-514350" fontAlgn="t">
              <a:buNone/>
            </a:pPr>
            <a:r>
              <a:rPr lang="en-IN" dirty="0" smtClean="0"/>
              <a:t>3. </a:t>
            </a:r>
            <a:r>
              <a:rPr lang="en-IN" dirty="0" err="1" smtClean="0"/>
              <a:t>java.util.List</a:t>
            </a:r>
            <a:r>
              <a:rPr lang="en-IN" dirty="0" smtClean="0"/>
              <a:t> </a:t>
            </a:r>
          </a:p>
          <a:p>
            <a:pPr marL="514350" indent="-514350" fontAlgn="t">
              <a:buNone/>
            </a:pPr>
            <a:r>
              <a:rPr lang="en-IN" dirty="0" smtClean="0"/>
              <a:t>4. </a:t>
            </a:r>
            <a:r>
              <a:rPr lang="en-IN" dirty="0" err="1" smtClean="0"/>
              <a:t>java.util.Collection</a:t>
            </a:r>
            <a:endParaRPr lang="en-IN" dirty="0" smtClean="0"/>
          </a:p>
          <a:p>
            <a:pPr marL="514350" indent="-514350" fontAlgn="t">
              <a:buNone/>
            </a:pPr>
            <a:endParaRPr lang="en-US" b="1" dirty="0" smtClean="0"/>
          </a:p>
          <a:p>
            <a:pPr marL="514350" indent="-514350" fontAlgn="t">
              <a:buNone/>
            </a:pPr>
            <a:r>
              <a:rPr lang="en-US" b="1" dirty="0" smtClean="0"/>
              <a:t>Answer: </a:t>
            </a:r>
            <a:r>
              <a:rPr lang="en-US" b="1" dirty="0" err="1" smtClean="0">
                <a:solidFill>
                  <a:srgbClr val="C00000"/>
                </a:solidFill>
              </a:rPr>
              <a:t>java.util.Set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7030A0"/>
                </a:solidFill>
              </a:rPr>
              <a:t>java.util.List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7030A0"/>
                </a:solidFill>
              </a:rPr>
              <a:t>java.util.Collection</a:t>
            </a:r>
            <a:r>
              <a:rPr lang="en-IN" dirty="0"/>
              <a:t> </a:t>
            </a:r>
            <a:r>
              <a:rPr lang="en-IN" dirty="0" smtClean="0"/>
              <a:t>interface and represents an   </a:t>
            </a:r>
            <a:r>
              <a:rPr lang="en-IN" b="1" dirty="0">
                <a:solidFill>
                  <a:srgbClr val="00B050"/>
                </a:solidFill>
              </a:rPr>
              <a:t>ordered </a:t>
            </a:r>
            <a:r>
              <a:rPr lang="en-IN" b="1" dirty="0" smtClean="0">
                <a:solidFill>
                  <a:srgbClr val="00B050"/>
                </a:solidFill>
              </a:rPr>
              <a:t>collection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/>
              <a:t>(sometimes called a sequence).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means we </a:t>
            </a:r>
            <a:r>
              <a:rPr lang="en-IN" dirty="0"/>
              <a:t>can access the elements of a </a:t>
            </a:r>
            <a:r>
              <a:rPr lang="en-IN" b="1" dirty="0">
                <a:solidFill>
                  <a:srgbClr val="7030A0"/>
                </a:solidFill>
              </a:rPr>
              <a:t>List</a:t>
            </a:r>
            <a:r>
              <a:rPr lang="en-IN" dirty="0"/>
              <a:t> in a </a:t>
            </a:r>
            <a:r>
              <a:rPr lang="en-IN" b="1" dirty="0">
                <a:solidFill>
                  <a:srgbClr val="C00000"/>
                </a:solidFill>
              </a:rPr>
              <a:t>specific order</a:t>
            </a:r>
            <a:r>
              <a:rPr lang="en-IN" dirty="0"/>
              <a:t>, and by an </a:t>
            </a:r>
            <a:r>
              <a:rPr lang="en-IN" b="1" dirty="0">
                <a:solidFill>
                  <a:srgbClr val="C00000"/>
                </a:solidFill>
              </a:rPr>
              <a:t>index too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It allows </a:t>
            </a:r>
            <a:r>
              <a:rPr lang="en-IN" b="1" dirty="0">
                <a:solidFill>
                  <a:srgbClr val="C00000"/>
                </a:solidFill>
              </a:rPr>
              <a:t>duplicate</a:t>
            </a:r>
            <a:r>
              <a:rPr lang="en-IN" dirty="0"/>
              <a:t> </a:t>
            </a:r>
            <a:r>
              <a:rPr lang="en-IN" dirty="0" smtClean="0"/>
              <a:t>objects.</a:t>
            </a:r>
          </a:p>
          <a:p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element is </a:t>
            </a:r>
            <a:r>
              <a:rPr lang="en-IN" dirty="0" smtClean="0"/>
              <a:t>inserted and  accessed in the list using it’s </a:t>
            </a:r>
            <a:r>
              <a:rPr lang="en-IN" b="1" dirty="0" smtClean="0">
                <a:solidFill>
                  <a:srgbClr val="C00000"/>
                </a:solidFill>
              </a:rPr>
              <a:t>index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Classes Of “List”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choose between the following List implementations in the Java Collections API: 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java.util.ArrayList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java.util.LinkedList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java.util.Vector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java.util.Stack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0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ArrayList</a:t>
            </a:r>
            <a:r>
              <a:rPr lang="en-US" dirty="0" smtClean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/>
              <a:t>  implements the </a:t>
            </a:r>
            <a:r>
              <a:rPr lang="en-IN" b="1" dirty="0" smtClean="0">
                <a:solidFill>
                  <a:srgbClr val="FF0000"/>
                </a:solidFill>
              </a:rPr>
              <a:t>List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IN" b="1" dirty="0" err="1" smtClean="0">
                <a:solidFill>
                  <a:srgbClr val="FF0000"/>
                </a:solidFill>
              </a:rPr>
              <a:t>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capacity grows automatically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It allows duplicate elements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Insertion order is preserved in the </a:t>
            </a:r>
            <a:r>
              <a:rPr lang="en-US" b="1" dirty="0" err="1" smtClean="0">
                <a:solidFill>
                  <a:srgbClr val="FF0000"/>
                </a:solidFill>
              </a:rPr>
              <a:t>ArrayList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IN" b="1" dirty="0" err="1" smtClean="0">
                <a:solidFill>
                  <a:srgbClr val="FF0000"/>
                </a:solidFill>
              </a:rPr>
              <a:t>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</a:t>
            </a:r>
            <a:r>
              <a:rPr lang="en-IN" dirty="0"/>
              <a:t>created with an initial </a:t>
            </a:r>
            <a:r>
              <a:rPr lang="en-IN" dirty="0" smtClean="0"/>
              <a:t>size of </a:t>
            </a:r>
            <a:r>
              <a:rPr lang="en-IN" b="1" dirty="0" smtClean="0">
                <a:solidFill>
                  <a:srgbClr val="0070C0"/>
                </a:solidFill>
              </a:rPr>
              <a:t>10</a:t>
            </a:r>
            <a:r>
              <a:rPr lang="en-IN" dirty="0" smtClean="0"/>
              <a:t> , although we can change it’s initial capacity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204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“</a:t>
            </a:r>
            <a:r>
              <a:rPr lang="en-US" dirty="0" err="1" smtClean="0"/>
              <a:t>ArrayList</a:t>
            </a:r>
            <a:r>
              <a:rPr lang="en-US" dirty="0" smtClean="0"/>
              <a:t>”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can be created in 2 ways: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Type  </a:t>
            </a:r>
            <a:r>
              <a:rPr lang="en-US" b="1" dirty="0" err="1" smtClean="0">
                <a:solidFill>
                  <a:srgbClr val="0070C0"/>
                </a:solidFill>
              </a:rPr>
              <a:t>UnSafe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AND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Type  Safe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UnSafe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</a:t>
            </a:r>
            <a:r>
              <a:rPr lang="en-US" b="1" dirty="0" err="1" smtClean="0">
                <a:solidFill>
                  <a:srgbClr val="0070C0"/>
                </a:solidFill>
              </a:rPr>
              <a:t>UnSafe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000000"/>
                </a:solidFill>
              </a:rPr>
              <a:t> can be created as shown below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obj</a:t>
            </a:r>
            <a:r>
              <a:rPr lang="en-US" b="1" dirty="0" smtClean="0">
                <a:solidFill>
                  <a:srgbClr val="C00000"/>
                </a:solidFill>
              </a:rPr>
              <a:t>=new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( 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Although they are easier to create but we cannot check what kind of data we are adding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For ex: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(“</a:t>
            </a:r>
            <a:r>
              <a:rPr lang="en-US" b="1" dirty="0" err="1" smtClean="0">
                <a:solidFill>
                  <a:srgbClr val="C00000"/>
                </a:solidFill>
              </a:rPr>
              <a:t>Amit</a:t>
            </a:r>
            <a:r>
              <a:rPr lang="en-US" b="1" dirty="0" smtClean="0">
                <a:solidFill>
                  <a:srgbClr val="C00000"/>
                </a:solidFill>
              </a:rPr>
              <a:t>”);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(25);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obj.add</a:t>
            </a:r>
            <a:r>
              <a:rPr lang="en-US" b="1" dirty="0" smtClean="0">
                <a:solidFill>
                  <a:srgbClr val="C00000"/>
                </a:solidFill>
              </a:rPr>
              <a:t>(true);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the above lines will successfully compile and run.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Safe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can be created as shown below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7030A0"/>
                </a:solidFill>
              </a:rPr>
              <a:t>&lt;String&gt; </a:t>
            </a:r>
            <a:r>
              <a:rPr lang="en-US" b="1" dirty="0" err="1" smtClean="0">
                <a:solidFill>
                  <a:srgbClr val="C00000"/>
                </a:solidFill>
              </a:rPr>
              <a:t>obj</a:t>
            </a:r>
            <a:r>
              <a:rPr lang="en-US" b="1" dirty="0" smtClean="0">
                <a:solidFill>
                  <a:srgbClr val="C00000"/>
                </a:solidFill>
              </a:rPr>
              <a:t>=new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7030A0"/>
                </a:solidFill>
              </a:rPr>
              <a:t>&lt;String&gt;</a:t>
            </a:r>
            <a:r>
              <a:rPr lang="en-US" b="1" dirty="0" smtClean="0">
                <a:solidFill>
                  <a:srgbClr val="C00000"/>
                </a:solidFill>
              </a:rPr>
              <a:t>( );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&lt; &gt;</a:t>
            </a:r>
            <a:r>
              <a:rPr lang="en-US" dirty="0" smtClean="0">
                <a:solidFill>
                  <a:srgbClr val="000000"/>
                </a:solidFill>
              </a:rPr>
              <a:t> are called </a:t>
            </a:r>
            <a:r>
              <a:rPr lang="en-US" b="1" dirty="0" smtClean="0">
                <a:solidFill>
                  <a:srgbClr val="FF0000"/>
                </a:solidFill>
              </a:rPr>
              <a:t>diamond operator </a:t>
            </a:r>
            <a:r>
              <a:rPr lang="en-US" dirty="0" smtClean="0">
                <a:solidFill>
                  <a:srgbClr val="000000"/>
                </a:solidFill>
              </a:rPr>
              <a:t>in Java and they tell the compiler to only allow us to add 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dirty="0" smtClean="0">
                <a:solidFill>
                  <a:srgbClr val="000000"/>
                </a:solidFill>
              </a:rPr>
              <a:t> values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Any other type of value cannot be added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000000"/>
                </a:solidFill>
              </a:rPr>
              <a:t> and if we try to do so , the compiler will generate syntax error</a:t>
            </a:r>
          </a:p>
          <a:p>
            <a:endParaRPr lang="en-US" b="1" dirty="0" smtClean="0"/>
          </a:p>
          <a:p>
            <a:r>
              <a:rPr lang="en-US" b="1" dirty="0" smtClean="0"/>
              <a:t>For ex: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(“</a:t>
            </a:r>
            <a:r>
              <a:rPr lang="en-US" b="1" dirty="0" err="1" smtClean="0">
                <a:solidFill>
                  <a:srgbClr val="0070C0"/>
                </a:solidFill>
              </a:rPr>
              <a:t>Amit</a:t>
            </a:r>
            <a:r>
              <a:rPr lang="en-US" b="1" dirty="0" smtClean="0">
                <a:solidFill>
                  <a:srgbClr val="0070C0"/>
                </a:solidFill>
              </a:rPr>
              <a:t>”);  </a:t>
            </a:r>
            <a:r>
              <a:rPr lang="en-US" b="1" dirty="0" smtClean="0">
                <a:solidFill>
                  <a:srgbClr val="00B050"/>
                </a:solidFill>
              </a:rPr>
              <a:t>// Correct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(25);  </a:t>
            </a:r>
            <a:r>
              <a:rPr lang="en-US" b="1" dirty="0" smtClean="0">
                <a:solidFill>
                  <a:srgbClr val="FF0000"/>
                </a:solidFill>
              </a:rPr>
              <a:t>// Wrong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obj.add</a:t>
            </a:r>
            <a:r>
              <a:rPr lang="en-US" b="1" dirty="0" smtClean="0">
                <a:solidFill>
                  <a:srgbClr val="0070C0"/>
                </a:solidFill>
              </a:rPr>
              <a:t>(true);  </a:t>
            </a:r>
            <a:r>
              <a:rPr lang="en-US" b="1" dirty="0" smtClean="0">
                <a:solidFill>
                  <a:srgbClr val="FF0000"/>
                </a:solidFill>
              </a:rPr>
              <a:t>// Wrong</a:t>
            </a: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insert an element in the </a:t>
            </a:r>
            <a:r>
              <a:rPr lang="en-US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400" dirty="0" smtClean="0"/>
              <a:t> , we have to call the method  </a:t>
            </a:r>
            <a:r>
              <a:rPr lang="en-US" sz="2400" b="1" dirty="0" smtClean="0">
                <a:solidFill>
                  <a:srgbClr val="C00000"/>
                </a:solidFill>
              </a:rPr>
              <a:t>add( ) </a:t>
            </a:r>
          </a:p>
          <a:p>
            <a:endParaRPr lang="en-US" sz="2400" dirty="0" smtClean="0"/>
          </a:p>
          <a:p>
            <a:r>
              <a:rPr lang="en-US" sz="2400" dirty="0" smtClean="0"/>
              <a:t>This method has 2 versions: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public 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b="1" dirty="0" smtClean="0">
                <a:solidFill>
                  <a:srgbClr val="C00000"/>
                </a:solidFill>
              </a:rPr>
              <a:t> add(Object)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public void add(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, Object)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dirty="0" smtClean="0"/>
              <a:t>The first method accepts an Object as argument and adds that Object at the end of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second method accepts an index number as well as an Object as argument and adds the Object at the specified index</a:t>
            </a:r>
          </a:p>
          <a:p>
            <a:endParaRPr lang="en-IN" sz="2400" dirty="0" smtClean="0"/>
          </a:p>
          <a:p>
            <a:endParaRPr lang="en-IN" dirty="0" smtClean="0"/>
          </a:p>
          <a:p>
            <a:r>
              <a:rPr lang="en-IN" sz="2400" dirty="0" smtClean="0"/>
              <a:t>If index is out of range then it throws the exception </a:t>
            </a:r>
            <a:r>
              <a:rPr lang="en-IN" sz="2400" b="1" dirty="0" err="1" smtClean="0">
                <a:solidFill>
                  <a:srgbClr val="C00000"/>
                </a:solidFill>
              </a:rPr>
              <a:t>IndexOutOfBoundsException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b="1" u="sng" dirty="0" smtClean="0"/>
          </a:p>
          <a:p>
            <a:r>
              <a:rPr lang="en-US" b="1" u="sng" dirty="0" smtClean="0"/>
              <a:t>For Ex: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000" b="1" dirty="0" smtClean="0">
                <a:solidFill>
                  <a:srgbClr val="C00000"/>
                </a:solidFill>
              </a:rPr>
              <a:t> &lt;String&gt; cities = new </a:t>
            </a:r>
            <a:r>
              <a:rPr lang="en-US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000" b="1" dirty="0" smtClean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cities.add</a:t>
            </a:r>
            <a:r>
              <a:rPr lang="en-US" b="1" dirty="0" smtClean="0">
                <a:solidFill>
                  <a:srgbClr val="C00000"/>
                </a:solidFill>
              </a:rPr>
              <a:t>(“Bhopal”);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cities.add</a:t>
            </a:r>
            <a:r>
              <a:rPr lang="en-US" sz="2000" b="1" dirty="0" smtClean="0">
                <a:solidFill>
                  <a:srgbClr val="C00000"/>
                </a:solidFill>
              </a:rPr>
              <a:t>(0, “Indore</a:t>
            </a:r>
            <a:r>
              <a:rPr lang="en-US" b="1" dirty="0" smtClean="0">
                <a:solidFill>
                  <a:srgbClr val="C00000"/>
                </a:solidFill>
              </a:rPr>
              <a:t>”</a:t>
            </a:r>
            <a:r>
              <a:rPr lang="en-US" sz="2000" b="1" dirty="0" smtClean="0">
                <a:solidFill>
                  <a:srgbClr val="C00000"/>
                </a:solidFill>
              </a:rPr>
              <a:t>);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Elements Of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retrieve an element from the </a:t>
            </a:r>
            <a:r>
              <a:rPr lang="en-US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, we have to call the method  </a:t>
            </a:r>
            <a:r>
              <a:rPr lang="en-US" sz="2400" b="1" dirty="0" smtClean="0">
                <a:solidFill>
                  <a:srgbClr val="C00000"/>
                </a:solidFill>
              </a:rPr>
              <a:t>get( ) 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public Object get(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 index)</a:t>
            </a:r>
          </a:p>
          <a:p>
            <a:endParaRPr lang="en-IN" sz="2400" dirty="0" smtClean="0"/>
          </a:p>
          <a:p>
            <a:r>
              <a:rPr lang="en-IN" sz="2400" dirty="0" smtClean="0"/>
              <a:t>This method accepts an index number as argument and returns the element  at that position</a:t>
            </a:r>
          </a:p>
          <a:p>
            <a:endParaRPr lang="en-IN" sz="2400" dirty="0" smtClean="0"/>
          </a:p>
          <a:p>
            <a:r>
              <a:rPr lang="en-IN" sz="2400" dirty="0" smtClean="0"/>
              <a:t>If index is out of range then it throws the exception </a:t>
            </a:r>
            <a:r>
              <a:rPr lang="en-IN" sz="2400" b="1" dirty="0" err="1" smtClean="0">
                <a:solidFill>
                  <a:srgbClr val="C00000"/>
                </a:solidFill>
              </a:rPr>
              <a:t>IndexOutOfBoundsException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Collection V/s Collections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IN" dirty="0" smtClean="0"/>
              <a:t> For beginners there is a point of confusion regarding  the terms </a:t>
            </a:r>
            <a:r>
              <a:rPr lang="en-IN" b="1" dirty="0" smtClean="0">
                <a:solidFill>
                  <a:srgbClr val="7030A0"/>
                </a:solidFill>
              </a:rPr>
              <a:t>Collection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7030A0"/>
                </a:solidFill>
              </a:rPr>
              <a:t>Collections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</a:t>
            </a:r>
            <a:r>
              <a:rPr lang="en-US" dirty="0" smtClean="0"/>
              <a:t> in java is an </a:t>
            </a:r>
            <a:r>
              <a:rPr lang="en-US" b="1" u="sng" dirty="0" smtClean="0">
                <a:solidFill>
                  <a:srgbClr val="00B050"/>
                </a:solidFill>
              </a:rPr>
              <a:t>interface</a:t>
            </a:r>
            <a:r>
              <a:rPr lang="en-US" dirty="0" smtClean="0"/>
              <a:t> available in the package </a:t>
            </a:r>
            <a:r>
              <a:rPr lang="en-US" b="1" dirty="0" err="1" smtClean="0">
                <a:solidFill>
                  <a:srgbClr val="C00000"/>
                </a:solidFill>
              </a:rPr>
              <a:t>java.util</a:t>
            </a:r>
            <a:r>
              <a:rPr lang="en-US" dirty="0" smtClean="0"/>
              <a:t> and it acts as the super interface for all collection classes like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 , </a:t>
            </a:r>
            <a:r>
              <a:rPr lang="en-US" b="1" dirty="0" err="1" smtClean="0">
                <a:solidFill>
                  <a:srgbClr val="C00000"/>
                </a:solidFill>
              </a:rPr>
              <a:t>LinkedList</a:t>
            </a:r>
            <a:r>
              <a:rPr lang="en-US" dirty="0" smtClean="0"/>
              <a:t> , </a:t>
            </a:r>
            <a:r>
              <a:rPr lang="en-US" b="1" dirty="0" err="1" smtClean="0">
                <a:solidFill>
                  <a:srgbClr val="C00000"/>
                </a:solidFill>
              </a:rPr>
              <a:t>HashSet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etc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Collections</a:t>
            </a:r>
            <a:r>
              <a:rPr lang="en-US" dirty="0" smtClean="0"/>
              <a:t> is a </a:t>
            </a:r>
            <a:r>
              <a:rPr lang="en-US" b="1" u="sng" dirty="0" smtClean="0">
                <a:solidFill>
                  <a:srgbClr val="00B050"/>
                </a:solidFill>
              </a:rPr>
              <a:t>class</a:t>
            </a:r>
            <a:r>
              <a:rPr lang="en-US" dirty="0" smtClean="0"/>
              <a:t> in the package </a:t>
            </a:r>
            <a:r>
              <a:rPr lang="en-US" b="1" dirty="0" err="1" smtClean="0">
                <a:solidFill>
                  <a:srgbClr val="C00000"/>
                </a:solidFill>
              </a:rPr>
              <a:t>java.util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contains various </a:t>
            </a:r>
            <a:r>
              <a:rPr lang="en-US" b="1" dirty="0" smtClean="0">
                <a:solidFill>
                  <a:srgbClr val="7030A0"/>
                </a:solidFill>
              </a:rPr>
              <a:t>static methods </a:t>
            </a:r>
            <a:r>
              <a:rPr lang="en-US" dirty="0" smtClean="0"/>
              <a:t>for performing utility operations on collection classes 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Some of it’s popular methods are </a:t>
            </a:r>
            <a:r>
              <a:rPr lang="en-US" b="1" dirty="0" smtClean="0">
                <a:solidFill>
                  <a:srgbClr val="0070C0"/>
                </a:solidFill>
              </a:rPr>
              <a:t>sort( )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70C0"/>
                </a:solidFill>
              </a:rPr>
              <a:t>copy( 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binarySearch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etc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Elements Of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For Ex: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s=</a:t>
            </a:r>
            <a:r>
              <a:rPr lang="en-US" sz="2400" b="1" dirty="0" err="1" smtClean="0">
                <a:solidFill>
                  <a:srgbClr val="C00000"/>
                </a:solidFill>
              </a:rPr>
              <a:t>cities.get</a:t>
            </a:r>
            <a:r>
              <a:rPr lang="en-US" sz="2400" b="1" dirty="0" smtClean="0">
                <a:solidFill>
                  <a:srgbClr val="C00000"/>
                </a:solidFill>
              </a:rPr>
              <a:t>(0);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p=</a:t>
            </a:r>
            <a:r>
              <a:rPr lang="en-US" sz="2400" b="1" dirty="0" err="1" smtClean="0">
                <a:solidFill>
                  <a:srgbClr val="C00000"/>
                </a:solidFill>
              </a:rPr>
              <a:t>cities.get</a:t>
            </a:r>
            <a:r>
              <a:rPr lang="en-US" sz="2400" b="1" dirty="0" smtClean="0">
                <a:solidFill>
                  <a:srgbClr val="C00000"/>
                </a:solidFill>
              </a:rPr>
              <a:t>(1);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400" b="1" dirty="0" smtClean="0">
                <a:solidFill>
                  <a:srgbClr val="C00000"/>
                </a:solidFill>
              </a:rPr>
              <a:t>(s); </a:t>
            </a:r>
            <a:r>
              <a:rPr lang="en-US" sz="2400" dirty="0" smtClean="0">
                <a:solidFill>
                  <a:srgbClr val="00B050"/>
                </a:solidFill>
              </a:rPr>
              <a:t>// will show Indore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400" b="1" dirty="0" smtClean="0">
                <a:solidFill>
                  <a:srgbClr val="C00000"/>
                </a:solidFill>
              </a:rPr>
              <a:t>(p); </a:t>
            </a:r>
            <a:r>
              <a:rPr lang="en-US" sz="2400" dirty="0" smtClean="0">
                <a:solidFill>
                  <a:srgbClr val="00B050"/>
                </a:solidFill>
              </a:rPr>
              <a:t>// will show Bhopal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size of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Size of an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means total number of elements currently present in it.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 retrieve size of an </a:t>
            </a:r>
            <a:r>
              <a:rPr lang="en-IN" b="1" dirty="0" err="1" smtClean="0">
                <a:solidFill>
                  <a:srgbClr val="C00000"/>
                </a:solidFill>
              </a:rPr>
              <a:t>ArrayList</a:t>
            </a:r>
            <a:r>
              <a:rPr lang="en-IN" dirty="0" smtClean="0"/>
              <a:t> , we have a method called </a:t>
            </a:r>
            <a:r>
              <a:rPr lang="en-IN" b="1" dirty="0" smtClean="0">
                <a:solidFill>
                  <a:srgbClr val="C00000"/>
                </a:solidFill>
              </a:rPr>
              <a:t>size() </a:t>
            </a:r>
            <a:r>
              <a:rPr lang="en-IN" dirty="0" smtClean="0"/>
              <a:t>whose </a:t>
            </a:r>
            <a:r>
              <a:rPr lang="en-IN" dirty="0" err="1" smtClean="0"/>
              <a:t>protoype</a:t>
            </a:r>
            <a:r>
              <a:rPr lang="en-IN" dirty="0" smtClean="0"/>
              <a:t> is: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size( )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   </a:t>
            </a:r>
            <a:r>
              <a:rPr lang="en-IN" b="1" u="sng" dirty="0" smtClean="0"/>
              <a:t>For Ex:</a:t>
            </a:r>
          </a:p>
          <a:p>
            <a:pPr marL="0" indent="0">
              <a:buNone/>
            </a:pPr>
            <a:r>
              <a:rPr lang="en-IN" b="1" dirty="0"/>
              <a:t>	</a:t>
            </a:r>
            <a:endParaRPr lang="en-IN" b="1" dirty="0" smtClean="0"/>
          </a:p>
          <a:p>
            <a:pPr marL="0" indent="0">
              <a:buNone/>
            </a:pPr>
            <a:r>
              <a:rPr lang="en-IN" sz="2600" b="1" dirty="0" err="1" smtClean="0">
                <a:solidFill>
                  <a:srgbClr val="C00000"/>
                </a:solidFill>
              </a:rPr>
              <a:t>int</a:t>
            </a:r>
            <a:r>
              <a:rPr lang="en-IN" sz="2600" b="1" dirty="0">
                <a:solidFill>
                  <a:srgbClr val="C00000"/>
                </a:solidFill>
              </a:rPr>
              <a:t> </a:t>
            </a:r>
            <a:r>
              <a:rPr lang="en-IN" sz="2600" b="1" dirty="0" smtClean="0">
                <a:solidFill>
                  <a:srgbClr val="C00000"/>
                </a:solidFill>
              </a:rPr>
              <a:t>n </a:t>
            </a:r>
            <a:r>
              <a:rPr lang="en-IN" sz="2600" b="1" dirty="0">
                <a:solidFill>
                  <a:srgbClr val="C00000"/>
                </a:solidFill>
              </a:rPr>
              <a:t>= </a:t>
            </a:r>
            <a:r>
              <a:rPr lang="en-IN" sz="2600" b="1" dirty="0" err="1" smtClean="0">
                <a:solidFill>
                  <a:srgbClr val="C00000"/>
                </a:solidFill>
              </a:rPr>
              <a:t>cities.size</a:t>
            </a:r>
            <a:r>
              <a:rPr lang="en-IN" sz="2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WAP to store names of first four months in the </a:t>
            </a:r>
            <a:r>
              <a:rPr lang="en-IN" dirty="0" err="1" smtClean="0"/>
              <a:t>ArrayList</a:t>
            </a:r>
            <a:r>
              <a:rPr lang="en-IN" dirty="0" smtClean="0"/>
              <a:t> and them print them back 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Retrieving </a:t>
            </a:r>
            <a:r>
              <a:rPr lang="en-IN" dirty="0"/>
              <a:t>Item </a:t>
            </a:r>
            <a:r>
              <a:rPr lang="en-IN" dirty="0" smtClean="0"/>
              <a:t>From </a:t>
            </a:r>
            <a:r>
              <a:rPr lang="en-IN" dirty="0" err="1" smtClean="0"/>
              <a:t>ArrayList</a:t>
            </a:r>
            <a:r>
              <a:rPr lang="en-IN" dirty="0" smtClean="0"/>
              <a:t> Using 			Enhanced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We can traverse an </a:t>
            </a:r>
            <a:r>
              <a:rPr lang="en-IN" sz="2800" dirty="0" err="1" smtClean="0"/>
              <a:t>ArrayList</a:t>
            </a:r>
            <a:r>
              <a:rPr lang="en-IN" sz="2800" dirty="0" smtClean="0"/>
              <a:t> also using enhanced for loop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b="1" u="sng" dirty="0" smtClean="0"/>
              <a:t>Using Enhanced For loop</a:t>
            </a:r>
            <a:r>
              <a:rPr lang="en-IN" sz="2800" b="1" u="sng" dirty="0"/>
              <a:t/>
            </a:r>
            <a:br>
              <a:rPr lang="en-IN" sz="2800" b="1" u="sng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>
                <a:solidFill>
                  <a:srgbClr val="C00000"/>
                </a:solidFill>
              </a:rPr>
              <a:t>for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b="1" dirty="0">
                <a:solidFill>
                  <a:srgbClr val="C00000"/>
                </a:solidFill>
              </a:rPr>
              <a:t>String</a:t>
            </a:r>
            <a:r>
              <a:rPr lang="en-IN" sz="2800" dirty="0">
                <a:solidFill>
                  <a:srgbClr val="C00000"/>
                </a:solidFill>
              </a:rPr>
              <a:t> item: </a:t>
            </a:r>
            <a:r>
              <a:rPr lang="en-IN" sz="2800" dirty="0" smtClean="0">
                <a:solidFill>
                  <a:srgbClr val="C00000"/>
                </a:solidFill>
              </a:rPr>
              <a:t>cities){</a:t>
            </a:r>
            <a:r>
              <a:rPr lang="en-IN" sz="2800" dirty="0">
                <a:solidFill>
                  <a:srgbClr val="C00000"/>
                </a:solidFill>
              </a:rPr>
              <a:t/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b="1" dirty="0" err="1" smtClean="0">
                <a:solidFill>
                  <a:srgbClr val="C00000"/>
                </a:solidFill>
              </a:rPr>
              <a:t>System</a:t>
            </a:r>
            <a:r>
              <a:rPr lang="en-IN" sz="2800" dirty="0" err="1" smtClean="0">
                <a:solidFill>
                  <a:srgbClr val="C00000"/>
                </a:solidFill>
              </a:rPr>
              <a:t>.out.println</a:t>
            </a:r>
            <a:r>
              <a:rPr lang="en-IN" sz="2800" dirty="0">
                <a:solidFill>
                  <a:srgbClr val="C00000"/>
                </a:solidFill>
              </a:rPr>
              <a:t>("retrieved element: " + item);</a:t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dirty="0">
                <a:solidFill>
                  <a:srgbClr val="C00000"/>
                </a:solidFill>
              </a:rPr>
              <a:t>}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29132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Element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Sometimes we need to</a:t>
            </a:r>
            <a:r>
              <a:rPr lang="en-IN" i="1" dirty="0"/>
              <a:t> check </a:t>
            </a:r>
            <a:r>
              <a:rPr lang="en-IN" b="1" i="1" dirty="0">
                <a:solidFill>
                  <a:srgbClr val="0070C0"/>
                </a:solidFill>
              </a:rPr>
              <a:t>whether an element exists in </a:t>
            </a:r>
            <a:r>
              <a:rPr lang="en-IN" b="1" i="1" dirty="0" err="1">
                <a:solidFill>
                  <a:srgbClr val="0070C0"/>
                </a:solidFill>
              </a:rPr>
              <a:t>ArrayList</a:t>
            </a:r>
            <a:r>
              <a:rPr lang="en-IN" b="1" i="1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/>
              <a:t>or </a:t>
            </a:r>
            <a:r>
              <a:rPr lang="en-IN" dirty="0" smtClean="0"/>
              <a:t>not.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this purpose we can use </a:t>
            </a:r>
            <a:r>
              <a:rPr lang="en-IN" b="1" dirty="0">
                <a:solidFill>
                  <a:srgbClr val="C00000"/>
                </a:solidFill>
              </a:rPr>
              <a:t>contains () </a:t>
            </a:r>
            <a:r>
              <a:rPr lang="en-IN" dirty="0"/>
              <a:t>method of Java.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contains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method takes type of object defined </a:t>
            </a:r>
            <a:r>
              <a:rPr lang="en-IN" dirty="0" smtClean="0"/>
              <a:t>in the </a:t>
            </a:r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/>
              <a:t> </a:t>
            </a:r>
            <a:r>
              <a:rPr lang="en-IN" dirty="0"/>
              <a:t>creation and returns </a:t>
            </a:r>
            <a:r>
              <a:rPr lang="en-IN" b="1" dirty="0">
                <a:solidFill>
                  <a:srgbClr val="C00000"/>
                </a:solidFill>
              </a:rPr>
              <a:t>true</a:t>
            </a:r>
            <a:r>
              <a:rPr lang="en-IN" dirty="0"/>
              <a:t> if this list contains the specified element.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For Ex: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dirty="0" err="1" smtClean="0">
                <a:solidFill>
                  <a:srgbClr val="C00000"/>
                </a:solidFill>
              </a:rPr>
              <a:t>oolean</a:t>
            </a:r>
            <a:r>
              <a:rPr lang="en-IN" b="1" dirty="0" smtClean="0">
                <a:solidFill>
                  <a:srgbClr val="C00000"/>
                </a:solidFill>
              </a:rPr>
              <a:t> found=</a:t>
            </a:r>
            <a:r>
              <a:rPr lang="en-IN" b="1" dirty="0" err="1" smtClean="0">
                <a:solidFill>
                  <a:srgbClr val="C00000"/>
                </a:solidFill>
              </a:rPr>
              <a:t>cities.contains</a:t>
            </a:r>
            <a:r>
              <a:rPr lang="en-IN" b="1" dirty="0" smtClean="0">
                <a:solidFill>
                  <a:srgbClr val="C00000"/>
                </a:solidFill>
              </a:rPr>
              <a:t>(“Bhopal”);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Searching An Element In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We also can </a:t>
            </a:r>
            <a:r>
              <a:rPr lang="en-IN" dirty="0"/>
              <a:t>use </a:t>
            </a:r>
            <a:r>
              <a:rPr lang="en-IN" b="1" dirty="0" err="1">
                <a:solidFill>
                  <a:srgbClr val="FF0000"/>
                </a:solidFill>
              </a:rPr>
              <a:t>indexOf</a:t>
            </a:r>
            <a:r>
              <a:rPr lang="en-IN" b="1" dirty="0">
                <a:solidFill>
                  <a:srgbClr val="FF0000"/>
                </a:solidFill>
              </a:rPr>
              <a:t>() </a:t>
            </a:r>
            <a:r>
              <a:rPr lang="en-IN" dirty="0"/>
              <a:t>method of </a:t>
            </a:r>
            <a:r>
              <a:rPr lang="en-IN" b="1" dirty="0" err="1">
                <a:solidFill>
                  <a:srgbClr val="FF0000"/>
                </a:solidFill>
              </a:rPr>
              <a:t>ArrayList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Java to find out index of a particular object.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      </a:t>
            </a:r>
            <a:r>
              <a:rPr lang="en-IN" sz="2800" b="1" dirty="0" err="1" smtClean="0">
                <a:solidFill>
                  <a:srgbClr val="C00000"/>
                </a:solidFill>
              </a:rPr>
              <a:t>int</a:t>
            </a:r>
            <a:r>
              <a:rPr lang="en-IN" sz="2800" b="1" dirty="0">
                <a:solidFill>
                  <a:srgbClr val="C00000"/>
                </a:solidFill>
              </a:rPr>
              <a:t> index = </a:t>
            </a:r>
            <a:r>
              <a:rPr lang="en-IN" sz="2800" b="1" dirty="0" err="1" smtClean="0">
                <a:solidFill>
                  <a:srgbClr val="C00000"/>
                </a:solidFill>
              </a:rPr>
              <a:t>cities.indexOf</a:t>
            </a:r>
            <a:r>
              <a:rPr lang="en-IN" sz="2800" b="1" dirty="0" smtClean="0">
                <a:solidFill>
                  <a:srgbClr val="C00000"/>
                </a:solidFill>
              </a:rPr>
              <a:t>(“Bhopal”);</a:t>
            </a:r>
            <a:r>
              <a:rPr lang="en-IN" sz="2800" b="1" dirty="0">
                <a:solidFill>
                  <a:srgbClr val="C0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190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Ranking of top 5 teams given by </a:t>
            </a:r>
            <a:r>
              <a:rPr lang="en-US" b="1" dirty="0" smtClean="0">
                <a:solidFill>
                  <a:srgbClr val="FF0000"/>
                </a:solidFill>
              </a:rPr>
              <a:t>ICC 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ODI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FF0000"/>
                </a:solidFill>
              </a:rPr>
              <a:t>2019</a:t>
            </a:r>
            <a:r>
              <a:rPr lang="en-US" dirty="0" smtClean="0"/>
              <a:t> </a:t>
            </a:r>
            <a:r>
              <a:rPr lang="en-US" dirty="0" smtClean="0"/>
              <a:t>is as follows: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1-England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2-India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3-NewZealand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4-Australia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smtClean="0">
                <a:solidFill>
                  <a:srgbClr val="0070C0"/>
                </a:solidFill>
              </a:rPr>
              <a:t>5-South Africa</a:t>
            </a:r>
            <a:endParaRPr lang="en-I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WAP to do the following:</a:t>
            </a:r>
          </a:p>
          <a:p>
            <a:pPr marL="457200" indent="-457200">
              <a:buAutoNum type="arabicPeriod"/>
            </a:pPr>
            <a:r>
              <a:rPr lang="en-US" dirty="0" smtClean="0"/>
              <a:t>Accept names of these 5 teams and store them in the </a:t>
            </a:r>
            <a:r>
              <a:rPr lang="en-US" b="1" dirty="0" err="1" smtClean="0">
                <a:solidFill>
                  <a:srgbClr val="FF0000"/>
                </a:solidFill>
              </a:rPr>
              <a:t>ArrayList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/>
              <a:t>N</a:t>
            </a:r>
            <a:r>
              <a:rPr lang="en-IN" dirty="0" err="1" smtClean="0"/>
              <a:t>ow</a:t>
            </a:r>
            <a:r>
              <a:rPr lang="en-IN" dirty="0" smtClean="0"/>
              <a:t> ask the user to input a team name and search and print it’s ranking. If the team name is not found then print the message </a:t>
            </a:r>
            <a:r>
              <a:rPr lang="en-IN" b="1" dirty="0" smtClean="0">
                <a:solidFill>
                  <a:srgbClr val="C00000"/>
                </a:solidFill>
              </a:rPr>
              <a:t>Team not found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Removing an Item from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There are two ways to </a:t>
            </a:r>
            <a:r>
              <a:rPr lang="en-IN" b="1" dirty="0" smtClean="0"/>
              <a:t>remove any element from </a:t>
            </a:r>
            <a:r>
              <a:rPr lang="en-IN" b="1" dirty="0" err="1" smtClean="0"/>
              <a:t>ArrayList</a:t>
            </a:r>
            <a:r>
              <a:rPr lang="en-IN" b="1" dirty="0" smtClean="0"/>
              <a:t> in Java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method to be called is </a:t>
            </a:r>
            <a:r>
              <a:rPr lang="en-US" b="1" dirty="0" smtClean="0">
                <a:solidFill>
                  <a:srgbClr val="FF0000"/>
                </a:solidFill>
              </a:rPr>
              <a:t>remove( )</a:t>
            </a:r>
            <a:endParaRPr lang="en-US" sz="2400" dirty="0" smtClean="0"/>
          </a:p>
          <a:p>
            <a:r>
              <a:rPr lang="en-US" sz="2400" dirty="0" smtClean="0"/>
              <a:t>This method has 2 versions:</a:t>
            </a:r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public </a:t>
            </a:r>
            <a:r>
              <a:rPr lang="en-IN" sz="2400" b="1" dirty="0" err="1" smtClean="0">
                <a:solidFill>
                  <a:srgbClr val="0070C0"/>
                </a:solidFill>
              </a:rPr>
              <a:t>boolean</a:t>
            </a:r>
            <a:r>
              <a:rPr lang="en-IN" sz="2400" b="1" dirty="0" smtClean="0">
                <a:solidFill>
                  <a:srgbClr val="0070C0"/>
                </a:solidFill>
              </a:rPr>
              <a:t> remove(Object)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public Object remove(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IN" dirty="0" smtClean="0"/>
              <a:t> can either remove an element based on its index or by providing object itself.</a:t>
            </a:r>
            <a:endParaRPr lang="en-US" sz="2400" dirty="0" smtClean="0"/>
          </a:p>
          <a:p>
            <a:r>
              <a:rPr lang="en-IN" b="1" dirty="0" err="1" smtClean="0">
                <a:solidFill>
                  <a:srgbClr val="C00000"/>
                </a:solidFill>
              </a:rPr>
              <a:t>cities.remove</a:t>
            </a:r>
            <a:r>
              <a:rPr lang="en-IN" b="1" dirty="0" smtClean="0">
                <a:solidFill>
                  <a:srgbClr val="C00000"/>
                </a:solidFill>
              </a:rPr>
              <a:t>(0);  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</a:t>
            </a:r>
            <a:r>
              <a:rPr lang="en-IN" b="1" dirty="0" err="1" smtClean="0">
                <a:solidFill>
                  <a:srgbClr val="C00000"/>
                </a:solidFill>
              </a:rPr>
              <a:t>cities.remove</a:t>
            </a:r>
            <a:r>
              <a:rPr lang="en-IN" b="1" dirty="0" smtClean="0">
                <a:solidFill>
                  <a:srgbClr val="C00000"/>
                </a:solidFill>
              </a:rPr>
              <a:t>(“Indore”);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894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WAP to do the following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Accept names of 5 fruits from the user 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Then  ask the user to input a fruit name and remove it from the list 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Now print the modified list and if the fruit name is not found then print the message </a:t>
            </a:r>
            <a:r>
              <a:rPr lang="en-IN" b="1" dirty="0" smtClean="0">
                <a:solidFill>
                  <a:srgbClr val="C00000"/>
                </a:solidFill>
              </a:rPr>
              <a:t>Fruit not found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The core collection interfaces are organized into two distinct inheritance trees. One interface in particular is not considered to be a true Collection, and therefore sits at the top of its own tree. What is the name of this interface?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Map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dirty="0" smtClean="0"/>
              <a:t>Which interface represents a collection that does not allow duplicate elements? 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</a:t>
            </a:r>
            <a:r>
              <a:rPr lang="en-US" b="1" dirty="0" smtClean="0">
                <a:solidFill>
                  <a:srgbClr val="C00000"/>
                </a:solidFill>
              </a:rPr>
              <a:t>Set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AutoNum type="arabicPlain" startAt="3"/>
            </a:pPr>
            <a:r>
              <a:rPr lang="en-IN" dirty="0" smtClean="0"/>
              <a:t>Which class forms the root of the collections hierarchy?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4.	Which interface forms the root of the collections hierarchy? 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5.	Which interface represents an ordered collection that may contain duplicate elements? </a:t>
            </a:r>
          </a:p>
          <a:p>
            <a:pPr marL="457200" indent="-457200">
              <a:buAutoNum type="arabicPlain" startAt="4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</a:t>
            </a:r>
            <a:r>
              <a:rPr lang="en-US" b="1" dirty="0" smtClean="0">
                <a:solidFill>
                  <a:srgbClr val="C00000"/>
                </a:solidFill>
              </a:rPr>
              <a:t>List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6.	Which interface represents a collection that can process elements on the basis of incoming order.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dirty="0" smtClean="0"/>
              <a:t>Answer: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US" dirty="0" smtClean="0"/>
              <a:t>7.	W</a:t>
            </a:r>
            <a:r>
              <a:rPr lang="en-IN" dirty="0" smtClean="0"/>
              <a:t>hat is the difference between Collection and Collections ?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Answer: First is an </a:t>
            </a:r>
            <a:r>
              <a:rPr lang="en-US" b="1" dirty="0" smtClean="0">
                <a:solidFill>
                  <a:srgbClr val="C00000"/>
                </a:solidFill>
              </a:rPr>
              <a:t>interface</a:t>
            </a:r>
            <a:r>
              <a:rPr lang="en-US" dirty="0" smtClean="0"/>
              <a:t> while second is a </a:t>
            </a:r>
            <a:r>
              <a:rPr lang="en-US" b="1" dirty="0" smtClean="0">
                <a:solidFill>
                  <a:srgbClr val="C00000"/>
                </a:solidFill>
              </a:rPr>
              <a:t>class</a:t>
            </a:r>
          </a:p>
          <a:p>
            <a:pPr marL="457200" indent="-457200">
              <a:buFont typeface="+mj-lt"/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8.	Difference between </a:t>
            </a:r>
            <a:r>
              <a:rPr lang="en-IN" b="1" dirty="0" err="1" smtClean="0">
                <a:solidFill>
                  <a:srgbClr val="C00000"/>
                </a:solidFill>
              </a:rPr>
              <a:t>ArrayList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C00000"/>
                </a:solidFill>
              </a:rPr>
              <a:t>LinkedList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r>
              <a:rPr lang="en-IN" dirty="0" smtClean="0"/>
              <a:t>A</a:t>
            </a:r>
            <a:r>
              <a:rPr lang="en-US" dirty="0" err="1" smtClean="0"/>
              <a:t>nswer</a:t>
            </a:r>
            <a:r>
              <a:rPr lang="en-US" dirty="0" smtClean="0"/>
              <a:t>: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643182"/>
          <a:ext cx="6096000" cy="3857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IN" dirty="0"/>
                    </a:p>
                  </a:txBody>
                  <a:tcPr/>
                </a:tc>
              </a:tr>
              <a:tr h="657732"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dirty="0" err="1" smtClean="0"/>
                        <a:t>growable</a:t>
                      </a:r>
                      <a:r>
                        <a:rPr lang="en-US" dirty="0" smtClean="0"/>
                        <a:t> Array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Doubly</a:t>
                      </a:r>
                      <a:r>
                        <a:rPr lang="en-US" baseline="0" dirty="0" smtClean="0"/>
                        <a:t> Linked List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random access using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get() </a:t>
                      </a:r>
                      <a:r>
                        <a:rPr lang="en-US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give 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get() </a:t>
                      </a:r>
                      <a:r>
                        <a:rPr lang="en-US" dirty="0" smtClean="0"/>
                        <a:t>method but internally traverses from head to tail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r>
                        <a:rPr lang="en-US" baseline="0" dirty="0" smtClean="0"/>
                        <a:t> in retrieval but slower in addition and deletion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in retrieval but faster in addition and </a:t>
                      </a:r>
                      <a:r>
                        <a:rPr lang="en-US" baseline="0" dirty="0" smtClean="0"/>
                        <a:t> deletion</a:t>
                      </a:r>
                      <a:endParaRPr lang="en-IN" dirty="0"/>
                    </a:p>
                  </a:txBody>
                  <a:tcPr/>
                </a:tc>
              </a:tr>
              <a:tr h="939618"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less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more memory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dirty="0" smtClean="0"/>
              <a:t>9.	Difference between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C00000"/>
                </a:solidFill>
              </a:rPr>
              <a:t>TreeSet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r>
              <a:rPr lang="en-IN" dirty="0" smtClean="0"/>
              <a:t>     A</a:t>
            </a:r>
            <a:r>
              <a:rPr lang="en-US" dirty="0" err="1" smtClean="0"/>
              <a:t>nswer</a:t>
            </a:r>
            <a:r>
              <a:rPr lang="en-US" dirty="0" smtClean="0"/>
              <a:t>: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86058"/>
          <a:ext cx="6096000" cy="311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4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TreeSet</a:t>
                      </a:r>
                      <a:endParaRPr lang="en-IN" dirty="0"/>
                    </a:p>
                  </a:txBody>
                  <a:tcPr/>
                </a:tc>
              </a:tr>
              <a:tr h="491228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Maintains</a:t>
                      </a:r>
                      <a:r>
                        <a:rPr lang="en-US" baseline="0" dirty="0" smtClean="0"/>
                        <a:t> elements in random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Maintains elements</a:t>
                      </a:r>
                      <a:r>
                        <a:rPr lang="en-US" baseline="0" dirty="0" smtClean="0"/>
                        <a:t> in sorted order</a:t>
                      </a:r>
                      <a:endParaRPr lang="en-IN" dirty="0"/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Hashtable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Backed by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binary search tree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Faster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</a:t>
                      </a:r>
                      <a:endParaRPr lang="en-IN" dirty="0"/>
                    </a:p>
                  </a:txBody>
                  <a:tcPr/>
                </a:tc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 smtClean="0"/>
                        <a:t>Less 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 in functionality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1125</TotalTime>
  <Words>949</Words>
  <Application>Microsoft Office PowerPoint</Application>
  <PresentationFormat>On-screen Show (4:3)</PresentationFormat>
  <Paragraphs>231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COLLECTIONS</vt:lpstr>
      <vt:lpstr>Collection V/s Collections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The List Interface</vt:lpstr>
      <vt:lpstr>Implementation Classes Of “List”</vt:lpstr>
      <vt:lpstr>The “ArrayList” class</vt:lpstr>
      <vt:lpstr>Creating The “ArrayList” Object</vt:lpstr>
      <vt:lpstr>Type UnSafe ArrayList</vt:lpstr>
      <vt:lpstr>Type Safe ArrayList</vt:lpstr>
      <vt:lpstr>Inserting Elements In ArrayList</vt:lpstr>
      <vt:lpstr>Inserting Elements In ArrayList</vt:lpstr>
      <vt:lpstr>Retrieving Elements Of ArrayList</vt:lpstr>
      <vt:lpstr>Retrieving Elements Of ArrayList</vt:lpstr>
      <vt:lpstr>Checking size of ArrayList</vt:lpstr>
      <vt:lpstr>Exercise 1</vt:lpstr>
      <vt:lpstr>Retrieving Item From ArrayList Using    Enhanced for</vt:lpstr>
      <vt:lpstr>Searching An Element In ArrayList</vt:lpstr>
      <vt:lpstr>Another Way Of Searching An Element In ArrayList</vt:lpstr>
      <vt:lpstr>Exercise 2</vt:lpstr>
      <vt:lpstr>Removing an Item from ArrayList</vt:lpstr>
      <vt:lpstr>Exercise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118</cp:revision>
  <dcterms:created xsi:type="dcterms:W3CDTF">2012-06-21T20:06:10Z</dcterms:created>
  <dcterms:modified xsi:type="dcterms:W3CDTF">2019-12-23T19:38:15Z</dcterms:modified>
</cp:coreProperties>
</file>