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01" r:id="rId4"/>
    <p:sldId id="258" r:id="rId5"/>
    <p:sldId id="300" r:id="rId6"/>
    <p:sldId id="310" r:id="rId7"/>
    <p:sldId id="309" r:id="rId8"/>
    <p:sldId id="311" r:id="rId9"/>
    <p:sldId id="312" r:id="rId10"/>
    <p:sldId id="314" r:id="rId11"/>
    <p:sldId id="316" r:id="rId12"/>
    <p:sldId id="323" r:id="rId13"/>
    <p:sldId id="350" r:id="rId14"/>
    <p:sldId id="351" r:id="rId15"/>
    <p:sldId id="317" r:id="rId16"/>
    <p:sldId id="346" r:id="rId17"/>
    <p:sldId id="349" r:id="rId18"/>
    <p:sldId id="347" r:id="rId19"/>
    <p:sldId id="318" r:id="rId20"/>
    <p:sldId id="319" r:id="rId21"/>
    <p:sldId id="320" r:id="rId22"/>
    <p:sldId id="321" r:id="rId23"/>
    <p:sldId id="322" r:id="rId24"/>
    <p:sldId id="313" r:id="rId25"/>
    <p:sldId id="324" r:id="rId26"/>
    <p:sldId id="325" r:id="rId27"/>
    <p:sldId id="332" r:id="rId28"/>
    <p:sldId id="335" r:id="rId29"/>
    <p:sldId id="334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What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b="1" dirty="0" smtClean="0"/>
              <a:t> can do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GUI Application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Web Application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Data Analysis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AI &amp; ML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Raspberry Pi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Hacking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1428736"/>
            <a:ext cx="3930693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GUI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used for GUI apps all the time.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has famous </a:t>
            </a:r>
            <a:r>
              <a:rPr lang="en-IN" sz="2400" b="1" dirty="0" smtClean="0">
                <a:solidFill>
                  <a:srgbClr val="00B050"/>
                </a:solidFill>
              </a:rPr>
              <a:t>libraries </a:t>
            </a:r>
            <a:r>
              <a:rPr lang="en-IN" sz="2400" dirty="0" smtClean="0"/>
              <a:t>like </a:t>
            </a:r>
            <a:r>
              <a:rPr lang="en-IN" sz="2400" b="1" dirty="0" err="1" smtClean="0">
                <a:solidFill>
                  <a:srgbClr val="7030A0"/>
                </a:solidFill>
              </a:rPr>
              <a:t>PyQT</a:t>
            </a:r>
            <a:r>
              <a:rPr lang="en-IN" sz="2400" dirty="0" smtClean="0"/>
              <a:t> , </a:t>
            </a:r>
            <a:r>
              <a:rPr lang="en-IN" sz="2400" b="1" dirty="0" err="1" smtClean="0">
                <a:solidFill>
                  <a:srgbClr val="7030A0"/>
                </a:solidFill>
              </a:rPr>
              <a:t>Tkinter</a:t>
            </a:r>
            <a:r>
              <a:rPr lang="en-IN" sz="2400" dirty="0" smtClean="0"/>
              <a:t> to build desktop apps.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4" y="1571612"/>
            <a:ext cx="4471489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Web Application </a:t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create </a:t>
            </a:r>
            <a:r>
              <a:rPr lang="en-US" sz="2400" b="1" dirty="0" smtClean="0">
                <a:solidFill>
                  <a:srgbClr val="0070C0"/>
                </a:solidFill>
              </a:rPr>
              <a:t>web applications </a:t>
            </a:r>
            <a:r>
              <a:rPr lang="en-US" sz="2400" dirty="0" smtClean="0"/>
              <a:t>on many levels of complexity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Famous Websites Developed 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7030A0"/>
                </a:solidFill>
              </a:rPr>
              <a:t>numerous examples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popular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high-load websites/</a:t>
            </a:r>
            <a:r>
              <a:rPr lang="en-IN" sz="2400" b="1" dirty="0" err="1" smtClean="0">
                <a:solidFill>
                  <a:srgbClr val="002060"/>
                </a:solidFill>
              </a:rPr>
              <a:t>webapps</a:t>
            </a:r>
            <a:r>
              <a:rPr lang="en-IN" sz="2400" dirty="0" smtClean="0"/>
              <a:t> that have been developed using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Here are some of the most popular of them: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NASA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Instagram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Mozilla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Spotify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Reddit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Dropbox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And above all </a:t>
            </a:r>
            <a:r>
              <a:rPr lang="en-US" sz="2400" b="1" dirty="0" smtClean="0">
                <a:solidFill>
                  <a:srgbClr val="002060"/>
                </a:solidFill>
              </a:rPr>
              <a:t>YouTube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Web Application </a:t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many excellent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b="1" dirty="0" smtClean="0">
                <a:solidFill>
                  <a:srgbClr val="0070C0"/>
                </a:solidFill>
              </a:rPr>
              <a:t>frameworks</a:t>
            </a:r>
            <a:r>
              <a:rPr lang="en-US" sz="2400" dirty="0" smtClean="0"/>
              <a:t> like </a:t>
            </a:r>
            <a:r>
              <a:rPr lang="en-US" sz="2400" b="1" dirty="0" err="1" smtClean="0">
                <a:solidFill>
                  <a:srgbClr val="FF0000"/>
                </a:solidFill>
              </a:rPr>
              <a:t>Django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Flask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web application development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Data Analysis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Data Analysis </a:t>
            </a:r>
            <a:r>
              <a:rPr lang="en-US" sz="2400" dirty="0" smtClean="0"/>
              <a:t>is about making </a:t>
            </a:r>
            <a:r>
              <a:rPr lang="en-US" sz="2400" b="1" dirty="0" smtClean="0">
                <a:solidFill>
                  <a:srgbClr val="0070C0"/>
                </a:solidFill>
              </a:rPr>
              <a:t>predictions</a:t>
            </a:r>
            <a:r>
              <a:rPr lang="en-US" sz="2400" dirty="0" smtClean="0"/>
              <a:t> with </a:t>
            </a:r>
            <a:r>
              <a:rPr lang="en-US" sz="2400" b="1" dirty="0" smtClean="0">
                <a:solidFill>
                  <a:srgbClr val="0070C0"/>
                </a:solidFill>
              </a:rPr>
              <a:t>data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Some 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How do you think </a:t>
            </a:r>
            <a:r>
              <a:rPr lang="en-IN" sz="2000" b="1" dirty="0" smtClean="0">
                <a:solidFill>
                  <a:srgbClr val="0070C0"/>
                </a:solidFill>
              </a:rPr>
              <a:t>Super Market </a:t>
            </a:r>
            <a:r>
              <a:rPr lang="en-IN" sz="2000" b="1" dirty="0" smtClean="0">
                <a:solidFill>
                  <a:srgbClr val="FF0000"/>
                </a:solidFill>
              </a:rPr>
              <a:t>stores decide what </a:t>
            </a:r>
            <a:r>
              <a:rPr lang="en-IN" sz="2000" b="1" dirty="0" smtClean="0">
                <a:solidFill>
                  <a:srgbClr val="0070C0"/>
                </a:solidFill>
              </a:rPr>
              <a:t>products</a:t>
            </a:r>
            <a:r>
              <a:rPr lang="en-IN" sz="2000" b="1" dirty="0" smtClean="0">
                <a:solidFill>
                  <a:srgbClr val="FF0000"/>
                </a:solidFill>
              </a:rPr>
              <a:t> to keep </a:t>
            </a:r>
            <a:r>
              <a:rPr lang="en-IN" sz="2000" b="1" dirty="0" smtClean="0">
                <a:solidFill>
                  <a:srgbClr val="0070C0"/>
                </a:solidFill>
              </a:rPr>
              <a:t>in stock</a:t>
            </a:r>
            <a:r>
              <a:rPr lang="en-IN" sz="2000" b="1" dirty="0" smtClean="0">
                <a:solidFill>
                  <a:srgbClr val="FF0000"/>
                </a:solidFill>
              </a:rPr>
              <a:t>?</a:t>
            </a:r>
          </a:p>
          <a:p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What are the </a:t>
            </a:r>
            <a:r>
              <a:rPr lang="en-IN" sz="2000" b="1" dirty="0" smtClean="0">
                <a:solidFill>
                  <a:srgbClr val="0070C0"/>
                </a:solidFill>
              </a:rPr>
              <a:t>items </a:t>
            </a:r>
            <a:r>
              <a:rPr lang="en-IN" sz="2000" b="1" dirty="0" smtClean="0">
                <a:solidFill>
                  <a:srgbClr val="FF0000"/>
                </a:solidFill>
              </a:rPr>
              <a:t>they should </a:t>
            </a:r>
            <a:r>
              <a:rPr lang="en-IN" sz="2000" b="1" dirty="0" smtClean="0">
                <a:solidFill>
                  <a:srgbClr val="0070C0"/>
                </a:solidFill>
              </a:rPr>
              <a:t>club together</a:t>
            </a:r>
            <a:r>
              <a:rPr lang="en-IN" sz="2000" b="1" dirty="0" smtClean="0">
                <a:solidFill>
                  <a:srgbClr val="FF0000"/>
                </a:solidFill>
              </a:rPr>
              <a:t> to make a combo?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How it happens ?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Answer: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</a:rPr>
              <a:t>Data analytics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Some 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Have you noticed that every time you log on to </a:t>
            </a:r>
            <a:r>
              <a:rPr lang="en-IN" sz="2000" b="1" dirty="0" smtClean="0">
                <a:solidFill>
                  <a:srgbClr val="0070C0"/>
                </a:solidFill>
              </a:rPr>
              <a:t>Google</a:t>
            </a:r>
            <a:r>
              <a:rPr lang="en-IN" sz="2000" b="1" dirty="0" smtClean="0">
                <a:solidFill>
                  <a:srgbClr val="FF0000"/>
                </a:solidFill>
              </a:rPr>
              <a:t>, </a:t>
            </a:r>
            <a:r>
              <a:rPr lang="en-IN" sz="2000" b="1" dirty="0" err="1" smtClean="0">
                <a:solidFill>
                  <a:srgbClr val="0070C0"/>
                </a:solidFill>
              </a:rPr>
              <a:t>Facebook</a:t>
            </a:r>
            <a:r>
              <a:rPr lang="en-IN" sz="2000" b="1" dirty="0" smtClean="0">
                <a:solidFill>
                  <a:srgbClr val="FF0000"/>
                </a:solidFill>
              </a:rPr>
              <a:t> and see ads, they are based on your preferences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How it happens ?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Answer: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</a:rPr>
              <a:t>Data analytics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Data Analysis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the </a:t>
            </a:r>
            <a:r>
              <a:rPr lang="en-US" sz="2400" b="1" dirty="0" smtClean="0">
                <a:solidFill>
                  <a:srgbClr val="0070C0"/>
                </a:solidFill>
              </a:rPr>
              <a:t>leading language</a:t>
            </a:r>
            <a:r>
              <a:rPr lang="en-US" sz="2400" dirty="0" smtClean="0"/>
              <a:t> of choice for many </a:t>
            </a:r>
            <a:r>
              <a:rPr lang="en-US" sz="2400" b="1" dirty="0" smtClean="0">
                <a:solidFill>
                  <a:srgbClr val="0070C0"/>
                </a:solidFill>
              </a:rPr>
              <a:t>data scientists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It has grown in popularity due to it’s excellent </a:t>
            </a:r>
            <a:r>
              <a:rPr lang="en-US" sz="2400" b="1" dirty="0" smtClean="0">
                <a:solidFill>
                  <a:srgbClr val="00B050"/>
                </a:solidFill>
              </a:rPr>
              <a:t>libraries</a:t>
            </a:r>
            <a:r>
              <a:rPr lang="en-US" sz="2400" dirty="0" smtClean="0"/>
              <a:t> like </a:t>
            </a:r>
            <a:r>
              <a:rPr lang="en-US" sz="2400" b="1" dirty="0" err="1" smtClean="0">
                <a:solidFill>
                  <a:srgbClr val="FF0000"/>
                </a:solidFill>
              </a:rPr>
              <a:t>Numpy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FF0000"/>
                </a:solidFill>
              </a:rPr>
              <a:t>Pandas </a:t>
            </a:r>
            <a:r>
              <a:rPr lang="en-US" sz="2400" dirty="0" smtClean="0"/>
              <a:t>etc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500594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AI &amp; ML </a:t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Machine learning</a:t>
            </a:r>
            <a:r>
              <a:rPr lang="en-IN" sz="2400" dirty="0" smtClean="0"/>
              <a:t> is a field of </a:t>
            </a:r>
            <a:r>
              <a:rPr lang="en-IN" sz="2400" b="1" dirty="0" smtClean="0">
                <a:solidFill>
                  <a:srgbClr val="7030A0"/>
                </a:solidFill>
              </a:rPr>
              <a:t>AI</a:t>
            </a:r>
            <a:r>
              <a:rPr lang="en-IN" sz="2400" dirty="0" smtClean="0"/>
              <a:t> (</a:t>
            </a:r>
            <a:r>
              <a:rPr lang="en-IN" sz="2400" b="1" dirty="0" smtClean="0">
                <a:solidFill>
                  <a:srgbClr val="FF0000"/>
                </a:solidFill>
              </a:rPr>
              <a:t>Artificial Intelligence</a:t>
            </a:r>
            <a:r>
              <a:rPr lang="en-IN" sz="2400" dirty="0" smtClean="0"/>
              <a:t>) by using which </a:t>
            </a:r>
            <a:r>
              <a:rPr lang="en-IN" sz="2400" b="1" dirty="0" smtClean="0">
                <a:solidFill>
                  <a:srgbClr val="FF0000"/>
                </a:solidFill>
              </a:rPr>
              <a:t>software applications</a:t>
            </a:r>
            <a:r>
              <a:rPr lang="en-IN" sz="2400" dirty="0" smtClean="0"/>
              <a:t> can learn to increase their accuracy for the expecting outcomes.</a:t>
            </a:r>
          </a:p>
          <a:p>
            <a:endParaRPr lang="en-US" sz="2400" dirty="0" smtClean="0"/>
          </a:p>
          <a:p>
            <a:r>
              <a:rPr lang="en-US" sz="2400" dirty="0" smtClean="0"/>
              <a:t>It is heavily used in </a:t>
            </a:r>
            <a:r>
              <a:rPr lang="en-US" sz="2400" b="1" dirty="0" smtClean="0">
                <a:solidFill>
                  <a:srgbClr val="FF0000"/>
                </a:solidFill>
              </a:rPr>
              <a:t>Face recognition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music recommendation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medical data </a:t>
            </a:r>
            <a:r>
              <a:rPr lang="en-US" sz="2400" dirty="0" smtClean="0"/>
              <a:t>etc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many wonderful </a:t>
            </a:r>
            <a:r>
              <a:rPr lang="en-US" sz="2400" b="1" dirty="0" smtClean="0">
                <a:solidFill>
                  <a:srgbClr val="00B050"/>
                </a:solidFill>
              </a:rPr>
              <a:t>libraries</a:t>
            </a:r>
            <a:r>
              <a:rPr lang="en-US" sz="2400" dirty="0" smtClean="0"/>
              <a:t> to implement ML </a:t>
            </a:r>
            <a:r>
              <a:rPr lang="en-US" sz="2400" dirty="0" err="1" smtClean="0"/>
              <a:t>algos</a:t>
            </a:r>
            <a:r>
              <a:rPr lang="en-US" sz="2400" dirty="0" smtClean="0"/>
              <a:t> like </a:t>
            </a:r>
            <a:r>
              <a:rPr lang="en-US" sz="2400" b="1" dirty="0" err="1" smtClean="0">
                <a:solidFill>
                  <a:srgbClr val="FF0000"/>
                </a:solidFill>
              </a:rPr>
              <a:t>SciKit</a:t>
            </a:r>
            <a:r>
              <a:rPr lang="en-US" sz="2400" b="1" dirty="0" smtClean="0">
                <a:solidFill>
                  <a:srgbClr val="FF0000"/>
                </a:solidFill>
              </a:rPr>
              <a:t>-Learn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FF0000"/>
                </a:solidFill>
              </a:rPr>
              <a:t>Tensorflow</a:t>
            </a:r>
            <a:r>
              <a:rPr lang="en-US" sz="2400" dirty="0" smtClean="0"/>
              <a:t> etc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4714908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An Introduction to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Necessity Of Programming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What Is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Why And Who Created It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 Python Can Do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Why Should I Learn Python In 2019 ?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Important Features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Raspberry Pi</a:t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Raspberry Pi </a:t>
            </a:r>
            <a:r>
              <a:rPr lang="en-IN" sz="2400" dirty="0" smtClean="0"/>
              <a:t>is a low cost, </a:t>
            </a:r>
            <a:r>
              <a:rPr lang="en-IN" sz="2400" b="1" dirty="0" smtClean="0">
                <a:solidFill>
                  <a:srgbClr val="0070C0"/>
                </a:solidFill>
              </a:rPr>
              <a:t>credit-card sized computer</a:t>
            </a:r>
            <a:r>
              <a:rPr lang="en-IN" sz="2400" dirty="0" smtClean="0"/>
              <a:t> that plugs into a </a:t>
            </a:r>
            <a:r>
              <a:rPr lang="en-IN" sz="2400" b="1" dirty="0" smtClean="0">
                <a:solidFill>
                  <a:srgbClr val="FF0000"/>
                </a:solidFill>
              </a:rPr>
              <a:t>computer monitor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FF0000"/>
                </a:solidFill>
              </a:rPr>
              <a:t>TV</a:t>
            </a:r>
            <a:r>
              <a:rPr lang="en-IN" sz="2400" dirty="0" smtClean="0"/>
              <a:t>, and uses a </a:t>
            </a:r>
            <a:r>
              <a:rPr lang="en-IN" sz="2400" b="1" dirty="0" smtClean="0">
                <a:solidFill>
                  <a:srgbClr val="0070C0"/>
                </a:solidFill>
              </a:rPr>
              <a:t>standard keyboard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mouse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can do almost everything a normal desktop can do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00174"/>
            <a:ext cx="4714908" cy="442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Raspberry Pi</a:t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build </a:t>
            </a:r>
            <a:r>
              <a:rPr lang="en-US" sz="2400" b="1" dirty="0" smtClean="0">
                <a:solidFill>
                  <a:srgbClr val="0070C0"/>
                </a:solidFill>
              </a:rPr>
              <a:t>Home Automation System </a:t>
            </a:r>
            <a:r>
              <a:rPr lang="en-US" sz="2400" dirty="0" smtClean="0"/>
              <a:t>and even robots using </a:t>
            </a:r>
            <a:r>
              <a:rPr lang="en-US" sz="2400" b="1" dirty="0" smtClean="0">
                <a:solidFill>
                  <a:srgbClr val="7030A0"/>
                </a:solidFill>
              </a:rPr>
              <a:t>Raspberry-Pi</a:t>
            </a:r>
          </a:p>
          <a:p>
            <a:endParaRPr lang="en-US" sz="2400" dirty="0" smtClean="0"/>
          </a:p>
          <a:p>
            <a:r>
              <a:rPr lang="en-US" sz="2400" dirty="0" smtClean="0"/>
              <a:t>The coding on a </a:t>
            </a:r>
            <a:r>
              <a:rPr lang="en-US" sz="2400" b="1" dirty="0" smtClean="0">
                <a:solidFill>
                  <a:srgbClr val="7030A0"/>
                </a:solidFill>
              </a:rPr>
              <a:t>Raspberry Pi </a:t>
            </a:r>
            <a:r>
              <a:rPr lang="en-US" sz="2400" dirty="0" smtClean="0"/>
              <a:t>can be performed using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643050"/>
            <a:ext cx="471490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Hacking In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9190" y="1600200"/>
            <a:ext cx="3757610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has gained </a:t>
            </a:r>
            <a:r>
              <a:rPr lang="en-IN" sz="2400" b="1" dirty="0" smtClean="0">
                <a:solidFill>
                  <a:srgbClr val="0070C0"/>
                </a:solidFill>
              </a:rPr>
              <a:t>popularity</a:t>
            </a:r>
            <a:r>
              <a:rPr lang="en-IN" sz="2400" dirty="0" smtClean="0"/>
              <a:t> as preferred language for </a:t>
            </a:r>
            <a:r>
              <a:rPr lang="en-IN" sz="2400" b="1" dirty="0" smtClean="0">
                <a:solidFill>
                  <a:srgbClr val="0070C0"/>
                </a:solidFill>
              </a:rPr>
              <a:t>hacking.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Hackers</a:t>
            </a:r>
            <a:r>
              <a:rPr lang="en-IN" sz="2400" dirty="0" smtClean="0"/>
              <a:t> generally develop small scripts and </a:t>
            </a:r>
            <a:r>
              <a:rPr lang="en-IN" sz="2400" b="1" smtClean="0">
                <a:solidFill>
                  <a:srgbClr val="C00000"/>
                </a:solidFill>
              </a:rPr>
              <a:t>Python</a:t>
            </a:r>
            <a:r>
              <a:rPr lang="en-IN" sz="2400" smtClean="0"/>
              <a:t> provides </a:t>
            </a:r>
            <a:r>
              <a:rPr lang="en-IN" sz="2400" dirty="0" smtClean="0"/>
              <a:t>amazing performance for small programs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643050"/>
            <a:ext cx="4143403" cy="45720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YPL_Programming-Languages-2018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14488"/>
            <a:ext cx="3786214" cy="2913459"/>
          </a:xfrm>
          <a:prstGeom prst="rect">
            <a:avLst/>
          </a:prstGeom>
        </p:spPr>
      </p:pic>
      <p:pic>
        <p:nvPicPr>
          <p:cNvPr id="9" name="Picture 8" descr="python_jo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57298"/>
            <a:ext cx="3929090" cy="500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Why should </a:t>
            </a:r>
            <a:br>
              <a:rPr lang="en-US" b="1" dirty="0" smtClean="0"/>
            </a:br>
            <a:r>
              <a:rPr lang="en-US" b="1" dirty="0" smtClean="0"/>
              <a:t>I learn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b="1" dirty="0" smtClean="0"/>
              <a:t>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 fontScale="85000" lnSpcReduction="1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3</a:t>
            </a:r>
            <a:r>
              <a:rPr lang="en-IN" sz="2400" b="1" baseline="30000" dirty="0" smtClean="0">
                <a:solidFill>
                  <a:srgbClr val="7030A0"/>
                </a:solidFill>
              </a:rPr>
              <a:t>rd</a:t>
            </a:r>
            <a:r>
              <a:rPr lang="en-IN" sz="2400" b="1" dirty="0" smtClean="0">
                <a:solidFill>
                  <a:srgbClr val="7030A0"/>
                </a:solidFill>
              </a:rPr>
              <a:t>  most popular </a:t>
            </a:r>
            <a:r>
              <a:rPr lang="en-IN" sz="2400" dirty="0" smtClean="0"/>
              <a:t>programming 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Fastest growing </a:t>
            </a:r>
            <a:r>
              <a:rPr lang="en-US" sz="2400" dirty="0" smtClean="0"/>
              <a:t>language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Opens lots of doors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Big corporate prefer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Means</a:t>
            </a:r>
            <a:r>
              <a:rPr lang="en-US" sz="2400" b="1" dirty="0" smtClean="0">
                <a:solidFill>
                  <a:srgbClr val="FF0000"/>
                </a:solidFill>
              </a:rPr>
              <a:t> , PYTHON IS THE FUTURE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Who uses </a:t>
            </a:r>
            <a:r>
              <a:rPr lang="en-US" b="1" dirty="0" smtClean="0">
                <a:solidFill>
                  <a:srgbClr val="C00000"/>
                </a:solidFill>
              </a:rPr>
              <a:t>Python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/>
              <a:t>today ?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Features Of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Simple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Dynamically Typed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Robust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Supports multiple programming paradigms</a:t>
            </a:r>
          </a:p>
          <a:p>
            <a:endParaRPr lang="en-IN" sz="2400" b="1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Compiled as well as Interpreted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Cross Platform</a:t>
            </a:r>
            <a:endParaRPr lang="en-IN" sz="2400" b="1" dirty="0" smtClean="0">
              <a:solidFill>
                <a:schemeClr val="accent1"/>
              </a:solidFill>
            </a:endParaRPr>
          </a:p>
          <a:p>
            <a:endParaRPr lang="en-IN" sz="2400" b="1" dirty="0" smtClean="0"/>
          </a:p>
          <a:p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Extensible</a:t>
            </a:r>
          </a:p>
          <a:p>
            <a:endParaRPr lang="en-IN" sz="2400" b="1" dirty="0" smtClean="0"/>
          </a:p>
          <a:p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Huge Library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Simple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</a:t>
            </a:r>
            <a:r>
              <a:rPr lang="en-IN" sz="2400" b="1" u="sng" dirty="0" smtClean="0">
                <a:solidFill>
                  <a:srgbClr val="0070C0"/>
                </a:solidFill>
              </a:rPr>
              <a:t>very simple </a:t>
            </a:r>
          </a:p>
          <a:p>
            <a:endParaRPr lang="en-IN" sz="2400" dirty="0" smtClean="0"/>
          </a:p>
          <a:p>
            <a:r>
              <a:rPr lang="en-IN" sz="2400" dirty="0" smtClean="0"/>
              <a:t>As compared to other popular languages like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C++</a:t>
            </a:r>
            <a:r>
              <a:rPr lang="en-IN" sz="2400" dirty="0" smtClean="0"/>
              <a:t>, it is easier to code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code is comparatively </a:t>
            </a:r>
            <a:r>
              <a:rPr lang="en-US" sz="2400" b="1" dirty="0" smtClean="0">
                <a:solidFill>
                  <a:srgbClr val="0070C0"/>
                </a:solidFill>
              </a:rPr>
              <a:t>3 to 5 times smaller </a:t>
            </a:r>
            <a:r>
              <a:rPr lang="en-US" sz="2400" dirty="0" smtClean="0"/>
              <a:t>than </a:t>
            </a:r>
            <a:r>
              <a:rPr lang="en-US" sz="2400" b="1" dirty="0" smtClean="0">
                <a:solidFill>
                  <a:srgbClr val="C00000"/>
                </a:solidFill>
              </a:rPr>
              <a:t>C/C++/Java </a:t>
            </a:r>
            <a:r>
              <a:rPr lang="en-US" sz="2400" dirty="0" smtClean="0"/>
              <a:t>code</a:t>
            </a:r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Print </a:t>
            </a:r>
            <a:r>
              <a:rPr lang="en-US" b="1" dirty="0" smtClean="0">
                <a:solidFill>
                  <a:srgbClr val="C00000"/>
                </a:solidFill>
              </a:rPr>
              <a:t>Hello Bhopal!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5143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IN C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/>
              <a:t>#include &lt;stdio.h&gt;</a:t>
            </a:r>
          </a:p>
          <a:p>
            <a:pPr>
              <a:buNone/>
            </a:pPr>
            <a:r>
              <a:rPr lang="en-IN" sz="1600" b="1" dirty="0" smtClean="0"/>
              <a:t>int main(){</a:t>
            </a:r>
          </a:p>
          <a:p>
            <a:pPr>
              <a:buNone/>
            </a:pPr>
            <a:r>
              <a:rPr lang="en-IN" sz="1600" b="1" dirty="0" smtClean="0"/>
              <a:t>     printf("Hello Bhopal!");</a:t>
            </a:r>
          </a:p>
          <a:p>
            <a:pPr>
              <a:buNone/>
            </a:pPr>
            <a:r>
              <a:rPr lang="en-IN" sz="1600" b="1" dirty="0" smtClean="0"/>
              <a:t>     return 0;</a:t>
            </a:r>
          </a:p>
          <a:p>
            <a:pPr>
              <a:buNone/>
            </a:pPr>
            <a:r>
              <a:rPr lang="en-IN" sz="1600" b="1" dirty="0" smtClean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282" y="3643314"/>
            <a:ext cx="57864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IN JAVA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r>
              <a:rPr lang="en-IN" sz="1600" b="1" dirty="0" smtClean="0"/>
              <a:t>public class HelloWorld{</a:t>
            </a:r>
          </a:p>
          <a:p>
            <a:r>
              <a:rPr lang="en-IN" sz="1600" b="1" dirty="0" smtClean="0"/>
              <a:t>      public static void main( String[] args ) {</a:t>
            </a:r>
          </a:p>
          <a:p>
            <a:r>
              <a:rPr lang="en-IN" sz="1600" b="1" dirty="0" smtClean="0"/>
              <a:t>            System.out.println( "Hello Bhopal!" );    </a:t>
            </a:r>
          </a:p>
          <a:p>
            <a:r>
              <a:rPr lang="en-IN" sz="1600" b="1" dirty="0" smtClean="0"/>
              <a:t>      }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4282" y="5500702"/>
            <a:ext cx="5143505" cy="63402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PYTHON</a:t>
            </a: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print('Hello Bhopal!')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Add 2 </a:t>
            </a:r>
            <a:r>
              <a:rPr lang="en-US" b="1" dirty="0" err="1" smtClean="0"/>
              <a:t>Nos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5143505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IN C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/>
              <a:t>#include &lt;stdio.h&gt;</a:t>
            </a:r>
          </a:p>
          <a:p>
            <a:pPr>
              <a:buNone/>
            </a:pPr>
            <a:r>
              <a:rPr lang="en-IN" sz="1600" b="1" dirty="0" smtClean="0"/>
              <a:t>int main(){</a:t>
            </a:r>
          </a:p>
          <a:p>
            <a:pPr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a=10,b=20;</a:t>
            </a:r>
          </a:p>
          <a:p>
            <a:pPr>
              <a:buNone/>
            </a:pPr>
            <a:r>
              <a:rPr lang="en-US" sz="1600" b="1" dirty="0" err="1" smtClean="0"/>
              <a:t>printf</a:t>
            </a:r>
            <a:r>
              <a:rPr lang="en-US" sz="1600" b="1" dirty="0" smtClean="0"/>
              <a:t>(“Sum is %</a:t>
            </a:r>
            <a:r>
              <a:rPr lang="en-US" sz="1600" b="1" dirty="0" err="1" smtClean="0"/>
              <a:t>d”,a+b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return 0;</a:t>
            </a: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282" y="3643314"/>
            <a:ext cx="57864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IN JAVA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r>
              <a:rPr lang="en-IN" sz="1600" b="1" dirty="0" smtClean="0"/>
              <a:t>public class HelloWorld{</a:t>
            </a:r>
          </a:p>
          <a:p>
            <a:r>
              <a:rPr lang="en-IN" sz="1600" b="1" dirty="0" smtClean="0"/>
              <a:t>      public static void main( String[] args ) {</a:t>
            </a:r>
          </a:p>
          <a:p>
            <a:r>
              <a:rPr lang="en-US" sz="1600" b="1" dirty="0" err="1" smtClean="0"/>
              <a:t>int</a:t>
            </a:r>
            <a:r>
              <a:rPr lang="en-US" sz="1600" b="1" dirty="0" smtClean="0"/>
              <a:t> a=10,b=20;</a:t>
            </a:r>
          </a:p>
          <a:p>
            <a:r>
              <a:rPr lang="en-IN" sz="1600" b="1" dirty="0" err="1" smtClean="0"/>
              <a:t>System.out.println</a:t>
            </a:r>
            <a:r>
              <a:rPr lang="en-IN" sz="1600" b="1" dirty="0" smtClean="0"/>
              <a:t>( “Sum is “+(</a:t>
            </a:r>
            <a:r>
              <a:rPr lang="en-IN" sz="1600" b="1" dirty="0" err="1" smtClean="0"/>
              <a:t>a+b</a:t>
            </a:r>
            <a:r>
              <a:rPr lang="en-IN" sz="1600" b="1" dirty="0" smtClean="0"/>
              <a:t>));    </a:t>
            </a:r>
          </a:p>
          <a:p>
            <a:r>
              <a:rPr lang="en-IN" sz="1600" b="1" dirty="0" smtClean="0"/>
              <a:t>      }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4282" y="5500702"/>
            <a:ext cx="5143505" cy="9294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PYTHON</a:t>
            </a: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1600" b="1" dirty="0" err="1" smtClean="0"/>
              <a:t>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,b=10,20;</a:t>
            </a: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print(“Sum </a:t>
            </a:r>
            <a:r>
              <a:rPr kumimoji="0" lang="en-I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is”,a+b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Swap 2 </a:t>
            </a:r>
            <a:r>
              <a:rPr lang="en-US" b="1" dirty="0" err="1" smtClean="0"/>
              <a:t>Nos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4313" y="1600200"/>
            <a:ext cx="5143505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IN C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a=10,b=20,temp;</a:t>
            </a:r>
          </a:p>
          <a:p>
            <a:pPr>
              <a:buNone/>
            </a:pPr>
            <a:r>
              <a:rPr lang="en-US" sz="1600" b="1" dirty="0" smtClean="0"/>
              <a:t>temp=a;</a:t>
            </a:r>
          </a:p>
          <a:p>
            <a:pPr>
              <a:buNone/>
            </a:pPr>
            <a:r>
              <a:rPr lang="en-US" sz="1600" b="1" dirty="0" smtClean="0"/>
              <a:t>a=b;</a:t>
            </a:r>
          </a:p>
          <a:p>
            <a:pPr>
              <a:buNone/>
            </a:pPr>
            <a:r>
              <a:rPr lang="en-US" sz="1600" b="1" dirty="0" smtClean="0"/>
              <a:t>b=temp;</a:t>
            </a:r>
            <a:endParaRPr lang="en-IN" sz="1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4282" y="3643314"/>
            <a:ext cx="57864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IN JAVA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err="1" smtClean="0"/>
              <a:t>int</a:t>
            </a:r>
            <a:r>
              <a:rPr lang="en-US" sz="1600" b="1" dirty="0" smtClean="0"/>
              <a:t> a=10,b=20,temp;</a:t>
            </a:r>
          </a:p>
          <a:p>
            <a:pPr>
              <a:buNone/>
            </a:pPr>
            <a:r>
              <a:rPr lang="en-US" sz="1600" b="1" dirty="0" smtClean="0"/>
              <a:t>temp=a;</a:t>
            </a:r>
          </a:p>
          <a:p>
            <a:pPr>
              <a:buNone/>
            </a:pPr>
            <a:r>
              <a:rPr lang="en-US" sz="1600" b="1" dirty="0" smtClean="0"/>
              <a:t>a=b;</a:t>
            </a:r>
          </a:p>
          <a:p>
            <a:pPr>
              <a:buNone/>
            </a:pPr>
            <a:r>
              <a:rPr lang="en-US" sz="1600" b="1" dirty="0" smtClean="0"/>
              <a:t>b=temp;</a:t>
            </a:r>
            <a:endParaRPr lang="en-IN" sz="1600" b="1" dirty="0" smtClean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4282" y="5500702"/>
            <a:ext cx="5143505" cy="9294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PYTHON</a:t>
            </a: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1600" b="1" dirty="0" err="1" smtClean="0"/>
              <a:t>a,b</a:t>
            </a:r>
            <a:r>
              <a:rPr lang="en-US" sz="1600" b="1" dirty="0" smtClean="0"/>
              <a:t>=10,20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1600" b="1" dirty="0" err="1" smtClean="0"/>
              <a:t>a,b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b,a</a:t>
            </a:r>
            <a:endParaRPr kumimoji="0" lang="en-I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Why Do We Need Programming 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communicate with </a:t>
            </a:r>
            <a:r>
              <a:rPr lang="en-US" sz="2400" dirty="0" smtClean="0">
                <a:solidFill>
                  <a:srgbClr val="FF0000"/>
                </a:solidFill>
              </a:rPr>
              <a:t>digital machines </a:t>
            </a:r>
            <a:r>
              <a:rPr lang="en-US" sz="2400" dirty="0" smtClean="0">
                <a:solidFill>
                  <a:schemeClr val="tx1"/>
                </a:solidFill>
              </a:rPr>
              <a:t>and make them work accordingly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Today in the programming world , we have more than </a:t>
            </a:r>
            <a:r>
              <a:rPr lang="en-US" sz="2400" dirty="0" smtClean="0">
                <a:solidFill>
                  <a:srgbClr val="FF0000"/>
                </a:solidFill>
              </a:rPr>
              <a:t>800</a:t>
            </a:r>
            <a:r>
              <a:rPr lang="en-US" sz="2400" dirty="0" smtClean="0">
                <a:solidFill>
                  <a:schemeClr val="tx1"/>
                </a:solidFill>
              </a:rPr>
              <a:t> languages available.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every language is designed to fulfill a </a:t>
            </a:r>
            <a:r>
              <a:rPr lang="en-US" sz="2400" dirty="0" smtClean="0">
                <a:solidFill>
                  <a:srgbClr val="FF0000"/>
                </a:solidFill>
              </a:rPr>
              <a:t>particular kind of requirement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Dynamically Typed</a:t>
            </a:r>
            <a:endParaRPr lang="en-IN" b="1" dirty="0"/>
          </a:p>
        </p:txBody>
      </p:sp>
      <p:pic>
        <p:nvPicPr>
          <p:cNvPr id="8" name="Content Placeholder 7" descr="python-programming-essentials-m5-variables-17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Dynamically Typed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ultiply 5"/>
          <p:cNvSpPr/>
          <p:nvPr/>
        </p:nvSpPr>
        <p:spPr>
          <a:xfrm>
            <a:off x="428596" y="3071810"/>
            <a:ext cx="1076179" cy="561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57818" y="1500174"/>
            <a:ext cx="1785950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Python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a=“Bhopal”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5206" y="2571744"/>
            <a:ext cx="457200" cy="23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2844" y="1428736"/>
            <a:ext cx="2786082" cy="150019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400" dirty="0" smtClean="0"/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400" dirty="0" smtClean="0"/>
              <a:t>a=“Bhopal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Robust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US" sz="2400" dirty="0" smtClean="0"/>
              <a:t>has very strict rules which every program must </a:t>
            </a:r>
          </a:p>
          <a:p>
            <a:pPr>
              <a:buNone/>
            </a:pPr>
            <a:r>
              <a:rPr lang="en-US" sz="2400" dirty="0" smtClean="0"/>
              <a:t>	compulsorily follow and if these rules are violated then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terminates the code by generating “</a:t>
            </a:r>
            <a:r>
              <a:rPr lang="en-US" sz="2400" b="1" dirty="0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/>
              <a:t>” </a:t>
            </a:r>
          </a:p>
          <a:p>
            <a:endParaRPr lang="en-US" sz="2400" dirty="0" smtClean="0"/>
          </a:p>
          <a:p>
            <a:r>
              <a:rPr lang="en-US" sz="2400" dirty="0" smtClean="0"/>
              <a:t>To understand python’s robustness , guess the output of the </a:t>
            </a:r>
          </a:p>
          <a:p>
            <a:pPr>
              <a:buNone/>
            </a:pPr>
            <a:r>
              <a:rPr lang="en-US" sz="2400" dirty="0" smtClean="0"/>
              <a:t>     following /C++ code: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arr</a:t>
            </a:r>
            <a:r>
              <a:rPr lang="en-US" sz="2400" b="1" dirty="0" smtClean="0"/>
              <a:t>[5];</a:t>
            </a:r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for(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=0;i&lt;=9;i++)</a:t>
            </a:r>
          </a:p>
          <a:p>
            <a:pPr>
              <a:buNone/>
            </a:pPr>
            <a:r>
              <a:rPr lang="en-US" sz="2400" b="1" dirty="0" smtClean="0"/>
              <a:t>{</a:t>
            </a:r>
          </a:p>
          <a:p>
            <a:pPr>
              <a:buNone/>
            </a:pPr>
            <a:r>
              <a:rPr lang="en-US" sz="2400" b="1" dirty="0" err="1" smtClean="0"/>
              <a:t>arr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]=i+1;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Robust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if we write the same code then it will generate </a:t>
            </a:r>
            <a:r>
              <a:rPr lang="en-US" sz="2400" b="1" dirty="0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/>
              <a:t> terminating the code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Due to this other running programs on the computer do not get affected and the system remains safe and secure</a:t>
            </a: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Supports Multiple </a:t>
            </a:r>
            <a:br>
              <a:rPr lang="en-US" sz="2800" b="1" dirty="0" smtClean="0"/>
            </a:br>
            <a:r>
              <a:rPr lang="en-US" sz="2800" b="1" dirty="0" smtClean="0"/>
              <a:t>Programming Paradigms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supports both </a:t>
            </a:r>
            <a:r>
              <a:rPr lang="en-IN" sz="2400" b="1" dirty="0" smtClean="0">
                <a:solidFill>
                  <a:srgbClr val="FF0000"/>
                </a:solidFill>
              </a:rPr>
              <a:t>procedure-oriented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FF0000"/>
                </a:solidFill>
              </a:rPr>
              <a:t>object-oriented </a:t>
            </a:r>
            <a:r>
              <a:rPr lang="en-IN" sz="2400" dirty="0" smtClean="0"/>
              <a:t>programming which is one of the key python features.</a:t>
            </a:r>
          </a:p>
          <a:p>
            <a:endParaRPr lang="en-US" sz="2400" b="1" dirty="0" smtClean="0"/>
          </a:p>
          <a:p>
            <a:r>
              <a:rPr lang="en-IN" sz="2400" dirty="0" smtClean="0"/>
              <a:t>In </a:t>
            </a:r>
            <a:r>
              <a:rPr lang="en-IN" sz="2400" b="1" i="1" dirty="0" smtClean="0">
                <a:solidFill>
                  <a:srgbClr val="FF0000"/>
                </a:solidFill>
              </a:rPr>
              <a:t>procedure-oriented</a:t>
            </a:r>
            <a:r>
              <a:rPr lang="en-IN" sz="2400" dirty="0" smtClean="0"/>
              <a:t> languages, the program is built around </a:t>
            </a:r>
            <a:r>
              <a:rPr lang="en-IN" sz="2400" b="1" dirty="0" smtClean="0">
                <a:solidFill>
                  <a:srgbClr val="FF0000"/>
                </a:solidFill>
              </a:rPr>
              <a:t>procedures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FF0000"/>
                </a:solidFill>
              </a:rPr>
              <a:t>functions </a:t>
            </a:r>
            <a:r>
              <a:rPr lang="en-IN" sz="2400" dirty="0" smtClean="0"/>
              <a:t>which are nothing but reusable pieces of programs. 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i="1" dirty="0" smtClean="0">
                <a:solidFill>
                  <a:srgbClr val="FF0000"/>
                </a:solidFill>
              </a:rPr>
              <a:t>object-oriented</a:t>
            </a:r>
            <a:r>
              <a:rPr lang="en-IN" sz="2400" dirty="0" smtClean="0"/>
              <a:t> languages, the program is built around </a:t>
            </a:r>
            <a:r>
              <a:rPr lang="en-IN" sz="2400" b="1" dirty="0" smtClean="0">
                <a:solidFill>
                  <a:srgbClr val="FF0000"/>
                </a:solidFill>
              </a:rPr>
              <a:t>objects</a:t>
            </a:r>
            <a:r>
              <a:rPr lang="en-IN" sz="2400" dirty="0" smtClean="0"/>
              <a:t> which combine </a:t>
            </a:r>
            <a:r>
              <a:rPr lang="en-IN" sz="2400" b="1" dirty="0" smtClean="0">
                <a:solidFill>
                  <a:srgbClr val="FF0000"/>
                </a:solidFill>
              </a:rPr>
              <a:t>data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FF0000"/>
                </a:solidFill>
              </a:rPr>
              <a:t>functionality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Compiled </a:t>
            </a:r>
            <a:br>
              <a:rPr lang="en-US" sz="2800" b="1" dirty="0" smtClean="0"/>
            </a:br>
            <a:r>
              <a:rPr lang="en-US" sz="2800" b="1" dirty="0" smtClean="0"/>
              <a:t>As Well As Interpreted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uses both a </a:t>
            </a:r>
            <a:r>
              <a:rPr lang="en-US" sz="2400" b="1" dirty="0" smtClean="0">
                <a:solidFill>
                  <a:srgbClr val="7030A0"/>
                </a:solidFill>
              </a:rPr>
              <a:t>compiler</a:t>
            </a:r>
            <a:r>
              <a:rPr lang="en-US" sz="2400" dirty="0" smtClean="0"/>
              <a:t> as well as </a:t>
            </a:r>
            <a:r>
              <a:rPr lang="en-US" sz="2400" b="1" dirty="0" smtClean="0">
                <a:solidFill>
                  <a:srgbClr val="7030A0"/>
                </a:solidFill>
              </a:rPr>
              <a:t>interpreter</a:t>
            </a:r>
            <a:r>
              <a:rPr lang="en-US" sz="2400" dirty="0" smtClean="0"/>
              <a:t> for converting our source and running it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However , the compilation part is hidden from the programmer </a:t>
            </a:r>
            <a:r>
              <a:rPr lang="en-US" sz="2400" dirty="0" smtClean="0"/>
              <a:t>,so mostly people say it is an </a:t>
            </a:r>
            <a:r>
              <a:rPr lang="en-US" sz="2400" b="1" dirty="0" smtClean="0">
                <a:solidFill>
                  <a:srgbClr val="7030A0"/>
                </a:solidFill>
              </a:rPr>
              <a:t>interpreted language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Cross Platform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Let’s assume we’ve written a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code for our </a:t>
            </a:r>
            <a:r>
              <a:rPr lang="en-IN" sz="2400" b="1" dirty="0" smtClean="0">
                <a:solidFill>
                  <a:srgbClr val="FF0000"/>
                </a:solidFill>
              </a:rPr>
              <a:t>Windows machine. </a:t>
            </a:r>
          </a:p>
          <a:p>
            <a:endParaRPr lang="en-IN" sz="2400" dirty="0" smtClean="0"/>
          </a:p>
          <a:p>
            <a:r>
              <a:rPr lang="en-IN" sz="2400" dirty="0" smtClean="0"/>
              <a:t>Now, if we  want to run it on a </a:t>
            </a:r>
            <a:r>
              <a:rPr lang="en-IN" sz="2400" b="1" dirty="0" smtClean="0">
                <a:solidFill>
                  <a:srgbClr val="FF0000"/>
                </a:solidFill>
              </a:rPr>
              <a:t>Mac</a:t>
            </a:r>
            <a:r>
              <a:rPr lang="en-IN" sz="2400" dirty="0" smtClean="0"/>
              <a:t>, we don’t need to make changes to it for the same. </a:t>
            </a:r>
          </a:p>
          <a:p>
            <a:endParaRPr lang="en-IN" sz="2400" dirty="0" smtClean="0"/>
          </a:p>
          <a:p>
            <a:r>
              <a:rPr lang="en-IN" sz="2400" dirty="0" smtClean="0"/>
              <a:t>In other words, we can take one code and run it on any machine, </a:t>
            </a:r>
            <a:r>
              <a:rPr lang="en-IN" sz="2400" b="1" dirty="0" smtClean="0">
                <a:solidFill>
                  <a:srgbClr val="FF0000"/>
                </a:solidFill>
              </a:rPr>
              <a:t>there is no need to write different code for different machines. </a:t>
            </a:r>
          </a:p>
          <a:p>
            <a:endParaRPr lang="en-IN" sz="2400" dirty="0" smtClean="0"/>
          </a:p>
          <a:p>
            <a:r>
              <a:rPr lang="en-IN" sz="2400" dirty="0" smtClean="0"/>
              <a:t>This makes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FF0000"/>
                </a:solidFill>
              </a:rPr>
              <a:t>cross platform language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Extensible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call </a:t>
            </a:r>
            <a:r>
              <a:rPr lang="en-IN" sz="2400" b="1" dirty="0" smtClean="0">
                <a:solidFill>
                  <a:srgbClr val="C00000"/>
                </a:solidFill>
              </a:rPr>
              <a:t>C/C++/Java </a:t>
            </a:r>
            <a:r>
              <a:rPr lang="en-IN" sz="2400" dirty="0" smtClean="0"/>
              <a:t>code from a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code and thus we say it is an extensible language</a:t>
            </a:r>
          </a:p>
          <a:p>
            <a:endParaRPr lang="en-US" sz="2400" dirty="0" smtClean="0"/>
          </a:p>
          <a:p>
            <a:r>
              <a:rPr lang="en-IN" sz="2400" dirty="0" smtClean="0"/>
              <a:t>We generally use this feature when we need a critical piece of code to run very fast .</a:t>
            </a:r>
          </a:p>
          <a:p>
            <a:endParaRPr lang="en-IN" sz="2400" dirty="0" smtClean="0"/>
          </a:p>
          <a:p>
            <a:r>
              <a:rPr lang="en-IN" sz="2400" dirty="0" smtClean="0"/>
              <a:t>So we can code that part of our program in </a:t>
            </a:r>
            <a:r>
              <a:rPr lang="en-IN" sz="2400" b="1" dirty="0" smtClean="0">
                <a:solidFill>
                  <a:srgbClr val="C00000"/>
                </a:solidFill>
              </a:rPr>
              <a:t>C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C++ </a:t>
            </a:r>
            <a:r>
              <a:rPr lang="en-IN" sz="2400" dirty="0" smtClean="0"/>
              <a:t>and then use it from our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program.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Huge Library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472518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Standard Library is huge indeed.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can help you do various things like </a:t>
            </a:r>
            <a:r>
              <a:rPr lang="en-IN" sz="2400" b="1" dirty="0" smtClean="0">
                <a:solidFill>
                  <a:srgbClr val="7030A0"/>
                </a:solidFill>
              </a:rPr>
              <a:t>Database Programming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7030A0"/>
                </a:solidFill>
              </a:rPr>
              <a:t>E-mailing</a:t>
            </a:r>
            <a:r>
              <a:rPr lang="en-IN" sz="2400" dirty="0" smtClean="0"/>
              <a:t> ,</a:t>
            </a:r>
            <a:r>
              <a:rPr lang="en-IN" sz="2400" b="1" dirty="0" smtClean="0">
                <a:solidFill>
                  <a:srgbClr val="7030A0"/>
                </a:solidFill>
              </a:rPr>
              <a:t>GUI Programming </a:t>
            </a:r>
            <a:r>
              <a:rPr lang="en-IN" sz="2400" dirty="0" smtClean="0"/>
              <a:t>etc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Brief History Of </a:t>
            </a:r>
            <a:r>
              <a:rPr lang="en-US" sz="2800" b="1" dirty="0" err="1" smtClean="0"/>
              <a:t>Prog</a:t>
            </a:r>
            <a:r>
              <a:rPr lang="en-US" sz="2800" b="1" dirty="0" smtClean="0"/>
              <a:t>. Lang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 language </a:t>
            </a:r>
            <a:r>
              <a:rPr lang="en-US" sz="2400" dirty="0" smtClean="0"/>
              <a:t>was primarily designed to develop “</a:t>
            </a:r>
            <a:r>
              <a:rPr lang="en-US" sz="2400" dirty="0" smtClean="0">
                <a:solidFill>
                  <a:srgbClr val="0070C0"/>
                </a:solidFill>
              </a:rPr>
              <a:t>System </a:t>
            </a:r>
            <a:r>
              <a:rPr lang="en-US" sz="2400" dirty="0" err="1" smtClean="0">
                <a:solidFill>
                  <a:srgbClr val="0070C0"/>
                </a:solidFill>
              </a:rPr>
              <a:t>Softwares</a:t>
            </a:r>
            <a:r>
              <a:rPr lang="en-US" sz="2400" dirty="0" smtClean="0"/>
              <a:t>” like </a:t>
            </a:r>
            <a:r>
              <a:rPr lang="en-US" sz="2400" b="1" dirty="0" smtClean="0">
                <a:solidFill>
                  <a:srgbClr val="0070C0"/>
                </a:solidFill>
              </a:rPr>
              <a:t>Operating Systems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Device Drivers </a:t>
            </a:r>
            <a:r>
              <a:rPr lang="en-US" sz="2400" dirty="0" smtClean="0"/>
              <a:t>etc .</a:t>
            </a:r>
          </a:p>
          <a:p>
            <a:endParaRPr lang="en-US" sz="2400" dirty="0" smtClean="0"/>
          </a:p>
          <a:p>
            <a:r>
              <a:rPr lang="en-US" sz="2400" dirty="0" smtClean="0"/>
              <a:t>To remove security problems with “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” language 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C++ language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was designed.</a:t>
            </a:r>
          </a:p>
          <a:p>
            <a:endParaRPr lang="en-US" sz="2400" dirty="0" smtClean="0"/>
          </a:p>
          <a:p>
            <a:r>
              <a:rPr lang="en-US" sz="2400" dirty="0" smtClean="0"/>
              <a:t>It is an </a:t>
            </a:r>
            <a:r>
              <a:rPr lang="en-US" sz="2400" b="1" dirty="0" smtClean="0">
                <a:solidFill>
                  <a:srgbClr val="0070C0"/>
                </a:solidFill>
              </a:rPr>
              <a:t>Object Oriented Language </a:t>
            </a:r>
            <a:r>
              <a:rPr lang="en-US" sz="2400" dirty="0" smtClean="0"/>
              <a:t>which provides </a:t>
            </a:r>
            <a:r>
              <a:rPr lang="en-US" sz="2400" b="1" dirty="0" smtClean="0">
                <a:solidFill>
                  <a:srgbClr val="C00000"/>
                </a:solidFill>
              </a:rPr>
              <a:t>data security </a:t>
            </a:r>
            <a:r>
              <a:rPr lang="en-US" sz="2400" dirty="0" smtClean="0"/>
              <a:t>and can be used to solve </a:t>
            </a:r>
            <a:r>
              <a:rPr lang="en-US" sz="2400" b="1" dirty="0" smtClean="0">
                <a:solidFill>
                  <a:srgbClr val="C00000"/>
                </a:solidFill>
              </a:rPr>
              <a:t>real world problems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Many popular </a:t>
            </a:r>
            <a:r>
              <a:rPr lang="en-US" sz="2400" dirty="0" err="1" smtClean="0"/>
              <a:t>softwares</a:t>
            </a:r>
            <a:r>
              <a:rPr lang="en-US" sz="2400" dirty="0" smtClean="0"/>
              <a:t> like </a:t>
            </a:r>
            <a:r>
              <a:rPr lang="en-US" sz="2400" dirty="0" smtClean="0">
                <a:solidFill>
                  <a:srgbClr val="0070C0"/>
                </a:solidFill>
              </a:rPr>
              <a:t>Adobe Acrobat 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Winamp</a:t>
            </a:r>
            <a:r>
              <a:rPr lang="en-US" sz="2400" dirty="0" smtClean="0">
                <a:solidFill>
                  <a:srgbClr val="0070C0"/>
                </a:solidFill>
              </a:rPr>
              <a:t> Media </a:t>
            </a:r>
            <a:r>
              <a:rPr lang="en-US" sz="2400" dirty="0" err="1" smtClean="0">
                <a:solidFill>
                  <a:srgbClr val="0070C0"/>
                </a:solidFill>
              </a:rPr>
              <a:t>Player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Internet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Explorer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Mozilla</a:t>
            </a:r>
            <a:r>
              <a:rPr lang="en-US" sz="2400" dirty="0" smtClean="0">
                <a:solidFill>
                  <a:srgbClr val="0070C0"/>
                </a:solidFill>
              </a:rPr>
              <a:t> Firefox</a:t>
            </a:r>
            <a:r>
              <a:rPr lang="en-US" sz="2400" dirty="0" smtClean="0"/>
              <a:t> etc were designed in </a:t>
            </a:r>
            <a:r>
              <a:rPr lang="en-US" sz="2400" dirty="0" smtClean="0">
                <a:solidFill>
                  <a:srgbClr val="FF0000"/>
                </a:solidFill>
              </a:rPr>
              <a:t>C++</a:t>
            </a:r>
          </a:p>
          <a:p>
            <a:pPr>
              <a:buNone/>
            </a:pPr>
            <a:r>
              <a:rPr lang="en-US" sz="2200" b="1" i="1" dirty="0" err="1" smtClean="0"/>
              <a:t>Courtsey:</a:t>
            </a:r>
            <a:r>
              <a:rPr lang="en-US" sz="2200" b="1" i="1" dirty="0" err="1" smtClean="0">
                <a:solidFill>
                  <a:srgbClr val="00B050"/>
                </a:solidFill>
              </a:rPr>
              <a:t>http</a:t>
            </a:r>
            <a:r>
              <a:rPr lang="en-US" sz="2200" b="1" i="1" dirty="0" smtClean="0">
                <a:solidFill>
                  <a:srgbClr val="00B050"/>
                </a:solidFill>
              </a:rPr>
              <a:t>://</a:t>
            </a:r>
            <a:r>
              <a:rPr lang="en-US" sz="2200" b="1" i="1" dirty="0" err="1" smtClean="0">
                <a:solidFill>
                  <a:srgbClr val="00B050"/>
                </a:solidFill>
              </a:rPr>
              <a:t>www.stroustrup.com</a:t>
            </a:r>
            <a:r>
              <a:rPr lang="en-US" sz="2200" b="1" i="1" dirty="0" smtClean="0">
                <a:solidFill>
                  <a:srgbClr val="00B050"/>
                </a:solidFill>
              </a:rPr>
              <a:t>/</a:t>
            </a:r>
            <a:r>
              <a:rPr lang="en-US" sz="2200" b="1" i="1" dirty="0" err="1" smtClean="0">
                <a:solidFill>
                  <a:srgbClr val="00B050"/>
                </a:solidFill>
              </a:rPr>
              <a:t>applications.html</a:t>
            </a:r>
            <a:endParaRPr lang="en-US" sz="2200" b="1" i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What is </a:t>
            </a:r>
            <a:r>
              <a:rPr lang="en-US" sz="3600" b="1" dirty="0" smtClean="0">
                <a:solidFill>
                  <a:srgbClr val="C00000"/>
                </a:solidFill>
              </a:rPr>
              <a:t>Python</a:t>
            </a:r>
            <a:r>
              <a:rPr lang="en-US" sz="3600" b="1" dirty="0" smtClean="0"/>
              <a:t>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7030A0"/>
                </a:solidFill>
              </a:rPr>
              <a:t>general purpose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powerful </a:t>
            </a:r>
            <a:r>
              <a:rPr lang="en-US" sz="2400" dirty="0" smtClean="0"/>
              <a:t>programming language.</a:t>
            </a:r>
          </a:p>
          <a:p>
            <a:pPr>
              <a:buNone/>
            </a:pPr>
            <a:endParaRPr lang="en-US" sz="2400" b="1" dirty="0" smtClean="0"/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considered as one of the </a:t>
            </a:r>
            <a:r>
              <a:rPr lang="en-IN" sz="2400" b="1" dirty="0" smtClean="0">
                <a:solidFill>
                  <a:srgbClr val="FF0000"/>
                </a:solidFill>
              </a:rPr>
              <a:t>most versatile programming language</a:t>
            </a:r>
            <a:r>
              <a:rPr lang="en-IN" sz="2400" dirty="0" smtClean="0"/>
              <a:t> as it can be used to develop almost any kind of application including </a:t>
            </a:r>
            <a:r>
              <a:rPr lang="en-IN" sz="2400" b="1" dirty="0" smtClean="0">
                <a:solidFill>
                  <a:srgbClr val="0070C0"/>
                </a:solidFill>
              </a:rPr>
              <a:t>desktop application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web applications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mobile application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2060"/>
                </a:solidFill>
              </a:rPr>
              <a:t>network programming </a:t>
            </a:r>
            <a:r>
              <a:rPr lang="en-IN" sz="2400" b="1" dirty="0" smtClean="0">
                <a:solidFill>
                  <a:srgbClr val="FF0000"/>
                </a:solidFill>
              </a:rPr>
              <a:t>, image processing </a:t>
            </a:r>
            <a:r>
              <a:rPr lang="en-IN" sz="2400" dirty="0" smtClean="0"/>
              <a:t>and many more. </a:t>
            </a:r>
            <a:endParaRPr lang="en-US" sz="24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Who created </a:t>
            </a:r>
            <a:r>
              <a:rPr lang="en-US" sz="3600" b="1" dirty="0" smtClean="0">
                <a:solidFill>
                  <a:srgbClr val="C00000"/>
                </a:solidFill>
              </a:rPr>
              <a:t>Python</a:t>
            </a:r>
            <a:r>
              <a:rPr lang="en-US" sz="3600" b="1" dirty="0" smtClean="0"/>
              <a:t>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Developed by </a:t>
            </a:r>
            <a:r>
              <a:rPr lang="en-US" sz="2400" b="1" dirty="0" smtClean="0">
                <a:solidFill>
                  <a:srgbClr val="FF0000"/>
                </a:solidFill>
              </a:rPr>
              <a:t>Guido van </a:t>
            </a:r>
            <a:r>
              <a:rPr lang="en-US" sz="2400" b="1" dirty="0" err="1" smtClean="0">
                <a:solidFill>
                  <a:srgbClr val="FF0000"/>
                </a:solidFill>
              </a:rPr>
              <a:t>Rossum</a:t>
            </a:r>
            <a:r>
              <a:rPr lang="en-US" sz="2400" dirty="0" smtClean="0"/>
              <a:t> , a </a:t>
            </a:r>
            <a:r>
              <a:rPr lang="en-US" sz="2400" b="1" dirty="0" smtClean="0">
                <a:solidFill>
                  <a:srgbClr val="0070C0"/>
                </a:solidFill>
              </a:rPr>
              <a:t>Dutch</a:t>
            </a:r>
            <a:r>
              <a:rPr lang="en-US" sz="2400" dirty="0" smtClean="0"/>
              <a:t> scientist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Created at </a:t>
            </a:r>
            <a:r>
              <a:rPr lang="en-US" sz="2400" b="1" dirty="0" smtClean="0">
                <a:solidFill>
                  <a:srgbClr val="FF0000"/>
                </a:solidFill>
              </a:rPr>
              <a:t>Center For Mathematics and Research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Netherland</a:t>
            </a:r>
          </a:p>
          <a:p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b="1" dirty="0" smtClean="0">
                <a:solidFill>
                  <a:srgbClr val="00B050"/>
                </a:solidFill>
              </a:rPr>
              <a:t>inspired</a:t>
            </a:r>
            <a:r>
              <a:rPr lang="en-US" sz="2400" dirty="0" smtClean="0"/>
              <a:t> by another </a:t>
            </a:r>
            <a:r>
              <a:rPr lang="en-US" sz="2400" b="1" dirty="0" smtClean="0">
                <a:solidFill>
                  <a:srgbClr val="0070C0"/>
                </a:solidFill>
              </a:rPr>
              <a:t>programming language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FF0000"/>
                </a:solidFill>
              </a:rPr>
              <a:t>ABC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571612"/>
            <a:ext cx="3000396" cy="450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/>
              <a:t>Why was </a:t>
            </a:r>
            <a:r>
              <a:rPr lang="en-US" sz="3400" b="1" dirty="0" smtClean="0">
                <a:solidFill>
                  <a:srgbClr val="C00000"/>
                </a:solidFill>
              </a:rPr>
              <a:t>Python</a:t>
            </a:r>
            <a:r>
              <a:rPr lang="en-US" sz="3400" b="1" dirty="0" smtClean="0"/>
              <a:t> </a:t>
            </a:r>
            <a:br>
              <a:rPr lang="en-US" sz="3400" b="1" dirty="0" smtClean="0"/>
            </a:br>
            <a:r>
              <a:rPr lang="en-US" sz="3400" b="1" dirty="0" smtClean="0"/>
              <a:t>created ?</a:t>
            </a:r>
            <a:endParaRPr lang="en-IN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Guido</a:t>
            </a:r>
            <a:r>
              <a:rPr lang="en-US" sz="2400" dirty="0" smtClean="0"/>
              <a:t> started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development as a </a:t>
            </a:r>
            <a:r>
              <a:rPr lang="en-US" sz="2400" b="1" u="sng" dirty="0" smtClean="0">
                <a:solidFill>
                  <a:srgbClr val="00B050"/>
                </a:solidFill>
              </a:rPr>
              <a:t>hobby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1989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since then </a:t>
            </a:r>
            <a:r>
              <a:rPr lang="en-IN" sz="2400" dirty="0" smtClean="0"/>
              <a:t>it has grown to become </a:t>
            </a:r>
            <a:r>
              <a:rPr lang="en-IN" sz="2400" b="1" dirty="0" smtClean="0">
                <a:solidFill>
                  <a:srgbClr val="0070C0"/>
                </a:solidFill>
              </a:rPr>
              <a:t>one of the most polished languages </a:t>
            </a:r>
            <a:r>
              <a:rPr lang="en-IN" sz="2400" dirty="0" smtClean="0"/>
              <a:t>of the computing world.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Comp08\Desktop\Python\maxresdefa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714488"/>
            <a:ext cx="3929090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How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b="1" dirty="0" smtClean="0"/>
              <a:t> got </a:t>
            </a:r>
            <a:br>
              <a:rPr lang="en-US" b="1" dirty="0" smtClean="0"/>
            </a:br>
            <a:r>
              <a:rPr lang="en-US" b="1" dirty="0" smtClean="0"/>
              <a:t>it’s name?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name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inspired from </a:t>
            </a:r>
            <a:r>
              <a:rPr lang="en-US" sz="2400" b="1" dirty="0" smtClean="0">
                <a:solidFill>
                  <a:srgbClr val="C00000"/>
                </a:solidFill>
              </a:rPr>
              <a:t>Guido’s</a:t>
            </a:r>
            <a:r>
              <a:rPr lang="en-US" sz="2400" dirty="0" smtClean="0"/>
              <a:t> favorite </a:t>
            </a:r>
            <a:r>
              <a:rPr lang="en-US" sz="2400" b="1" dirty="0" smtClean="0">
                <a:solidFill>
                  <a:srgbClr val="FF0000"/>
                </a:solidFill>
              </a:rPr>
              <a:t>Comedy TV show</a:t>
            </a:r>
            <a:r>
              <a:rPr lang="en-US" sz="2400" dirty="0" smtClean="0"/>
              <a:t> called “</a:t>
            </a:r>
            <a:r>
              <a:rPr lang="en-US" sz="2400" b="1" dirty="0" smtClean="0">
                <a:solidFill>
                  <a:srgbClr val="0070C0"/>
                </a:solidFill>
              </a:rPr>
              <a:t>Monty Python’s Flying Circus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Guido</a:t>
            </a:r>
            <a:r>
              <a:rPr lang="en-IN" sz="2400" dirty="0" smtClean="0"/>
              <a:t> wanted a name that was </a:t>
            </a:r>
            <a:r>
              <a:rPr lang="en-IN" sz="2400" b="1" dirty="0" smtClean="0">
                <a:solidFill>
                  <a:srgbClr val="0070C0"/>
                </a:solidFill>
              </a:rPr>
              <a:t>short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unique</a:t>
            </a:r>
            <a:r>
              <a:rPr lang="en-IN" sz="2400" dirty="0" smtClean="0"/>
              <a:t>, and slightly </a:t>
            </a:r>
            <a:r>
              <a:rPr lang="en-IN" sz="2400" b="1" dirty="0" smtClean="0">
                <a:solidFill>
                  <a:srgbClr val="FF0000"/>
                </a:solidFill>
              </a:rPr>
              <a:t>mysterious</a:t>
            </a:r>
            <a:r>
              <a:rPr lang="en-IN" sz="2400" dirty="0" smtClean="0"/>
              <a:t>, so he decided to call the language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.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3286148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Who manages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today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71934" y="1600200"/>
            <a:ext cx="4614866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0070C0"/>
                </a:solidFill>
              </a:rPr>
              <a:t>version 2.1 </a:t>
            </a:r>
            <a:r>
              <a:rPr lang="en-US" sz="2400" dirty="0" smtClean="0"/>
              <a:t>onwards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managed by </a:t>
            </a:r>
            <a:r>
              <a:rPr lang="en-US" sz="2400" b="1" dirty="0" smtClean="0">
                <a:solidFill>
                  <a:srgbClr val="00B050"/>
                </a:solidFill>
              </a:rPr>
              <a:t>P</a:t>
            </a:r>
            <a:r>
              <a:rPr lang="en-US" sz="2400" b="1" dirty="0" smtClean="0">
                <a:solidFill>
                  <a:srgbClr val="0070C0"/>
                </a:solidFill>
              </a:rPr>
              <a:t>ython </a:t>
            </a:r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</a:rPr>
              <a:t>oftware </a:t>
            </a:r>
            <a:r>
              <a:rPr lang="en-US" sz="2400" b="1" dirty="0" smtClean="0">
                <a:solidFill>
                  <a:srgbClr val="00B050"/>
                </a:solidFill>
              </a:rPr>
              <a:t>F</a:t>
            </a:r>
            <a:r>
              <a:rPr lang="en-US" sz="2400" b="1" dirty="0" smtClean="0">
                <a:solidFill>
                  <a:srgbClr val="0070C0"/>
                </a:solidFill>
              </a:rPr>
              <a:t>oundation </a:t>
            </a:r>
            <a:r>
              <a:rPr lang="en-US" sz="2400" dirty="0" smtClean="0"/>
              <a:t>situated in </a:t>
            </a:r>
            <a:r>
              <a:rPr lang="en-US" sz="2400" b="1" dirty="0" smtClean="0">
                <a:solidFill>
                  <a:srgbClr val="FF0000"/>
                </a:solidFill>
              </a:rPr>
              <a:t>Delaware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FF0000"/>
                </a:solidFill>
              </a:rPr>
              <a:t>USA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b="1" dirty="0" smtClean="0">
                <a:solidFill>
                  <a:srgbClr val="FF0000"/>
                </a:solidFill>
              </a:rPr>
              <a:t>a non-profit organization </a:t>
            </a:r>
            <a:r>
              <a:rPr lang="en-US" sz="2400" dirty="0" smtClean="0"/>
              <a:t>devoted to the growth and enhancement of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Their website is </a:t>
            </a:r>
            <a:r>
              <a:rPr lang="en-US" sz="2400" b="1" dirty="0" smtClean="0">
                <a:solidFill>
                  <a:srgbClr val="FF0000"/>
                </a:solidFill>
              </a:rPr>
              <a:t>http://www.python.org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Guido_van_Ross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643050"/>
            <a:ext cx="3643338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1933</TotalTime>
  <Words>1174</Words>
  <Application>Microsoft Office PowerPoint</Application>
  <PresentationFormat>On-screen Show (4:3)</PresentationFormat>
  <Paragraphs>308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Why Do We Need Programming ?</vt:lpstr>
      <vt:lpstr>Brief History Of Prog. Lang</vt:lpstr>
      <vt:lpstr>What is Python ?</vt:lpstr>
      <vt:lpstr>Who created Python ?</vt:lpstr>
      <vt:lpstr>Why was Python  created ?</vt:lpstr>
      <vt:lpstr>How Python got  it’s name?</vt:lpstr>
      <vt:lpstr>Who manages Python  today ?</vt:lpstr>
      <vt:lpstr>What Python can do ?</vt:lpstr>
      <vt:lpstr>GUI In Python</vt:lpstr>
      <vt:lpstr>Web Application  In Python</vt:lpstr>
      <vt:lpstr>Famous Websites Developed  Using Python</vt:lpstr>
      <vt:lpstr>Web Application  In Python</vt:lpstr>
      <vt:lpstr>Data Analysis In Python</vt:lpstr>
      <vt:lpstr>Some Examples</vt:lpstr>
      <vt:lpstr>Some Examples</vt:lpstr>
      <vt:lpstr>Data Analysis In Python</vt:lpstr>
      <vt:lpstr>AI &amp; ML  In Python</vt:lpstr>
      <vt:lpstr>Raspberry Pi In Python</vt:lpstr>
      <vt:lpstr>Raspberry Pi In Python</vt:lpstr>
      <vt:lpstr>Hacking In Python</vt:lpstr>
      <vt:lpstr>Why should  I learn Python ?</vt:lpstr>
      <vt:lpstr>Who uses Python  today ?</vt:lpstr>
      <vt:lpstr>Features Of Python</vt:lpstr>
      <vt:lpstr>Simple</vt:lpstr>
      <vt:lpstr>Print Hello Bhopal!</vt:lpstr>
      <vt:lpstr>Add 2 Nos</vt:lpstr>
      <vt:lpstr>Swap 2 Nos</vt:lpstr>
      <vt:lpstr>Dynamically Typed</vt:lpstr>
      <vt:lpstr>Dynamically Typed</vt:lpstr>
      <vt:lpstr>Robust</vt:lpstr>
      <vt:lpstr>Robust</vt:lpstr>
      <vt:lpstr>Supports Multiple  Programming Paradigms</vt:lpstr>
      <vt:lpstr>Compiled  As Well As Interpreted</vt:lpstr>
      <vt:lpstr>Cross Platform</vt:lpstr>
      <vt:lpstr>Extensible</vt:lpstr>
      <vt:lpstr>Huge Library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202</cp:revision>
  <dcterms:created xsi:type="dcterms:W3CDTF">2015-12-21T13:46:48Z</dcterms:created>
  <dcterms:modified xsi:type="dcterms:W3CDTF">2019-06-07T13:09:50Z</dcterms:modified>
</cp:coreProperties>
</file>