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95" r:id="rId5"/>
    <p:sldId id="296" r:id="rId6"/>
    <p:sldId id="278" r:id="rId7"/>
    <p:sldId id="279" r:id="rId8"/>
    <p:sldId id="297" r:id="rId9"/>
    <p:sldId id="298" r:id="rId10"/>
    <p:sldId id="299" r:id="rId11"/>
    <p:sldId id="280" r:id="rId12"/>
    <p:sldId id="305" r:id="rId13"/>
    <p:sldId id="282" r:id="rId14"/>
    <p:sldId id="300" r:id="rId15"/>
    <p:sldId id="301" r:id="rId16"/>
    <p:sldId id="303" r:id="rId17"/>
    <p:sldId id="306" r:id="rId18"/>
    <p:sldId id="286" r:id="rId19"/>
    <p:sldId id="304" r:id="rId20"/>
    <p:sldId id="307" r:id="rId21"/>
    <p:sldId id="308" r:id="rId22"/>
    <p:sldId id="309" r:id="rId23"/>
    <p:sldId id="311" r:id="rId24"/>
    <p:sldId id="312" r:id="rId25"/>
    <p:sldId id="31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26-07-2018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26-07-2018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26-07-2018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26-07-2018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print(+++++a)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10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print(-----a)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-10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14810" y="1714488"/>
            <a:ext cx="4623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Try to figure out yourself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the reason for these outputs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Identity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Identity operators </a:t>
            </a:r>
            <a:r>
              <a:rPr lang="en-IN" sz="2400" dirty="0" smtClean="0"/>
              <a:t>in Python are </a:t>
            </a:r>
            <a:r>
              <a:rPr lang="en-IN" sz="2400" b="1" dirty="0" smtClean="0">
                <a:solidFill>
                  <a:srgbClr val="C00000"/>
                </a:solidFill>
              </a:rPr>
              <a:t>is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is not</a:t>
            </a:r>
          </a:p>
          <a:p>
            <a:endParaRPr lang="en-US" sz="2400" dirty="0" smtClean="0"/>
          </a:p>
          <a:p>
            <a:r>
              <a:rPr lang="en-US" sz="2400" dirty="0" smtClean="0"/>
              <a:t>They serve 2 purposes:</a:t>
            </a:r>
          </a:p>
          <a:p>
            <a:endParaRPr lang="en-IN" sz="2400" dirty="0" smtClean="0"/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To verify if two </a:t>
            </a:r>
            <a:r>
              <a:rPr lang="en-IN" sz="1900" b="1" dirty="0" smtClean="0">
                <a:solidFill>
                  <a:srgbClr val="C00000"/>
                </a:solidFill>
              </a:rPr>
              <a:t>references</a:t>
            </a:r>
            <a:r>
              <a:rPr lang="en-IN" sz="1900" b="1" dirty="0" smtClean="0">
                <a:solidFill>
                  <a:srgbClr val="002060"/>
                </a:solidFill>
              </a:rPr>
              <a:t> point to the </a:t>
            </a:r>
            <a:r>
              <a:rPr lang="en-IN" sz="1900" b="1" dirty="0" smtClean="0">
                <a:solidFill>
                  <a:srgbClr val="C00000"/>
                </a:solidFill>
              </a:rPr>
              <a:t>same memory location </a:t>
            </a:r>
            <a:r>
              <a:rPr lang="en-IN" sz="1900" b="1" dirty="0" smtClean="0">
                <a:solidFill>
                  <a:srgbClr val="002060"/>
                </a:solidFill>
              </a:rPr>
              <a:t>or not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AND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To determine whether a </a:t>
            </a:r>
            <a:r>
              <a:rPr lang="en-IN" sz="1900" b="1" dirty="0" smtClean="0">
                <a:solidFill>
                  <a:srgbClr val="C00000"/>
                </a:solidFill>
              </a:rPr>
              <a:t>value</a:t>
            </a:r>
            <a:r>
              <a:rPr lang="en-IN" sz="1900" b="1" dirty="0" smtClean="0">
                <a:solidFill>
                  <a:srgbClr val="002060"/>
                </a:solidFill>
              </a:rPr>
              <a:t> is of a </a:t>
            </a:r>
            <a:r>
              <a:rPr lang="en-IN" sz="1900" b="1" dirty="0" smtClean="0">
                <a:solidFill>
                  <a:srgbClr val="C00000"/>
                </a:solidFill>
              </a:rPr>
              <a:t>certain class </a:t>
            </a:r>
            <a:r>
              <a:rPr lang="en-IN" sz="1900" b="1" dirty="0" smtClean="0">
                <a:solidFill>
                  <a:srgbClr val="002060"/>
                </a:solidFill>
              </a:rPr>
              <a:t>or </a:t>
            </a:r>
            <a:r>
              <a:rPr lang="en-IN" sz="1900" b="1" dirty="0" smtClean="0">
                <a:solidFill>
                  <a:srgbClr val="C00000"/>
                </a:solidFill>
              </a:rPr>
              <a:t>type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Behavior Of </a:t>
            </a:r>
            <a:r>
              <a:rPr lang="en-US" sz="2800" b="1" dirty="0" smtClean="0">
                <a:solidFill>
                  <a:srgbClr val="C00000"/>
                </a:solidFill>
              </a:rPr>
              <a:t>is</a:t>
            </a:r>
            <a:r>
              <a:rPr lang="en-US" sz="2800" b="1" dirty="0" smtClean="0"/>
              <a:t> and </a:t>
            </a:r>
            <a:r>
              <a:rPr lang="en-US" sz="2800" b="1" dirty="0" smtClean="0">
                <a:solidFill>
                  <a:srgbClr val="C00000"/>
                </a:solidFill>
              </a:rPr>
              <a:t>is not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The operator </a:t>
            </a:r>
            <a:r>
              <a:rPr lang="en-US" sz="2400" b="1" dirty="0" smtClean="0">
                <a:solidFill>
                  <a:srgbClr val="C00000"/>
                </a:solidFill>
              </a:rPr>
              <a:t>is</a:t>
            </a:r>
            <a:r>
              <a:rPr lang="en-US" sz="2400" dirty="0" smtClean="0"/>
              <a:t> returns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if </a:t>
            </a:r>
            <a:r>
              <a:rPr lang="en-IN" sz="2400" dirty="0" smtClean="0"/>
              <a:t>the operands are </a:t>
            </a:r>
            <a:r>
              <a:rPr lang="en-IN" sz="2400" b="1" dirty="0" smtClean="0">
                <a:solidFill>
                  <a:srgbClr val="C00000"/>
                </a:solidFill>
              </a:rPr>
              <a:t>identical</a:t>
            </a:r>
            <a:r>
              <a:rPr lang="en-IN" sz="2400" dirty="0" smtClean="0"/>
              <a:t> , otherwise it returns 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US" sz="2400" dirty="0" smtClean="0"/>
              <a:t>The operator </a:t>
            </a:r>
            <a:r>
              <a:rPr lang="en-US" sz="2400" b="1" dirty="0" smtClean="0">
                <a:solidFill>
                  <a:srgbClr val="C00000"/>
                </a:solidFill>
              </a:rPr>
              <a:t>is not </a:t>
            </a:r>
            <a:r>
              <a:rPr lang="en-US" sz="2400" dirty="0" smtClean="0"/>
              <a:t>returns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if </a:t>
            </a:r>
            <a:r>
              <a:rPr lang="en-IN" sz="2400" dirty="0" smtClean="0"/>
              <a:t>the operands are </a:t>
            </a:r>
            <a:r>
              <a:rPr lang="en-IN" sz="2400" b="1" dirty="0" smtClean="0">
                <a:solidFill>
                  <a:srgbClr val="C00000"/>
                </a:solidFill>
              </a:rPr>
              <a:t>not identical </a:t>
            </a:r>
            <a:r>
              <a:rPr lang="en-IN" sz="2400" dirty="0" smtClean="0"/>
              <a:t>, otherwise it returns 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is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b=3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 </a:t>
            </a:r>
            <a:r>
              <a:rPr lang="en-US" sz="2400" b="1" dirty="0" smtClean="0">
                <a:solidFill>
                  <a:srgbClr val="C00000"/>
                </a:solidFill>
              </a:rPr>
              <a:t>is</a:t>
            </a:r>
            <a:r>
              <a:rPr lang="en-US" sz="2400" b="1" dirty="0" smtClean="0">
                <a:solidFill>
                  <a:srgbClr val="7030A0"/>
                </a:solidFill>
              </a:rPr>
              <a:t> 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Since 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b="1" dirty="0" smtClean="0">
                <a:solidFill>
                  <a:srgbClr val="002060"/>
                </a:solidFill>
              </a:rPr>
              <a:t> are pointing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2 different objects</a:t>
            </a:r>
            <a:r>
              <a:rPr lang="en-US" sz="2400" b="1" dirty="0" smtClean="0">
                <a:solidFill>
                  <a:srgbClr val="002060"/>
                </a:solidFill>
              </a:rPr>
              <a:t>, so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the operator </a:t>
            </a:r>
            <a:r>
              <a:rPr lang="en-US" sz="2400" b="1" dirty="0" smtClean="0">
                <a:solidFill>
                  <a:srgbClr val="C00000"/>
                </a:solidFill>
              </a:rPr>
              <a:t>is</a:t>
            </a:r>
            <a:r>
              <a:rPr lang="en-US" sz="2400" b="1" dirty="0" smtClean="0">
                <a:solidFill>
                  <a:srgbClr val="002060"/>
                </a:solidFill>
              </a:rPr>
              <a:t> returns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 </a:t>
            </a:r>
            <a:r>
              <a:rPr lang="en-US" sz="2400" b="1" dirty="0" smtClean="0">
                <a:solidFill>
                  <a:srgbClr val="C00000"/>
                </a:solidFill>
              </a:rPr>
              <a:t>is</a:t>
            </a:r>
            <a:r>
              <a:rPr lang="en-US" sz="2400" b="1" dirty="0" smtClean="0">
                <a:solidFill>
                  <a:srgbClr val="7030A0"/>
                </a:solidFill>
              </a:rPr>
              <a:t> 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Since 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b="1" dirty="0" smtClean="0">
                <a:solidFill>
                  <a:srgbClr val="002060"/>
                </a:solidFill>
              </a:rPr>
              <a:t> are pointing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same objects</a:t>
            </a:r>
            <a:r>
              <a:rPr lang="en-US" sz="2400" b="1" dirty="0" smtClean="0">
                <a:solidFill>
                  <a:srgbClr val="002060"/>
                </a:solidFill>
              </a:rPr>
              <a:t>, so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the operator </a:t>
            </a:r>
            <a:r>
              <a:rPr lang="en-US" sz="2400" b="1" dirty="0" smtClean="0">
                <a:solidFill>
                  <a:srgbClr val="C00000"/>
                </a:solidFill>
              </a:rPr>
              <a:t>is</a:t>
            </a:r>
            <a:r>
              <a:rPr lang="en-US" sz="2400" b="1" dirty="0" smtClean="0">
                <a:solidFill>
                  <a:srgbClr val="002060"/>
                </a:solidFill>
              </a:rPr>
              <a:t> returns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is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b=type(a) </a:t>
            </a:r>
            <a:r>
              <a:rPr lang="en-US" sz="2400" b="1" dirty="0" smtClean="0">
                <a:solidFill>
                  <a:srgbClr val="C00000"/>
                </a:solidFill>
              </a:rPr>
              <a:t>is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IN" sz="2400" b="1" i="1" dirty="0" smtClean="0">
                <a:solidFill>
                  <a:srgbClr val="C00000"/>
                </a:solidFill>
              </a:rPr>
              <a:t>type(a) is </a:t>
            </a:r>
            <a:r>
              <a:rPr lang="en-IN" sz="2400" b="1" i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/>
              <a:t> evaluates to </a:t>
            </a:r>
            <a:r>
              <a:rPr lang="en-IN" sz="2400" b="1" dirty="0" smtClean="0">
                <a:solidFill>
                  <a:srgbClr val="C00000"/>
                </a:solidFill>
              </a:rPr>
              <a:t>True</a:t>
            </a:r>
            <a:r>
              <a:rPr lang="en-IN" sz="2400" b="1" dirty="0" smtClean="0"/>
              <a:t> because 2 is indeed an </a:t>
            </a:r>
            <a:r>
              <a:rPr lang="en-IN" sz="2400" b="1" dirty="0" smtClean="0">
                <a:solidFill>
                  <a:srgbClr val="C00000"/>
                </a:solidFill>
              </a:rPr>
              <a:t>integer</a:t>
            </a:r>
            <a:r>
              <a:rPr lang="en-IN" sz="2400" b="1" dirty="0" smtClean="0"/>
              <a:t> number.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29256" y="1643050"/>
            <a:ext cx="3429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b=type(a) </a:t>
            </a:r>
            <a:r>
              <a:rPr lang="en-US" sz="2400" b="1" dirty="0" smtClean="0">
                <a:solidFill>
                  <a:srgbClr val="C00000"/>
                </a:solidFill>
              </a:rPr>
              <a:t>is</a:t>
            </a:r>
            <a:r>
              <a:rPr lang="en-US" sz="2400" b="1" dirty="0" smtClean="0">
                <a:solidFill>
                  <a:srgbClr val="7030A0"/>
                </a:solidFill>
              </a:rPr>
              <a:t> float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IN" sz="2400" b="1" i="1" dirty="0" smtClean="0">
                <a:solidFill>
                  <a:srgbClr val="C00000"/>
                </a:solidFill>
              </a:rPr>
              <a:t>type(a) is float</a:t>
            </a:r>
            <a:r>
              <a:rPr lang="en-IN" sz="2400" b="1" dirty="0" smtClean="0"/>
              <a:t> evaluates to 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b="1" dirty="0" smtClean="0"/>
              <a:t> because 2 is not a </a:t>
            </a:r>
            <a:r>
              <a:rPr lang="en-IN" sz="2400" b="1" dirty="0" smtClean="0">
                <a:solidFill>
                  <a:srgbClr val="C00000"/>
                </a:solidFill>
              </a:rPr>
              <a:t>float </a:t>
            </a:r>
            <a:r>
              <a:rPr lang="en-IN" sz="2400" b="1" dirty="0" smtClean="0"/>
              <a:t>number.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is not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a=“Delhi”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b=“Delhi”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 </a:t>
            </a:r>
            <a:r>
              <a:rPr lang="en-US" sz="2400" b="1" dirty="0" smtClean="0">
                <a:solidFill>
                  <a:srgbClr val="C00000"/>
                </a:solidFill>
              </a:rPr>
              <a:t>is not </a:t>
            </a:r>
            <a:r>
              <a:rPr lang="en-US" sz="2400" b="1" dirty="0" smtClean="0">
                <a:solidFill>
                  <a:srgbClr val="7030A0"/>
                </a:solidFill>
              </a:rPr>
              <a:t>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Since 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b="1" dirty="0" smtClean="0">
                <a:solidFill>
                  <a:srgbClr val="002060"/>
                </a:solidFill>
              </a:rPr>
              <a:t> are pointing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to the  </a:t>
            </a:r>
            <a:r>
              <a:rPr lang="en-US" sz="2400" b="1" dirty="0" smtClean="0">
                <a:solidFill>
                  <a:srgbClr val="C00000"/>
                </a:solidFill>
              </a:rPr>
              <a:t>same object</a:t>
            </a:r>
            <a:r>
              <a:rPr lang="en-US" sz="2400" b="1" dirty="0" smtClean="0">
                <a:solidFill>
                  <a:srgbClr val="002060"/>
                </a:solidFill>
              </a:rPr>
              <a:t>, so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the operator </a:t>
            </a:r>
            <a:r>
              <a:rPr lang="en-US" sz="2400" b="1" dirty="0" smtClean="0">
                <a:solidFill>
                  <a:srgbClr val="C00000"/>
                </a:solidFill>
              </a:rPr>
              <a:t>is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not</a:t>
            </a:r>
            <a:r>
              <a:rPr lang="en-US" sz="2400" b="1" dirty="0" smtClean="0">
                <a:solidFill>
                  <a:srgbClr val="002060"/>
                </a:solidFill>
              </a:rPr>
              <a:t> returns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a=“Delhi”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b=“</a:t>
            </a:r>
            <a:r>
              <a:rPr lang="en-US" sz="2400" b="1" dirty="0" err="1" smtClean="0">
                <a:solidFill>
                  <a:srgbClr val="7030A0"/>
                </a:solidFill>
              </a:rPr>
              <a:t>delhi</a:t>
            </a:r>
            <a:r>
              <a:rPr lang="en-US" sz="2400" b="1" dirty="0" smtClean="0">
                <a:solidFill>
                  <a:srgbClr val="7030A0"/>
                </a:solidFill>
              </a:rPr>
              <a:t>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 </a:t>
            </a:r>
            <a:r>
              <a:rPr lang="en-US" sz="2400" b="1" dirty="0" smtClean="0">
                <a:solidFill>
                  <a:srgbClr val="C00000"/>
                </a:solidFill>
              </a:rPr>
              <a:t>is not </a:t>
            </a:r>
            <a:r>
              <a:rPr lang="en-US" sz="2400" b="1" dirty="0" smtClean="0">
                <a:solidFill>
                  <a:srgbClr val="7030A0"/>
                </a:solidFill>
              </a:rPr>
              <a:t>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Since 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b="1" dirty="0" smtClean="0">
                <a:solidFill>
                  <a:srgbClr val="002060"/>
                </a:solidFill>
              </a:rPr>
              <a:t> are pointing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2 </a:t>
            </a:r>
            <a:r>
              <a:rPr lang="en-US" sz="2400" b="1" dirty="0" err="1" smtClean="0">
                <a:solidFill>
                  <a:srgbClr val="C00000"/>
                </a:solidFill>
              </a:rPr>
              <a:t>differentobjects</a:t>
            </a:r>
            <a:r>
              <a:rPr lang="en-US" sz="2400" b="1" dirty="0" smtClean="0">
                <a:solidFill>
                  <a:srgbClr val="002060"/>
                </a:solidFill>
              </a:rPr>
              <a:t>, so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the operator </a:t>
            </a:r>
            <a:r>
              <a:rPr lang="en-US" sz="2400" b="1" dirty="0" smtClean="0">
                <a:solidFill>
                  <a:srgbClr val="C00000"/>
                </a:solidFill>
              </a:rPr>
              <a:t>is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not</a:t>
            </a:r>
            <a:r>
              <a:rPr lang="en-US" sz="2400" b="1" dirty="0" smtClean="0">
                <a:solidFill>
                  <a:srgbClr val="002060"/>
                </a:solidFill>
              </a:rPr>
              <a:t> returns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Membership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Membership operators </a:t>
            </a:r>
            <a:r>
              <a:rPr lang="en-IN" sz="2400" dirty="0" smtClean="0"/>
              <a:t>are used to test whether a value or variable is found in a sequence (</a:t>
            </a:r>
            <a:r>
              <a:rPr lang="en-IN" sz="2400" b="1" dirty="0" smtClean="0">
                <a:solidFill>
                  <a:srgbClr val="0070C0"/>
                </a:solidFill>
              </a:rPr>
              <a:t>string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, 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70C0"/>
                </a:solidFill>
              </a:rPr>
              <a:t>set</a:t>
            </a:r>
            <a:r>
              <a:rPr lang="en-IN" sz="2400" dirty="0" smtClean="0"/>
              <a:t> and </a:t>
            </a:r>
            <a:r>
              <a:rPr lang="en-IN" sz="2400" b="1" dirty="0" smtClean="0">
                <a:solidFill>
                  <a:srgbClr val="0070C0"/>
                </a:solidFill>
              </a:rPr>
              <a:t>dictionary</a:t>
            </a:r>
            <a:r>
              <a:rPr lang="en-IN" sz="2400" dirty="0" smtClean="0"/>
              <a:t>).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There are 2 </a:t>
            </a:r>
            <a:r>
              <a:rPr lang="en-IN" sz="2400" b="1" dirty="0" smtClean="0">
                <a:solidFill>
                  <a:srgbClr val="C00000"/>
                </a:solidFill>
              </a:rPr>
              <a:t>Membership operators </a:t>
            </a:r>
            <a:endParaRPr lang="en-US" sz="2400" dirty="0" smtClean="0"/>
          </a:p>
          <a:p>
            <a:endParaRPr lang="en-IN" sz="24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in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not in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Behavior Of </a:t>
            </a:r>
            <a:r>
              <a:rPr lang="en-US" sz="2800" b="1" dirty="0" smtClean="0">
                <a:solidFill>
                  <a:srgbClr val="C00000"/>
                </a:solidFill>
              </a:rPr>
              <a:t>in </a:t>
            </a:r>
            <a:r>
              <a:rPr lang="en-US" sz="2800" b="1" dirty="0" smtClean="0"/>
              <a:t>and </a:t>
            </a:r>
            <a:r>
              <a:rPr lang="en-US" sz="2800" b="1" dirty="0" smtClean="0">
                <a:solidFill>
                  <a:srgbClr val="C00000"/>
                </a:solidFill>
              </a:rPr>
              <a:t>not in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in:</a:t>
            </a:r>
            <a:r>
              <a:rPr lang="en-IN" sz="1900" b="1" dirty="0" smtClean="0">
                <a:solidFill>
                  <a:srgbClr val="002060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‘in’ </a:t>
            </a:r>
            <a:r>
              <a:rPr lang="en-IN" sz="2400" dirty="0" smtClean="0">
                <a:solidFill>
                  <a:schemeClr val="tx1"/>
                </a:solidFill>
              </a:rPr>
              <a:t>operator is used to check if a value exists in a sequence or not</a:t>
            </a:r>
          </a:p>
          <a:p>
            <a:endParaRPr lang="en-US" sz="2000" b="1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n</a:t>
            </a:r>
            <a:r>
              <a:rPr lang="en-IN" sz="2400" b="1" dirty="0" err="1" smtClean="0">
                <a:solidFill>
                  <a:srgbClr val="C00000"/>
                </a:solidFill>
              </a:rPr>
              <a:t>ot</a:t>
            </a:r>
            <a:r>
              <a:rPr lang="en-IN" sz="2400" b="1" dirty="0" smtClean="0">
                <a:solidFill>
                  <a:srgbClr val="C00000"/>
                </a:solidFill>
              </a:rPr>
              <a:t> in :</a:t>
            </a:r>
            <a:r>
              <a:rPr lang="en-IN" sz="2400" dirty="0" smtClean="0"/>
              <a:t> The </a:t>
            </a:r>
            <a:r>
              <a:rPr lang="en-IN" sz="2000" b="1" dirty="0" smtClean="0">
                <a:solidFill>
                  <a:srgbClr val="C00000"/>
                </a:solidFill>
              </a:rPr>
              <a:t>‘</a:t>
            </a:r>
            <a:r>
              <a:rPr lang="en-IN" sz="2400" b="1" dirty="0" smtClean="0">
                <a:solidFill>
                  <a:srgbClr val="C00000"/>
                </a:solidFill>
              </a:rPr>
              <a:t>not in’ </a:t>
            </a:r>
            <a:r>
              <a:rPr lang="en-IN" sz="2400" dirty="0" smtClean="0">
                <a:solidFill>
                  <a:schemeClr val="tx1"/>
                </a:solidFill>
              </a:rPr>
              <a:t>operator is the opposite of </a:t>
            </a:r>
            <a:r>
              <a:rPr lang="en-IN" sz="2400" b="1" dirty="0" smtClean="0">
                <a:solidFill>
                  <a:srgbClr val="C00000"/>
                </a:solidFill>
              </a:rPr>
              <a:t>‘in’ </a:t>
            </a:r>
            <a:r>
              <a:rPr lang="en-IN" sz="2400" dirty="0" smtClean="0">
                <a:solidFill>
                  <a:schemeClr val="tx1"/>
                </a:solidFill>
              </a:rPr>
              <a:t>operator. So, if a value does not exists in the sequence then it will return a </a:t>
            </a:r>
            <a:r>
              <a:rPr lang="en-IN" sz="2400" b="1" dirty="0" smtClean="0">
                <a:solidFill>
                  <a:srgbClr val="C00000"/>
                </a:solidFill>
              </a:rPr>
              <a:t>True</a:t>
            </a:r>
            <a:r>
              <a:rPr lang="en-IN" sz="2400" dirty="0" smtClean="0">
                <a:solidFill>
                  <a:schemeClr val="tx1"/>
                </a:solidFill>
              </a:rPr>
              <a:t> else it will return a 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in</a:t>
            </a:r>
            <a:r>
              <a:rPr lang="en-US" sz="2800" b="1" dirty="0" smtClean="0"/>
              <a:t>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a=“Welcome”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b=“</a:t>
            </a:r>
            <a:r>
              <a:rPr lang="en-US" sz="2400" b="1" dirty="0" err="1" smtClean="0">
                <a:solidFill>
                  <a:srgbClr val="7030A0"/>
                </a:solidFill>
              </a:rPr>
              <a:t>om</a:t>
            </a:r>
            <a:r>
              <a:rPr lang="en-US" sz="2400" b="1" dirty="0" smtClean="0">
                <a:solidFill>
                  <a:srgbClr val="7030A0"/>
                </a:solidFill>
              </a:rPr>
              <a:t>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 </a:t>
            </a:r>
            <a:r>
              <a:rPr lang="en-US" sz="2400" b="1" dirty="0" smtClean="0">
                <a:solidFill>
                  <a:srgbClr val="C00000"/>
                </a:solidFill>
              </a:rPr>
              <a:t>in</a:t>
            </a:r>
            <a:r>
              <a:rPr lang="en-US" sz="2400" b="1" dirty="0" smtClean="0">
                <a:solidFill>
                  <a:srgbClr val="7030A0"/>
                </a:solidFill>
              </a:rPr>
              <a:t> a)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a=“Welcome”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b=“mom”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 </a:t>
            </a:r>
            <a:r>
              <a:rPr lang="en-US" sz="2400" b="1" dirty="0" smtClean="0">
                <a:solidFill>
                  <a:srgbClr val="C00000"/>
                </a:solidFill>
              </a:rPr>
              <a:t>in</a:t>
            </a:r>
            <a:r>
              <a:rPr lang="en-US" sz="2400" b="1" dirty="0" smtClean="0">
                <a:solidFill>
                  <a:srgbClr val="7030A0"/>
                </a:solidFill>
              </a:rPr>
              <a:t> a)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not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in</a:t>
            </a:r>
            <a:r>
              <a:rPr lang="en-US" sz="2800" b="1" dirty="0" smtClean="0"/>
              <a:t>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primes=[2,3,5,7,11]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x=4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print(x </a:t>
            </a:r>
            <a:r>
              <a:rPr lang="en-US" sz="2400" b="1" dirty="0" smtClean="0">
                <a:solidFill>
                  <a:srgbClr val="C00000"/>
                </a:solidFill>
              </a:rPr>
              <a:t>not in </a:t>
            </a:r>
            <a:r>
              <a:rPr lang="en-US" sz="2400" b="1" dirty="0" smtClean="0">
                <a:solidFill>
                  <a:srgbClr val="7030A0"/>
                </a:solidFill>
              </a:rPr>
              <a:t>primes)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0" y="1500174"/>
            <a:ext cx="42148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primes=[2,3,5,7,11]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x=5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print(x </a:t>
            </a:r>
            <a:r>
              <a:rPr lang="en-US" sz="2400" b="1" dirty="0" smtClean="0">
                <a:solidFill>
                  <a:srgbClr val="C00000"/>
                </a:solidFill>
              </a:rPr>
              <a:t>not in </a:t>
            </a:r>
            <a:r>
              <a:rPr lang="en-US" sz="2400" b="1" dirty="0" smtClean="0">
                <a:solidFill>
                  <a:srgbClr val="7030A0"/>
                </a:solidFill>
              </a:rPr>
              <a:t>primes)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Operators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Assignment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Various Types Of Assignment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Compound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Identity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Membership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mtClean="0"/>
              <a:t>Precedence </a:t>
            </a:r>
            <a:r>
              <a:rPr lang="en-US" dirty="0" smtClean="0"/>
              <a:t>And </a:t>
            </a:r>
            <a:r>
              <a:rPr lang="en-US" dirty="0" err="1" smtClean="0"/>
              <a:t>Associativity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Precedence Of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can be more than one operator in an expression.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evaluate these type of expressions there is a rule called </a:t>
            </a:r>
            <a:r>
              <a:rPr lang="en-IN" sz="2400" b="1" dirty="0" smtClean="0">
                <a:solidFill>
                  <a:srgbClr val="C00000"/>
                </a:solidFill>
              </a:rPr>
              <a:t>precedence</a:t>
            </a:r>
            <a:r>
              <a:rPr lang="en-IN" sz="2400" dirty="0" smtClean="0"/>
              <a:t> in all programming languages 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 It guides the order in which operation are carried out.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Precedence And </a:t>
            </a:r>
            <a:r>
              <a:rPr lang="en-US" sz="2800" b="1" dirty="0" err="1" smtClean="0"/>
              <a:t>Associativity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428737"/>
          <a:ext cx="9144000" cy="5492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3303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Parentheses</a:t>
                      </a:r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**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Exponent</a:t>
                      </a:r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+x, -x, ~x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Unary plus, Unary minus, Bitwise NOT</a:t>
                      </a:r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*, /, //, %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Multiplication, Division, Floor </a:t>
                      </a:r>
                      <a:r>
                        <a:rPr lang="en-IN" sz="1400" dirty="0" err="1" smtClean="0"/>
                        <a:t>div,Mod</a:t>
                      </a:r>
                      <a:endParaRPr lang="en-IN" sz="1400" dirty="0"/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+, -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Addition, Subtraction</a:t>
                      </a:r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&lt;&lt;, &gt;&gt;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Bitwise shift operators</a:t>
                      </a:r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&amp;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Bitwise AND</a:t>
                      </a:r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^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Bitwise XOR</a:t>
                      </a:r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|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Bitwise OR</a:t>
                      </a:r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==, !=, &gt;, &gt;=, &lt;, &lt;=, is, is not, in, not in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Comparisons</a:t>
                      </a:r>
                      <a:r>
                        <a:rPr lang="en-IN" sz="1400" dirty="0"/>
                        <a:t>, Identity, Membership operators</a:t>
                      </a:r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not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Logical NOT</a:t>
                      </a:r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and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Logical AND</a:t>
                      </a:r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or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Logical OR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a=6/2+3**4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84.0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a=20-12//3**2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19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86446" y="1571612"/>
            <a:ext cx="24737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a=25/(2+3)**2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1.0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Associativity</a:t>
            </a:r>
            <a:r>
              <a:rPr lang="en-US" sz="2800" b="1" dirty="0" smtClean="0"/>
              <a:t> Of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 two operators have the same precedence,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/>
              <a:t>follows </a:t>
            </a:r>
            <a:r>
              <a:rPr lang="en-IN" sz="2400" b="1" dirty="0" err="1" smtClean="0">
                <a:solidFill>
                  <a:srgbClr val="C00000"/>
                </a:solidFill>
              </a:rPr>
              <a:t>associativity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IN" sz="2400" dirty="0" smtClean="0"/>
          </a:p>
          <a:p>
            <a:r>
              <a:rPr lang="en-IN" sz="2400" b="1" dirty="0" err="1" smtClean="0">
                <a:solidFill>
                  <a:srgbClr val="C00000"/>
                </a:solidFill>
              </a:rPr>
              <a:t>Associativity</a:t>
            </a:r>
            <a:r>
              <a:rPr lang="en-IN" sz="2400" dirty="0" smtClean="0"/>
              <a:t> is the order in which an expression is evaluated and almost all the operators have </a:t>
            </a:r>
            <a:r>
              <a:rPr lang="en-IN" sz="2400" b="1" dirty="0" smtClean="0">
                <a:solidFill>
                  <a:srgbClr val="002060"/>
                </a:solidFill>
              </a:rPr>
              <a:t>left-to-right </a:t>
            </a:r>
            <a:r>
              <a:rPr lang="en-IN" sz="2400" b="1" dirty="0" err="1" smtClean="0">
                <a:solidFill>
                  <a:srgbClr val="C00000"/>
                </a:solidFill>
              </a:rPr>
              <a:t>associativity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For example, </a:t>
            </a:r>
            <a:r>
              <a:rPr lang="en-IN" sz="2400" b="1" dirty="0" smtClean="0">
                <a:solidFill>
                  <a:srgbClr val="002060"/>
                </a:solidFill>
              </a:rPr>
              <a:t>multiplication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2060"/>
                </a:solidFill>
              </a:rPr>
              <a:t>division</a:t>
            </a:r>
            <a:r>
              <a:rPr lang="en-IN" sz="2400" dirty="0" smtClean="0"/>
              <a:t> have the same precedence. Hence, if both of them are present in an expression, </a:t>
            </a:r>
            <a:r>
              <a:rPr lang="en-IN" sz="2400" b="1" u="sng" dirty="0" smtClean="0">
                <a:solidFill>
                  <a:srgbClr val="C00000"/>
                </a:solidFill>
              </a:rPr>
              <a:t>left one is evaluates first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a=5*2//3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3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a=5*(2//3)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0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a=2**3**2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512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a=(2**3)**2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64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357298"/>
            <a:ext cx="3857652" cy="2143140"/>
          </a:xfrm>
          <a:prstGeom prst="cloudCallout">
            <a:avLst>
              <a:gd name="adj1" fmla="val -147489"/>
              <a:gd name="adj2" fmla="val 47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Remember , ** has Right to left </a:t>
            </a:r>
            <a:r>
              <a:rPr lang="en-US" b="1" dirty="0" err="1" smtClean="0">
                <a:solidFill>
                  <a:schemeClr val="bg1"/>
                </a:solidFill>
              </a:rPr>
              <a:t>assoiativity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Assignment Operators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Python Assignment Operators </a:t>
            </a:r>
            <a:r>
              <a:rPr lang="en-IN" sz="2400" dirty="0" smtClean="0"/>
              <a:t>are used to assign the values to the declared variables.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Equals (</a:t>
            </a:r>
            <a:r>
              <a:rPr lang="en-IN" sz="2400" b="1" dirty="0" smtClean="0">
                <a:solidFill>
                  <a:srgbClr val="C00000"/>
                </a:solidFill>
              </a:rPr>
              <a:t>=</a:t>
            </a:r>
            <a:r>
              <a:rPr lang="en-IN" sz="2400" dirty="0" smtClean="0"/>
              <a:t>) operator is the most commonly used assignment operator in Python.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example:</a:t>
            </a:r>
          </a:p>
          <a:p>
            <a:pPr lvl="1"/>
            <a:r>
              <a:rPr lang="en-IN" b="1" dirty="0" smtClean="0">
                <a:solidFill>
                  <a:srgbClr val="7030A0"/>
                </a:solidFill>
              </a:rPr>
              <a:t>a=10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Assignment Operators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Shortcut for assigning same value to all the variables</a:t>
            </a:r>
          </a:p>
          <a:p>
            <a:pPr lvl="1"/>
            <a:r>
              <a:rPr lang="en-IN" sz="1900" b="1" dirty="0" smtClean="0">
                <a:solidFill>
                  <a:srgbClr val="7030A0"/>
                </a:solidFill>
              </a:rPr>
              <a:t>x=y=z=10</a:t>
            </a:r>
          </a:p>
          <a:p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endParaRPr lang="en-IN" sz="2000" b="1" dirty="0" smtClean="0">
              <a:solidFill>
                <a:srgbClr val="C00000"/>
              </a:solidFill>
            </a:endParaRPr>
          </a:p>
          <a:p>
            <a:r>
              <a:rPr lang="en-IN" sz="2000" b="1" dirty="0" smtClean="0">
                <a:solidFill>
                  <a:srgbClr val="C00000"/>
                </a:solidFill>
              </a:rPr>
              <a:t>Shortcut for assigning different value to all the variables</a:t>
            </a:r>
          </a:p>
          <a:p>
            <a:pPr lvl="1"/>
            <a:r>
              <a:rPr lang="en-US" sz="1900" b="1" dirty="0" err="1" smtClean="0">
                <a:solidFill>
                  <a:srgbClr val="7030A0"/>
                </a:solidFill>
              </a:rPr>
              <a:t>x,y,z</a:t>
            </a:r>
            <a:r>
              <a:rPr lang="en-US" sz="1900" b="1" dirty="0" smtClean="0">
                <a:solidFill>
                  <a:srgbClr val="7030A0"/>
                </a:solidFill>
              </a:rPr>
              <a:t>=10,20,30</a:t>
            </a: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a,b,c</a:t>
            </a:r>
            <a:r>
              <a:rPr lang="en-US" sz="2400" b="1" dirty="0" smtClean="0">
                <a:solidFill>
                  <a:srgbClr val="7030A0"/>
                </a:solidFill>
              </a:rPr>
              <a:t>=10,20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a,b,c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ValueError</a:t>
            </a:r>
            <a:r>
              <a:rPr lang="en-US" sz="2400" b="1" dirty="0" smtClean="0">
                <a:solidFill>
                  <a:srgbClr val="002060"/>
                </a:solidFill>
              </a:rPr>
              <a:t> : Not enough values to unpack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a,b,c</a:t>
            </a:r>
            <a:r>
              <a:rPr lang="en-US" sz="2400" b="1" dirty="0" smtClean="0">
                <a:solidFill>
                  <a:srgbClr val="7030A0"/>
                </a:solidFill>
              </a:rPr>
              <a:t>=10,20,30,40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a,b,c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ValueError</a:t>
            </a:r>
            <a:r>
              <a:rPr lang="en-US" sz="2400" b="1" dirty="0" smtClean="0">
                <a:solidFill>
                  <a:srgbClr val="002060"/>
                </a:solidFill>
              </a:rPr>
              <a:t> : Too many values to unpack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Compound Assignment </a:t>
            </a:r>
            <a:br>
              <a:rPr lang="en-US" sz="2800" b="1" dirty="0" smtClean="0"/>
            </a:br>
            <a:r>
              <a:rPr lang="en-US" sz="2800" b="1" dirty="0" smtClean="0"/>
              <a:t>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allows us to combine </a:t>
            </a:r>
            <a:r>
              <a:rPr lang="en-IN" sz="2400" b="1" dirty="0" smtClean="0">
                <a:solidFill>
                  <a:srgbClr val="C00000"/>
                </a:solidFill>
              </a:rPr>
              <a:t>arithmetic operators </a:t>
            </a:r>
            <a:r>
              <a:rPr lang="en-IN" sz="2400" dirty="0" smtClean="0"/>
              <a:t>as well as </a:t>
            </a:r>
            <a:r>
              <a:rPr lang="en-IN" sz="2400" b="1" dirty="0" smtClean="0">
                <a:solidFill>
                  <a:srgbClr val="C00000"/>
                </a:solidFill>
              </a:rPr>
              <a:t>bitwise operators </a:t>
            </a:r>
            <a:r>
              <a:rPr lang="en-IN" sz="2400" dirty="0" smtClean="0"/>
              <a:t>with assignment operator.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For example: </a:t>
            </a:r>
            <a:r>
              <a:rPr lang="en-US" sz="2400" dirty="0" smtClean="0"/>
              <a:t>The statement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x=x+5</a:t>
            </a:r>
          </a:p>
          <a:p>
            <a:endParaRPr lang="en-US" sz="2400" dirty="0" smtClean="0"/>
          </a:p>
          <a:p>
            <a:r>
              <a:rPr lang="en-US" sz="2400" dirty="0" smtClean="0"/>
              <a:t>Can also be written as 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x+=5 </a:t>
            </a:r>
            <a:endParaRPr lang="en-IN" sz="1900" b="1" dirty="0" smtClean="0">
              <a:solidFill>
                <a:srgbClr val="7030A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Compound Assignment </a:t>
            </a:r>
            <a:br>
              <a:rPr lang="en-US" sz="2800" b="1" dirty="0" smtClean="0"/>
            </a:br>
            <a:r>
              <a:rPr lang="en-US" sz="2800" b="1" dirty="0" smtClean="0"/>
              <a:t>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4" y="1428736"/>
          <a:ext cx="8858313" cy="5429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71"/>
                <a:gridCol w="2952771"/>
                <a:gridCol w="2952771"/>
              </a:tblGrid>
              <a:tr h="486871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+=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x=x+5</a:t>
                      </a:r>
                      <a:endParaRPr lang="en-IN" dirty="0"/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x=x-5</a:t>
                      </a:r>
                      <a:endParaRPr lang="en-IN" dirty="0"/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*=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x*=5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x=x*5</a:t>
                      </a:r>
                      <a:endParaRPr lang="en-IN" dirty="0"/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/=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x/=5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x=x/5</a:t>
                      </a:r>
                      <a:endParaRPr lang="en-IN" dirty="0"/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%=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x%=5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x=x%5</a:t>
                      </a:r>
                      <a:endParaRPr lang="en-IN" dirty="0"/>
                    </a:p>
                  </a:txBody>
                  <a:tcPr/>
                </a:tc>
              </a:tr>
              <a:tr h="41319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//=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x//=5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x=x//5</a:t>
                      </a:r>
                      <a:endParaRPr lang="en-IN" dirty="0"/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**=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x**=5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x=x**5</a:t>
                      </a:r>
                      <a:endParaRPr lang="en-IN" dirty="0"/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&amp;=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x&amp;=5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x=x&amp;5</a:t>
                      </a:r>
                      <a:endParaRPr lang="en-IN" dirty="0"/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!=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x!=5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x=x!5</a:t>
                      </a:r>
                      <a:endParaRPr lang="en-IN" dirty="0"/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^=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x^=5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x=x^5</a:t>
                      </a:r>
                      <a:endParaRPr lang="en-IN" dirty="0"/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&gt;&gt;=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x&gt;&gt;=5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x=x&gt;&gt;5</a:t>
                      </a:r>
                      <a:endParaRPr lang="en-IN" dirty="0"/>
                    </a:p>
                  </a:txBody>
                  <a:tcPr/>
                </a:tc>
              </a:tr>
              <a:tr h="48687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&lt;&lt;=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x&lt;&lt;=5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x=x&lt;&lt;5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print(++a)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10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print(a++)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SyntaxError</a:t>
            </a:r>
            <a:r>
              <a:rPr lang="en-US" sz="2400" b="1" dirty="0" smtClean="0">
                <a:solidFill>
                  <a:srgbClr val="002060"/>
                </a:solidFill>
              </a:rPr>
              <a:t> : Invalid Syntax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14810" y="1714488"/>
            <a:ext cx="457689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Conclusion:</a:t>
            </a:r>
          </a:p>
          <a:p>
            <a:r>
              <a:rPr lang="en-US" sz="2400" dirty="0" smtClean="0"/>
              <a:t>Python does not has any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increment operator </a:t>
            </a:r>
            <a:r>
              <a:rPr lang="en-US" sz="2400" dirty="0" smtClean="0"/>
              <a:t>like</a:t>
            </a:r>
            <a:r>
              <a:rPr lang="en-US" sz="2400" b="1" dirty="0" smtClean="0">
                <a:solidFill>
                  <a:srgbClr val="C00000"/>
                </a:solidFill>
              </a:rPr>
              <a:t> ++.</a:t>
            </a:r>
          </a:p>
          <a:p>
            <a:endParaRPr lang="en-US" sz="2400" dirty="0" smtClean="0"/>
          </a:p>
          <a:p>
            <a:r>
              <a:rPr lang="en-US" sz="2400" dirty="0" smtClean="0"/>
              <a:t>Rather it is solved as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+(+x)</a:t>
            </a:r>
            <a:r>
              <a:rPr lang="en-US" sz="2400" dirty="0" smtClean="0"/>
              <a:t> </a:t>
            </a:r>
            <a:r>
              <a:rPr lang="en-US" sz="2400" dirty="0" err="1" smtClean="0"/>
              <a:t>i.e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+(+10) </a:t>
            </a:r>
            <a:r>
              <a:rPr lang="en-US" sz="2400" dirty="0" smtClean="0"/>
              <a:t>which is </a:t>
            </a:r>
            <a:r>
              <a:rPr lang="en-US" sz="2400" b="1" dirty="0" smtClean="0">
                <a:solidFill>
                  <a:srgbClr val="C00000"/>
                </a:solidFill>
              </a:rPr>
              <a:t>10</a:t>
            </a:r>
          </a:p>
          <a:p>
            <a:endParaRPr lang="en-US" sz="2400" dirty="0" smtClean="0"/>
          </a:p>
          <a:p>
            <a:r>
              <a:rPr lang="en-US" sz="2400" dirty="0" smtClean="0"/>
              <a:t>However the expression </a:t>
            </a:r>
            <a:r>
              <a:rPr lang="en-US" sz="2400" b="1" dirty="0" smtClean="0">
                <a:solidFill>
                  <a:srgbClr val="C00000"/>
                </a:solidFill>
              </a:rPr>
              <a:t>a++ </a:t>
            </a:r>
          </a:p>
          <a:p>
            <a:r>
              <a:rPr lang="en-US" sz="2400" dirty="0" smtClean="0"/>
              <a:t>is an error as it doesn’t make </a:t>
            </a:r>
          </a:p>
          <a:p>
            <a:r>
              <a:rPr lang="en-US" sz="2400" dirty="0" smtClean="0"/>
              <a:t>any sense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print(--a)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10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print(a--)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SyntaxError</a:t>
            </a:r>
            <a:r>
              <a:rPr lang="en-US" sz="2400" b="1" dirty="0" smtClean="0">
                <a:solidFill>
                  <a:srgbClr val="002060"/>
                </a:solidFill>
              </a:rPr>
              <a:t> : Invalid Syntax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14810" y="1714488"/>
            <a:ext cx="434445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Conclusion:</a:t>
            </a:r>
          </a:p>
          <a:p>
            <a:r>
              <a:rPr lang="en-US" sz="2400" dirty="0" smtClean="0"/>
              <a:t>Python does not has any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decrement operator </a:t>
            </a:r>
            <a:r>
              <a:rPr lang="en-US" sz="2400" dirty="0" smtClean="0"/>
              <a:t>like</a:t>
            </a:r>
            <a:r>
              <a:rPr lang="en-US" sz="2400" b="1" dirty="0" smtClean="0">
                <a:solidFill>
                  <a:srgbClr val="C00000"/>
                </a:solidFill>
              </a:rPr>
              <a:t> --.</a:t>
            </a:r>
          </a:p>
          <a:p>
            <a:endParaRPr lang="en-US" sz="2400" dirty="0" smtClean="0"/>
          </a:p>
          <a:p>
            <a:r>
              <a:rPr lang="en-US" sz="2400" dirty="0" smtClean="0"/>
              <a:t>Rather it is solved as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-(-x)</a:t>
            </a:r>
            <a:r>
              <a:rPr lang="en-US" sz="2400" dirty="0" smtClean="0"/>
              <a:t> </a:t>
            </a:r>
            <a:r>
              <a:rPr lang="en-US" sz="2400" dirty="0" err="1" smtClean="0"/>
              <a:t>i.e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-(-10) </a:t>
            </a:r>
            <a:r>
              <a:rPr lang="en-US" sz="2400" dirty="0" smtClean="0"/>
              <a:t>which is </a:t>
            </a:r>
            <a:r>
              <a:rPr lang="en-US" sz="2400" b="1" dirty="0" smtClean="0">
                <a:solidFill>
                  <a:srgbClr val="C00000"/>
                </a:solidFill>
              </a:rPr>
              <a:t>10</a:t>
            </a:r>
          </a:p>
          <a:p>
            <a:endParaRPr lang="en-US" sz="2400" dirty="0" smtClean="0"/>
          </a:p>
          <a:p>
            <a:r>
              <a:rPr lang="en-US" sz="2400" dirty="0" smtClean="0"/>
              <a:t>However the expression </a:t>
            </a:r>
            <a:r>
              <a:rPr lang="en-US" sz="2400" b="1" dirty="0" smtClean="0">
                <a:solidFill>
                  <a:srgbClr val="C00000"/>
                </a:solidFill>
              </a:rPr>
              <a:t>a-- </a:t>
            </a:r>
          </a:p>
          <a:p>
            <a:r>
              <a:rPr lang="en-US" sz="2400" dirty="0" smtClean="0"/>
              <a:t>is an error as it doesn’t make </a:t>
            </a:r>
          </a:p>
          <a:p>
            <a:r>
              <a:rPr lang="en-US" sz="2400" dirty="0" smtClean="0"/>
              <a:t>any sense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4100</TotalTime>
  <Words>1018</Words>
  <Application>Microsoft Office PowerPoint</Application>
  <PresentationFormat>On-screen Show (4:3)</PresentationFormat>
  <Paragraphs>406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Slide 1</vt:lpstr>
      <vt:lpstr>Today’s Agenda</vt:lpstr>
      <vt:lpstr>Assignment Operators  In Python</vt:lpstr>
      <vt:lpstr>Assignment Operators  In Python</vt:lpstr>
      <vt:lpstr>Guess The Output </vt:lpstr>
      <vt:lpstr>Compound Assignment  Operators</vt:lpstr>
      <vt:lpstr>Compound Assignment  Operators</vt:lpstr>
      <vt:lpstr>Guess The Output </vt:lpstr>
      <vt:lpstr>Guess The Output </vt:lpstr>
      <vt:lpstr>Guess The Output </vt:lpstr>
      <vt:lpstr>Identity Operators</vt:lpstr>
      <vt:lpstr>Behavior Of is and is not</vt:lpstr>
      <vt:lpstr>Examples Of is Operator</vt:lpstr>
      <vt:lpstr>Examples Of is Operator</vt:lpstr>
      <vt:lpstr>Examples Of is not Operator</vt:lpstr>
      <vt:lpstr>Membership Operators</vt:lpstr>
      <vt:lpstr>Behavior Of in and not in</vt:lpstr>
      <vt:lpstr>Examples Of in Operator</vt:lpstr>
      <vt:lpstr>Examples Of not in Operator</vt:lpstr>
      <vt:lpstr>Precedence Of Operators</vt:lpstr>
      <vt:lpstr>Precedence And Associativity</vt:lpstr>
      <vt:lpstr>Guess The Output </vt:lpstr>
      <vt:lpstr>Associativity Of Operators</vt:lpstr>
      <vt:lpstr>Guess The Output </vt:lpstr>
      <vt:lpstr>Guess The Output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338</cp:revision>
  <dcterms:created xsi:type="dcterms:W3CDTF">2015-12-21T13:46:48Z</dcterms:created>
  <dcterms:modified xsi:type="dcterms:W3CDTF">2018-07-26T10:37:47Z</dcterms:modified>
</cp:coreProperties>
</file>