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378" r:id="rId5"/>
    <p:sldId id="379" r:id="rId6"/>
    <p:sldId id="346" r:id="rId7"/>
    <p:sldId id="380" r:id="rId8"/>
    <p:sldId id="348" r:id="rId9"/>
    <p:sldId id="381" r:id="rId10"/>
    <p:sldId id="382" r:id="rId11"/>
    <p:sldId id="383" r:id="rId12"/>
    <p:sldId id="344" r:id="rId13"/>
    <p:sldId id="384" r:id="rId14"/>
    <p:sldId id="385" r:id="rId15"/>
    <p:sldId id="387" r:id="rId16"/>
    <p:sldId id="386" r:id="rId17"/>
    <p:sldId id="388" r:id="rId18"/>
    <p:sldId id="389" r:id="rId19"/>
    <p:sldId id="390" r:id="rId20"/>
    <p:sldId id="391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19-06-2019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19-06-2019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19-06-2019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19-06-2019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if –else </a:t>
            </a:r>
            <a:r>
              <a:rPr lang="en-US" sz="2800" b="1" dirty="0" smtClean="0"/>
              <a:t>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if..else</a:t>
            </a:r>
            <a:r>
              <a:rPr lang="en-IN" sz="2400" dirty="0" smtClean="0"/>
              <a:t> statement evaluates test expression and will execute body of </a:t>
            </a:r>
            <a:r>
              <a:rPr lang="en-IN" sz="2400" b="1" dirty="0" smtClean="0">
                <a:solidFill>
                  <a:srgbClr val="C00000"/>
                </a:solidFill>
              </a:rPr>
              <a:t>if </a:t>
            </a:r>
            <a:r>
              <a:rPr lang="en-IN" sz="2400" dirty="0" smtClean="0"/>
              <a:t>only when test condition is </a:t>
            </a:r>
            <a:r>
              <a:rPr lang="en-IN" sz="2400" b="1" dirty="0" smtClean="0">
                <a:solidFill>
                  <a:srgbClr val="C00000"/>
                </a:solidFill>
              </a:rPr>
              <a:t>True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the condition is </a:t>
            </a:r>
            <a:r>
              <a:rPr lang="en-IN" sz="2400" b="1" dirty="0" smtClean="0">
                <a:solidFill>
                  <a:srgbClr val="C00000"/>
                </a:solidFill>
              </a:rPr>
              <a:t>False</a:t>
            </a:r>
            <a:r>
              <a:rPr lang="en-IN" sz="2400" dirty="0" smtClean="0"/>
              <a:t>, body of </a:t>
            </a:r>
            <a:r>
              <a:rPr lang="en-IN" sz="2400" b="1" dirty="0" smtClean="0">
                <a:solidFill>
                  <a:srgbClr val="C00000"/>
                </a:solidFill>
              </a:rPr>
              <a:t>else</a:t>
            </a:r>
            <a:r>
              <a:rPr lang="en-IN" sz="2400" dirty="0" smtClean="0"/>
              <a:t> is executed.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Indentation is used to separate the blocks.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if-else</a:t>
            </a:r>
            <a:r>
              <a:rPr lang="en-US" sz="2800" b="1" dirty="0" smtClean="0"/>
              <a:t> 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/>
              <a:t>Syntax:</a:t>
            </a:r>
          </a:p>
          <a:p>
            <a:pPr lvl="1">
              <a:buNone/>
            </a:pPr>
            <a:r>
              <a:rPr lang="en-IN" sz="1900" dirty="0" smtClean="0"/>
              <a:t>				</a:t>
            </a:r>
            <a:r>
              <a:rPr lang="en-IN" sz="2100" b="1" dirty="0" smtClean="0">
                <a:solidFill>
                  <a:srgbClr val="002060"/>
                </a:solidFill>
              </a:rPr>
              <a:t>if (expression): </a:t>
            </a:r>
          </a:p>
          <a:p>
            <a:pPr lvl="2">
              <a:buNone/>
            </a:pPr>
            <a:r>
              <a:rPr lang="en-IN" sz="2100" b="1" dirty="0" smtClean="0">
                <a:solidFill>
                  <a:srgbClr val="002060"/>
                </a:solidFill>
              </a:rPr>
              <a:t>					statement 1 </a:t>
            </a:r>
          </a:p>
          <a:p>
            <a:pPr lvl="2">
              <a:buNone/>
            </a:pPr>
            <a:r>
              <a:rPr lang="en-IN" sz="2100" b="1" dirty="0" smtClean="0">
                <a:solidFill>
                  <a:srgbClr val="002060"/>
                </a:solidFill>
              </a:rPr>
              <a:t>	 				statement 2</a:t>
            </a:r>
          </a:p>
          <a:p>
            <a:pPr lvl="3">
              <a:buNone/>
            </a:pPr>
            <a:r>
              <a:rPr lang="en-US" sz="2100" b="1" dirty="0" smtClean="0">
                <a:solidFill>
                  <a:srgbClr val="002060"/>
                </a:solidFill>
              </a:rPr>
              <a:t>			else:</a:t>
            </a:r>
          </a:p>
          <a:p>
            <a:pPr lvl="3">
              <a:buNone/>
            </a:pPr>
            <a:r>
              <a:rPr lang="en-US" sz="2100" dirty="0" smtClean="0">
                <a:solidFill>
                  <a:srgbClr val="002060"/>
                </a:solidFill>
              </a:rPr>
              <a:t>				</a:t>
            </a:r>
            <a:r>
              <a:rPr lang="en-US" sz="2100" b="1" dirty="0" smtClean="0">
                <a:solidFill>
                  <a:srgbClr val="002060"/>
                </a:solidFill>
              </a:rPr>
              <a:t>statement 3</a:t>
            </a:r>
          </a:p>
          <a:p>
            <a:pPr lvl="3">
              <a:buNone/>
            </a:pPr>
            <a:r>
              <a:rPr lang="en-US" sz="2100" b="1" dirty="0" smtClean="0">
                <a:solidFill>
                  <a:srgbClr val="002060"/>
                </a:solidFill>
              </a:rPr>
              <a:t>				statement 4</a:t>
            </a: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5357826"/>
            <a:ext cx="8072494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400" b="1" dirty="0" smtClean="0">
                <a:solidFill>
                  <a:srgbClr val="C00000"/>
                </a:solidFill>
              </a:rPr>
              <a:t>Indentation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colon </a:t>
            </a:r>
            <a:r>
              <a:rPr lang="en-IN" sz="2400" dirty="0" smtClean="0"/>
              <a:t>are important for </a:t>
            </a:r>
            <a:r>
              <a:rPr lang="en-IN" sz="2400" b="1" dirty="0" smtClean="0">
                <a:solidFill>
                  <a:srgbClr val="C00000"/>
                </a:solidFill>
              </a:rPr>
              <a:t>else</a:t>
            </a:r>
            <a:r>
              <a:rPr lang="en-IN" sz="2400" dirty="0" smtClean="0"/>
              <a:t> also</a:t>
            </a:r>
          </a:p>
          <a:p>
            <a:pPr lvl="1"/>
            <a:endParaRPr lang="en-IN" sz="19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a=</a:t>
            </a:r>
            <a:r>
              <a:rPr lang="en-IN" sz="2400" b="1" dirty="0" err="1" smtClean="0">
                <a:solidFill>
                  <a:srgbClr val="7030A0"/>
                </a:solidFill>
              </a:rPr>
              <a:t>eval</a:t>
            </a:r>
            <a:r>
              <a:rPr lang="en-IN" sz="2400" b="1" dirty="0" smtClean="0">
                <a:solidFill>
                  <a:srgbClr val="7030A0"/>
                </a:solidFill>
              </a:rPr>
              <a:t>(input("Enter a number:"))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if(a%2==0):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print("No is even")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else: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print("No is odd")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	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29190" y="1428736"/>
            <a:ext cx="371477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WAP to accept a character from the user and check whether it is a capital letter or small letter. Assume user will input only alphabets</a:t>
            </a:r>
          </a:p>
          <a:p>
            <a:pPr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Solution 1: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ch</a:t>
            </a:r>
            <a:r>
              <a:rPr lang="en-IN" sz="2000" b="1" dirty="0" smtClean="0">
                <a:solidFill>
                  <a:srgbClr val="7030A0"/>
                </a:solidFill>
              </a:rPr>
              <a:t>=input</a:t>
            </a:r>
            <a:r>
              <a:rPr lang="en-IN" sz="2000" b="1" dirty="0" smtClean="0">
                <a:solidFill>
                  <a:srgbClr val="7030A0"/>
                </a:solidFill>
              </a:rPr>
              <a:t>("Enter a character:")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if  </a:t>
            </a:r>
            <a:r>
              <a:rPr lang="en-IN" sz="2000" b="1" dirty="0" smtClean="0">
                <a:solidFill>
                  <a:srgbClr val="7030A0"/>
                </a:solidFill>
              </a:rPr>
              <a:t>"A"&lt;=</a:t>
            </a:r>
            <a:r>
              <a:rPr lang="en-IN" sz="2000" b="1" dirty="0" err="1" smtClean="0">
                <a:solidFill>
                  <a:srgbClr val="7030A0"/>
                </a:solidFill>
              </a:rPr>
              <a:t>ch</a:t>
            </a:r>
            <a:r>
              <a:rPr lang="en-IN" sz="2000" b="1" dirty="0" smtClean="0">
                <a:solidFill>
                  <a:srgbClr val="7030A0"/>
                </a:solidFill>
              </a:rPr>
              <a:t>&lt;="Z":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print("You entered a capital letter")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else: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print("You entered a small letter")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Solution 2: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ch</a:t>
            </a:r>
            <a:r>
              <a:rPr lang="en-IN" sz="2400" b="1" dirty="0" smtClean="0">
                <a:solidFill>
                  <a:srgbClr val="7030A0"/>
                </a:solidFill>
              </a:rPr>
              <a:t>=input</a:t>
            </a:r>
            <a:r>
              <a:rPr lang="en-IN" sz="2400" b="1" dirty="0" smtClean="0">
                <a:solidFill>
                  <a:srgbClr val="7030A0"/>
                </a:solidFill>
              </a:rPr>
              <a:t>("Enter a character:")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if </a:t>
            </a:r>
            <a:r>
              <a:rPr lang="en-IN" sz="2400" b="1" dirty="0" err="1" smtClean="0">
                <a:solidFill>
                  <a:srgbClr val="C00000"/>
                </a:solidFill>
              </a:rPr>
              <a:t>ch</a:t>
            </a:r>
            <a:r>
              <a:rPr lang="en-IN" sz="2400" b="1" dirty="0" smtClean="0">
                <a:solidFill>
                  <a:srgbClr val="C00000"/>
                </a:solidFill>
              </a:rPr>
              <a:t>&gt;="A" and </a:t>
            </a:r>
            <a:r>
              <a:rPr lang="en-IN" sz="2400" b="1" dirty="0" err="1" smtClean="0">
                <a:solidFill>
                  <a:srgbClr val="C00000"/>
                </a:solidFill>
              </a:rPr>
              <a:t>ch</a:t>
            </a:r>
            <a:r>
              <a:rPr lang="en-IN" sz="2400" b="1" dirty="0" smtClean="0">
                <a:solidFill>
                  <a:srgbClr val="C00000"/>
                </a:solidFill>
              </a:rPr>
              <a:t>&lt;="Z":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print("You entered a capital letter")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else: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print("You entered a small letter")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214942" y="1357298"/>
            <a:ext cx="3700482" cy="2071702"/>
          </a:xfrm>
          <a:prstGeom prst="cloudCallout">
            <a:avLst>
              <a:gd name="adj1" fmla="val -140213"/>
              <a:gd name="adj2" fmla="val 1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We also can use the </a:t>
            </a:r>
            <a:r>
              <a:rPr lang="en-US" b="1" dirty="0" smtClean="0">
                <a:solidFill>
                  <a:srgbClr val="FFFF00"/>
                </a:solidFill>
              </a:rPr>
              <a:t>logical and operator</a:t>
            </a:r>
            <a:r>
              <a:rPr lang="en-US" b="1" dirty="0" smtClean="0">
                <a:solidFill>
                  <a:schemeClr val="bg1"/>
                </a:solidFill>
              </a:rPr>
              <a:t> and make the conditions separate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ch</a:t>
            </a:r>
            <a:r>
              <a:rPr lang="en-IN" sz="2400" b="1" dirty="0" smtClean="0">
                <a:solidFill>
                  <a:srgbClr val="7030A0"/>
                </a:solidFill>
              </a:rPr>
              <a:t>=input</a:t>
            </a:r>
            <a:r>
              <a:rPr lang="en-IN" sz="2400" b="1" dirty="0" smtClean="0">
                <a:solidFill>
                  <a:srgbClr val="7030A0"/>
                </a:solidFill>
              </a:rPr>
              <a:t>("Enter a character:")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if  </a:t>
            </a:r>
            <a:r>
              <a:rPr lang="en-IN" sz="2400" b="1" dirty="0" smtClean="0">
                <a:solidFill>
                  <a:srgbClr val="7030A0"/>
                </a:solidFill>
              </a:rPr>
              <a:t>65&lt;=</a:t>
            </a:r>
            <a:r>
              <a:rPr lang="en-IN" sz="2400" b="1" dirty="0" err="1" smtClean="0">
                <a:solidFill>
                  <a:srgbClr val="7030A0"/>
                </a:solidFill>
              </a:rPr>
              <a:t>ch</a:t>
            </a:r>
            <a:r>
              <a:rPr lang="en-IN" sz="2400" b="1" dirty="0" smtClean="0">
                <a:solidFill>
                  <a:srgbClr val="7030A0"/>
                </a:solidFill>
              </a:rPr>
              <a:t>&lt;=90: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print("You entered a capital letter")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else: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print("You entered a small letter")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Suppose the input given is  </a:t>
            </a:r>
            <a:r>
              <a:rPr lang="en-US" sz="2400" b="1" u="sng" dirty="0" smtClean="0">
                <a:solidFill>
                  <a:srgbClr val="002060"/>
                </a:solidFill>
              </a:rPr>
              <a:t>A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TypeError</a:t>
            </a:r>
            <a:r>
              <a:rPr lang="en-US" sz="2400" b="1" dirty="0" smtClean="0">
                <a:solidFill>
                  <a:srgbClr val="002060"/>
                </a:solidFill>
              </a:rPr>
              <a:t>: &lt;= not supported between </a:t>
            </a:r>
            <a:r>
              <a:rPr lang="en-US" sz="2400" b="1" dirty="0" err="1" smtClean="0">
                <a:solidFill>
                  <a:srgbClr val="002060"/>
                </a:solidFill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</a:rPr>
              <a:t> and </a:t>
            </a:r>
            <a:r>
              <a:rPr lang="en-US" sz="2400" b="1" dirty="0" err="1" smtClean="0">
                <a:solidFill>
                  <a:srgbClr val="002060"/>
                </a:solidFill>
              </a:rPr>
              <a:t>str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Why Did The Exception Occur ?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Recall that,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we don’t have </a:t>
            </a:r>
            <a:r>
              <a:rPr lang="en-US" sz="2400" b="1" dirty="0" smtClean="0">
                <a:solidFill>
                  <a:srgbClr val="C00000"/>
                </a:solidFill>
              </a:rPr>
              <a:t>character data type </a:t>
            </a:r>
            <a:r>
              <a:rPr lang="en-US" sz="2400" dirty="0" smtClean="0"/>
              <a:t>and even single letter data is a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 the input </a:t>
            </a:r>
            <a:r>
              <a:rPr lang="en-US" sz="2400" b="1" dirty="0" smtClean="0">
                <a:solidFill>
                  <a:srgbClr val="C00000"/>
                </a:solidFill>
              </a:rPr>
              <a:t>“A”</a:t>
            </a:r>
            <a:r>
              <a:rPr lang="en-US" sz="2400" dirty="0" smtClean="0"/>
              <a:t> , is not converted to </a:t>
            </a:r>
            <a:r>
              <a:rPr lang="en-US" sz="2400" b="1" dirty="0" smtClean="0">
                <a:solidFill>
                  <a:srgbClr val="C00000"/>
                </a:solidFill>
              </a:rPr>
              <a:t>UNICODE </a:t>
            </a:r>
            <a:r>
              <a:rPr lang="en-US" sz="2400" dirty="0" smtClean="0"/>
              <a:t>automatically because it is still treated as a string value.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Thus , the comparison failed between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integer</a:t>
            </a:r>
            <a:r>
              <a:rPr lang="en-US" sz="2400" dirty="0" smtClean="0"/>
              <a:t>. </a:t>
            </a:r>
          </a:p>
          <a:p>
            <a:pPr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solution is to convert the </a:t>
            </a:r>
            <a:r>
              <a:rPr lang="en-US" sz="2400" b="1" dirty="0" smtClean="0">
                <a:solidFill>
                  <a:srgbClr val="C00000"/>
                </a:solidFill>
              </a:rPr>
              <a:t>“A”</a:t>
            </a:r>
            <a:r>
              <a:rPr lang="en-US" sz="2400" dirty="0" smtClean="0"/>
              <a:t> to it’s corresponding </a:t>
            </a:r>
            <a:r>
              <a:rPr lang="en-US" sz="2400" b="1" dirty="0" smtClean="0">
                <a:solidFill>
                  <a:srgbClr val="C00000"/>
                </a:solidFill>
              </a:rPr>
              <a:t>UNICODE</a:t>
            </a:r>
            <a:r>
              <a:rPr lang="en-US" sz="2400" dirty="0" smtClean="0"/>
              <a:t> value 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Can you think , how can we do it ?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The answer is , using the function </a:t>
            </a:r>
            <a:r>
              <a:rPr lang="en-US" sz="2400" b="1" dirty="0" err="1" smtClean="0">
                <a:solidFill>
                  <a:srgbClr val="7030A0"/>
                </a:solidFill>
              </a:rPr>
              <a:t>ord</a:t>
            </a:r>
            <a:r>
              <a:rPr lang="en-US" sz="2400" b="1" dirty="0" smtClean="0">
                <a:solidFill>
                  <a:srgbClr val="7030A0"/>
                </a:solidFill>
              </a:rPr>
              <a:t>( )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Recall that , this function accepts  a </a:t>
            </a:r>
            <a:r>
              <a:rPr lang="en-US" sz="2400" b="1" dirty="0" smtClean="0">
                <a:solidFill>
                  <a:srgbClr val="C00000"/>
                </a:solidFill>
              </a:rPr>
              <a:t>single letter string </a:t>
            </a:r>
            <a:r>
              <a:rPr lang="en-US" sz="2400" dirty="0" smtClean="0"/>
              <a:t>and returns it’s </a:t>
            </a:r>
            <a:r>
              <a:rPr lang="en-US" sz="2400" b="1" dirty="0" smtClean="0">
                <a:solidFill>
                  <a:srgbClr val="C00000"/>
                </a:solidFill>
              </a:rPr>
              <a:t>UNICODE</a:t>
            </a:r>
            <a:r>
              <a:rPr lang="en-US" sz="2400" dirty="0" smtClean="0"/>
              <a:t> value</a:t>
            </a:r>
            <a:endParaRPr lang="en-US" sz="19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ch</a:t>
            </a:r>
            <a:r>
              <a:rPr lang="en-IN" sz="2400" b="1" dirty="0" smtClean="0">
                <a:solidFill>
                  <a:srgbClr val="7030A0"/>
                </a:solidFill>
              </a:rPr>
              <a:t>=input</a:t>
            </a:r>
            <a:r>
              <a:rPr lang="en-IN" sz="2400" b="1" dirty="0" smtClean="0">
                <a:solidFill>
                  <a:srgbClr val="7030A0"/>
                </a:solidFill>
              </a:rPr>
              <a:t>("Enter a character:")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if  </a:t>
            </a:r>
            <a:r>
              <a:rPr lang="en-IN" sz="2400" b="1" dirty="0" smtClean="0">
                <a:solidFill>
                  <a:srgbClr val="7030A0"/>
                </a:solidFill>
              </a:rPr>
              <a:t>65&lt;=</a:t>
            </a:r>
            <a:r>
              <a:rPr lang="en-IN" sz="2400" b="1" dirty="0" err="1" smtClean="0">
                <a:solidFill>
                  <a:srgbClr val="7030A0"/>
                </a:solidFill>
              </a:rPr>
              <a:t>ord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ch</a:t>
            </a:r>
            <a:r>
              <a:rPr lang="en-IN" sz="2400" b="1" dirty="0" smtClean="0">
                <a:solidFill>
                  <a:srgbClr val="7030A0"/>
                </a:solidFill>
              </a:rPr>
              <a:t>)&lt;=90: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print("You entered a capital letter")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else: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print("You entered a small letter")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if –</a:t>
            </a:r>
            <a:r>
              <a:rPr lang="en-US" sz="2800" b="1" dirty="0" err="1" smtClean="0">
                <a:solidFill>
                  <a:srgbClr val="C00000"/>
                </a:solidFill>
              </a:rPr>
              <a:t>elif</a:t>
            </a:r>
            <a:r>
              <a:rPr lang="en-US" sz="2800" b="1" dirty="0" smtClean="0">
                <a:solidFill>
                  <a:srgbClr val="C00000"/>
                </a:solidFill>
              </a:rPr>
              <a:t>-else </a:t>
            </a:r>
            <a:r>
              <a:rPr lang="en-US" sz="2800" b="1" dirty="0" smtClean="0"/>
              <a:t>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err="1" smtClean="0">
                <a:solidFill>
                  <a:srgbClr val="C00000"/>
                </a:solidFill>
              </a:rPr>
              <a:t>elif</a:t>
            </a:r>
            <a:r>
              <a:rPr lang="en-IN" sz="2400" dirty="0" smtClean="0"/>
              <a:t> is short for </a:t>
            </a:r>
            <a:r>
              <a:rPr lang="en-IN" sz="2400" b="1" dirty="0" smtClean="0">
                <a:solidFill>
                  <a:srgbClr val="C00000"/>
                </a:solidFill>
              </a:rPr>
              <a:t>else if</a:t>
            </a:r>
            <a:r>
              <a:rPr lang="en-IN" sz="2400" dirty="0" smtClean="0"/>
              <a:t>. It allows us to check for multiple expressions.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the condition for </a:t>
            </a:r>
            <a:r>
              <a:rPr lang="en-IN" sz="2400" b="1" dirty="0" smtClean="0">
                <a:solidFill>
                  <a:srgbClr val="C00000"/>
                </a:solidFill>
              </a:rPr>
              <a:t>if</a:t>
            </a:r>
            <a:r>
              <a:rPr lang="en-IN" sz="2400" dirty="0" smtClean="0"/>
              <a:t> is </a:t>
            </a:r>
            <a:r>
              <a:rPr lang="en-IN" sz="2400" b="1" dirty="0" smtClean="0">
                <a:solidFill>
                  <a:srgbClr val="C00000"/>
                </a:solidFill>
              </a:rPr>
              <a:t>False</a:t>
            </a:r>
            <a:r>
              <a:rPr lang="en-IN" sz="2400" dirty="0" smtClean="0"/>
              <a:t>, it checks the condition of the next </a:t>
            </a:r>
            <a:r>
              <a:rPr lang="en-IN" sz="2400" b="1" dirty="0" err="1" smtClean="0">
                <a:solidFill>
                  <a:srgbClr val="C00000"/>
                </a:solidFill>
              </a:rPr>
              <a:t>elif</a:t>
            </a:r>
            <a:r>
              <a:rPr lang="en-IN" sz="2400" dirty="0" smtClean="0"/>
              <a:t> block and so on.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all the conditions are </a:t>
            </a:r>
            <a:r>
              <a:rPr lang="en-IN" sz="2400" b="1" dirty="0" smtClean="0">
                <a:solidFill>
                  <a:srgbClr val="C00000"/>
                </a:solidFill>
              </a:rPr>
              <a:t>False</a:t>
            </a:r>
            <a:r>
              <a:rPr lang="en-IN" sz="2400" dirty="0" smtClean="0"/>
              <a:t>, body of </a:t>
            </a:r>
            <a:r>
              <a:rPr lang="en-IN" sz="2400" b="1" dirty="0" smtClean="0">
                <a:solidFill>
                  <a:srgbClr val="C00000"/>
                </a:solidFill>
              </a:rPr>
              <a:t>else</a:t>
            </a:r>
            <a:r>
              <a:rPr lang="en-IN" sz="2400" dirty="0" smtClean="0"/>
              <a:t> is executed.</a:t>
            </a:r>
          </a:p>
          <a:p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Decision Control Statements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if </a:t>
            </a:r>
            <a:r>
              <a:rPr lang="en-US" dirty="0" smtClean="0">
                <a:solidFill>
                  <a:schemeClr val="tx1"/>
                </a:solidFill>
              </a:rPr>
              <a:t>Statement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Concept of </a:t>
            </a:r>
            <a:r>
              <a:rPr lang="en-US" b="1" dirty="0" smtClean="0">
                <a:solidFill>
                  <a:srgbClr val="C00000"/>
                </a:solidFill>
              </a:rPr>
              <a:t>Indentation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if-else </a:t>
            </a:r>
            <a:r>
              <a:rPr lang="en-US" dirty="0" smtClean="0"/>
              <a:t>Statement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if-</a:t>
            </a:r>
            <a:r>
              <a:rPr lang="en-US" b="1" dirty="0" err="1" smtClean="0">
                <a:solidFill>
                  <a:srgbClr val="C00000"/>
                </a:solidFill>
              </a:rPr>
              <a:t>elif</a:t>
            </a:r>
            <a:r>
              <a:rPr lang="en-US" b="1" dirty="0" smtClean="0">
                <a:solidFill>
                  <a:srgbClr val="C00000"/>
                </a:solidFill>
              </a:rPr>
              <a:t>-else </a:t>
            </a:r>
            <a:r>
              <a:rPr lang="en-US" dirty="0" smtClean="0"/>
              <a:t>Statement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about ternary operator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if –</a:t>
            </a:r>
            <a:r>
              <a:rPr lang="en-US" sz="2800" b="1" dirty="0" err="1" smtClean="0">
                <a:solidFill>
                  <a:srgbClr val="C00000"/>
                </a:solidFill>
              </a:rPr>
              <a:t>elif</a:t>
            </a:r>
            <a:r>
              <a:rPr lang="en-US" sz="2800" b="1" dirty="0" smtClean="0">
                <a:solidFill>
                  <a:srgbClr val="C00000"/>
                </a:solidFill>
              </a:rPr>
              <a:t>-else </a:t>
            </a:r>
            <a:r>
              <a:rPr lang="en-US" sz="2800" b="1" dirty="0" smtClean="0"/>
              <a:t>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/>
              <a:t>Syntax:</a:t>
            </a:r>
          </a:p>
          <a:p>
            <a:pPr lvl="1">
              <a:buNone/>
            </a:pPr>
            <a:r>
              <a:rPr lang="en-IN" sz="1900" dirty="0" smtClean="0"/>
              <a:t>				</a:t>
            </a:r>
            <a:r>
              <a:rPr lang="en-IN" sz="2100" b="1" dirty="0" smtClean="0">
                <a:solidFill>
                  <a:srgbClr val="002060"/>
                </a:solidFill>
              </a:rPr>
              <a:t>if (expression): </a:t>
            </a:r>
          </a:p>
          <a:p>
            <a:pPr lvl="2">
              <a:buNone/>
            </a:pPr>
            <a:r>
              <a:rPr lang="en-IN" sz="2100" b="1" dirty="0" smtClean="0">
                <a:solidFill>
                  <a:srgbClr val="002060"/>
                </a:solidFill>
              </a:rPr>
              <a:t>					statement 1 </a:t>
            </a:r>
          </a:p>
          <a:p>
            <a:pPr lvl="2">
              <a:buNone/>
            </a:pPr>
            <a:r>
              <a:rPr lang="en-IN" sz="2100" b="1" dirty="0" smtClean="0">
                <a:solidFill>
                  <a:srgbClr val="002060"/>
                </a:solidFill>
              </a:rPr>
              <a:t>	 				statement 2</a:t>
            </a:r>
          </a:p>
          <a:p>
            <a:pPr lvl="3">
              <a:buNone/>
            </a:pPr>
            <a:r>
              <a:rPr lang="en-US" sz="2100" b="1" dirty="0" smtClean="0">
                <a:solidFill>
                  <a:srgbClr val="002060"/>
                </a:solidFill>
              </a:rPr>
              <a:t>			</a:t>
            </a:r>
            <a:r>
              <a:rPr lang="en-US" sz="2100" b="1" dirty="0" err="1" smtClean="0">
                <a:solidFill>
                  <a:srgbClr val="002060"/>
                </a:solidFill>
              </a:rPr>
              <a:t>elif</a:t>
            </a:r>
            <a:r>
              <a:rPr lang="en-US" sz="2100" b="1" dirty="0" smtClean="0">
                <a:solidFill>
                  <a:srgbClr val="002060"/>
                </a:solidFill>
              </a:rPr>
              <a:t> (expression):</a:t>
            </a:r>
          </a:p>
          <a:p>
            <a:pPr lvl="3">
              <a:buNone/>
            </a:pPr>
            <a:r>
              <a:rPr lang="en-US" sz="2100" dirty="0" smtClean="0">
                <a:solidFill>
                  <a:srgbClr val="002060"/>
                </a:solidFill>
              </a:rPr>
              <a:t>				</a:t>
            </a:r>
            <a:r>
              <a:rPr lang="en-US" sz="2100" b="1" dirty="0" smtClean="0">
                <a:solidFill>
                  <a:srgbClr val="002060"/>
                </a:solidFill>
              </a:rPr>
              <a:t>statement 3</a:t>
            </a:r>
          </a:p>
          <a:p>
            <a:pPr lvl="3">
              <a:buNone/>
            </a:pPr>
            <a:r>
              <a:rPr lang="en-US" sz="2100" b="1" dirty="0" smtClean="0">
                <a:solidFill>
                  <a:srgbClr val="002060"/>
                </a:solidFill>
              </a:rPr>
              <a:t>				statement 4</a:t>
            </a:r>
          </a:p>
          <a:p>
            <a:pPr lvl="3">
              <a:buNone/>
            </a:pPr>
            <a:r>
              <a:rPr lang="en-US" sz="2100" b="1" dirty="0" smtClean="0">
                <a:solidFill>
                  <a:srgbClr val="002060"/>
                </a:solidFill>
              </a:rPr>
              <a:t>			else:</a:t>
            </a:r>
          </a:p>
          <a:p>
            <a:pPr lvl="3">
              <a:buNone/>
            </a:pPr>
            <a:r>
              <a:rPr lang="en-US" sz="2100" dirty="0" smtClean="0">
                <a:solidFill>
                  <a:srgbClr val="002060"/>
                </a:solidFill>
              </a:rPr>
              <a:t>				</a:t>
            </a:r>
            <a:r>
              <a:rPr lang="en-US" sz="2100" b="1" dirty="0" smtClean="0">
                <a:solidFill>
                  <a:srgbClr val="002060"/>
                </a:solidFill>
              </a:rPr>
              <a:t>statement 5</a:t>
            </a:r>
          </a:p>
          <a:p>
            <a:pPr lvl="3">
              <a:buNone/>
            </a:pPr>
            <a:r>
              <a:rPr lang="en-US" sz="2100" b="1" dirty="0" smtClean="0">
                <a:solidFill>
                  <a:srgbClr val="002060"/>
                </a:solidFill>
              </a:rPr>
              <a:t>				statement 6</a:t>
            </a:r>
            <a:endParaRPr lang="en-US" sz="2100" b="1" dirty="0" smtClean="0"/>
          </a:p>
          <a:p>
            <a:pPr lvl="3">
              <a:buNone/>
            </a:pP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5643578"/>
            <a:ext cx="807249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200" dirty="0" smtClean="0"/>
              <a:t>Although it is not visible in the syntax , but we can have multiple </a:t>
            </a:r>
            <a:r>
              <a:rPr lang="en-IN" sz="2200" b="1" dirty="0" err="1" smtClean="0">
                <a:solidFill>
                  <a:srgbClr val="C00000"/>
                </a:solidFill>
              </a:rPr>
              <a:t>elif</a:t>
            </a:r>
            <a:r>
              <a:rPr lang="en-IN" sz="2200" b="1" dirty="0" smtClean="0">
                <a:solidFill>
                  <a:srgbClr val="C00000"/>
                </a:solidFill>
              </a:rPr>
              <a:t> </a:t>
            </a:r>
            <a:r>
              <a:rPr lang="en-IN" sz="2200" dirty="0" smtClean="0"/>
              <a:t>blocks with a single </a:t>
            </a:r>
            <a:r>
              <a:rPr lang="en-IN" sz="2200" b="1" dirty="0" smtClean="0">
                <a:solidFill>
                  <a:srgbClr val="C00000"/>
                </a:solidFill>
              </a:rPr>
              <a:t>if </a:t>
            </a:r>
            <a:r>
              <a:rPr lang="en-IN" sz="2200" dirty="0" smtClean="0"/>
              <a:t>block</a:t>
            </a:r>
          </a:p>
          <a:p>
            <a:pPr lvl="1"/>
            <a:endParaRPr lang="en-IN" sz="19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WAP to accept a character from the user and check whether it is a </a:t>
            </a:r>
            <a:r>
              <a:rPr lang="en-US" sz="2400" b="1" dirty="0" smtClean="0">
                <a:solidFill>
                  <a:srgbClr val="C00000"/>
                </a:solidFill>
              </a:rPr>
              <a:t>capital letter </a:t>
            </a:r>
            <a:r>
              <a:rPr lang="en-US" sz="2400" b="1" dirty="0" smtClean="0"/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small letter </a:t>
            </a:r>
            <a:r>
              <a:rPr lang="en-US" sz="2400" b="1" dirty="0" smtClean="0"/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a digit </a:t>
            </a:r>
            <a:r>
              <a:rPr lang="en-US" sz="2400" b="1" dirty="0" smtClean="0"/>
              <a:t>or some </a:t>
            </a:r>
            <a:r>
              <a:rPr lang="en-US" sz="2400" b="1" dirty="0" smtClean="0">
                <a:solidFill>
                  <a:srgbClr val="C00000"/>
                </a:solidFill>
              </a:rPr>
              <a:t>special symbol</a:t>
            </a: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ch</a:t>
            </a:r>
            <a:r>
              <a:rPr lang="en-IN" sz="2400" b="1" dirty="0" smtClean="0">
                <a:solidFill>
                  <a:srgbClr val="7030A0"/>
                </a:solidFill>
              </a:rPr>
              <a:t>=input</a:t>
            </a:r>
            <a:r>
              <a:rPr lang="en-IN" sz="2400" b="1" dirty="0" smtClean="0">
                <a:solidFill>
                  <a:srgbClr val="7030A0"/>
                </a:solidFill>
              </a:rPr>
              <a:t>("Enter a character:")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if  </a:t>
            </a:r>
            <a:r>
              <a:rPr lang="en-IN" sz="2400" b="1" dirty="0" smtClean="0">
                <a:solidFill>
                  <a:srgbClr val="7030A0"/>
                </a:solidFill>
              </a:rPr>
              <a:t>"A" &lt;=</a:t>
            </a:r>
            <a:r>
              <a:rPr lang="en-IN" sz="2400" b="1" dirty="0" err="1" smtClean="0">
                <a:solidFill>
                  <a:srgbClr val="7030A0"/>
                </a:solidFill>
              </a:rPr>
              <a:t>ch</a:t>
            </a:r>
            <a:r>
              <a:rPr lang="en-IN" sz="2400" b="1" dirty="0" smtClean="0">
                <a:solidFill>
                  <a:srgbClr val="7030A0"/>
                </a:solidFill>
              </a:rPr>
              <a:t> &lt;="Z":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print("You entered a capital letter")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elif</a:t>
            </a:r>
            <a:r>
              <a:rPr lang="en-IN" sz="2400" b="1" dirty="0" smtClean="0">
                <a:solidFill>
                  <a:srgbClr val="7030A0"/>
                </a:solidFill>
              </a:rPr>
              <a:t>  "a" &lt;=</a:t>
            </a:r>
            <a:r>
              <a:rPr lang="en-IN" sz="2400" b="1" dirty="0" err="1" smtClean="0">
                <a:solidFill>
                  <a:srgbClr val="7030A0"/>
                </a:solidFill>
              </a:rPr>
              <a:t>ch</a:t>
            </a:r>
            <a:r>
              <a:rPr lang="en-IN" sz="2400" b="1" dirty="0" smtClean="0">
                <a:solidFill>
                  <a:srgbClr val="7030A0"/>
                </a:solidFill>
              </a:rPr>
              <a:t> &lt;="z":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print("You entered a small letter")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elif</a:t>
            </a:r>
            <a:r>
              <a:rPr lang="en-IN" sz="2400" b="1" dirty="0" smtClean="0">
                <a:solidFill>
                  <a:srgbClr val="7030A0"/>
                </a:solidFill>
              </a:rPr>
              <a:t>  "0" &lt;=</a:t>
            </a:r>
            <a:r>
              <a:rPr lang="en-IN" sz="2400" b="1" dirty="0" err="1" smtClean="0">
                <a:solidFill>
                  <a:srgbClr val="7030A0"/>
                </a:solidFill>
              </a:rPr>
              <a:t>ch</a:t>
            </a:r>
            <a:r>
              <a:rPr lang="en-IN" sz="2400" b="1" dirty="0" smtClean="0">
                <a:solidFill>
                  <a:srgbClr val="7030A0"/>
                </a:solidFill>
              </a:rPr>
              <a:t> &lt;="9":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print("You entered a digit")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else: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print("You entered some symbol")</a:t>
            </a: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nested if </a:t>
            </a:r>
            <a:r>
              <a:rPr lang="en-US" sz="2800" b="1" dirty="0" smtClean="0"/>
              <a:t>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We can have a </a:t>
            </a:r>
            <a:r>
              <a:rPr lang="en-IN" sz="2400" b="1" dirty="0" smtClean="0">
                <a:solidFill>
                  <a:srgbClr val="C00000"/>
                </a:solidFill>
              </a:rPr>
              <a:t>if...</a:t>
            </a:r>
            <a:r>
              <a:rPr lang="en-IN" sz="2400" b="1" dirty="0" err="1" smtClean="0">
                <a:solidFill>
                  <a:srgbClr val="C00000"/>
                </a:solidFill>
              </a:rPr>
              <a:t>elif</a:t>
            </a:r>
            <a:r>
              <a:rPr lang="en-IN" sz="2400" b="1" dirty="0" smtClean="0">
                <a:solidFill>
                  <a:srgbClr val="C00000"/>
                </a:solidFill>
              </a:rPr>
              <a:t>...else</a:t>
            </a:r>
            <a:r>
              <a:rPr lang="en-IN" sz="2400" dirty="0" smtClean="0"/>
              <a:t> statement inside another </a:t>
            </a:r>
            <a:r>
              <a:rPr lang="en-IN" sz="2400" b="1" dirty="0" smtClean="0">
                <a:solidFill>
                  <a:srgbClr val="C00000"/>
                </a:solidFill>
              </a:rPr>
              <a:t>if...</a:t>
            </a:r>
            <a:r>
              <a:rPr lang="en-IN" sz="2400" b="1" dirty="0" err="1" smtClean="0">
                <a:solidFill>
                  <a:srgbClr val="C00000"/>
                </a:solidFill>
              </a:rPr>
              <a:t>elif</a:t>
            </a:r>
            <a:r>
              <a:rPr lang="en-IN" sz="2400" b="1" dirty="0" smtClean="0">
                <a:solidFill>
                  <a:srgbClr val="C00000"/>
                </a:solidFill>
              </a:rPr>
              <a:t>...else</a:t>
            </a:r>
            <a:r>
              <a:rPr lang="en-IN" sz="2400" dirty="0" smtClean="0"/>
              <a:t> statement.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is called </a:t>
            </a:r>
            <a:r>
              <a:rPr lang="en-IN" sz="2400" b="1" dirty="0" smtClean="0">
                <a:solidFill>
                  <a:srgbClr val="C00000"/>
                </a:solidFill>
              </a:rPr>
              <a:t>nesting</a:t>
            </a:r>
            <a:r>
              <a:rPr lang="en-IN" sz="2400" dirty="0" smtClean="0"/>
              <a:t> in computer programming.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Any number of these statements can be nested inside one another. 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2060"/>
                </a:solidFill>
              </a:rPr>
              <a:t>Indentation is the only way to figure out the level of nesting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nested if </a:t>
            </a:r>
            <a:r>
              <a:rPr lang="en-US" sz="2800" b="1" dirty="0" smtClean="0"/>
              <a:t>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/>
              <a:t>Syntax:</a:t>
            </a:r>
          </a:p>
          <a:p>
            <a:pPr lvl="1">
              <a:buNone/>
            </a:pPr>
            <a:r>
              <a:rPr lang="en-IN" sz="1900" dirty="0" smtClean="0"/>
              <a:t>				</a:t>
            </a:r>
            <a:r>
              <a:rPr lang="en-IN" sz="2100" b="1" dirty="0" smtClean="0">
                <a:solidFill>
                  <a:srgbClr val="002060"/>
                </a:solidFill>
              </a:rPr>
              <a:t>if (expression): </a:t>
            </a:r>
          </a:p>
          <a:p>
            <a:pPr lvl="2">
              <a:buNone/>
            </a:pPr>
            <a:r>
              <a:rPr lang="en-IN" sz="2100" b="1" dirty="0" smtClean="0">
                <a:solidFill>
                  <a:srgbClr val="002060"/>
                </a:solidFill>
              </a:rPr>
              <a:t>					</a:t>
            </a:r>
            <a:r>
              <a:rPr lang="en-US" sz="2100" b="1" dirty="0" smtClean="0">
                <a:solidFill>
                  <a:srgbClr val="002060"/>
                </a:solidFill>
              </a:rPr>
              <a:t>if (expression):</a:t>
            </a:r>
          </a:p>
          <a:p>
            <a:pPr lvl="3">
              <a:buNone/>
            </a:pPr>
            <a:r>
              <a:rPr lang="en-US" sz="2100" dirty="0" smtClean="0">
                <a:solidFill>
                  <a:srgbClr val="002060"/>
                </a:solidFill>
              </a:rPr>
              <a:t>					</a:t>
            </a:r>
            <a:r>
              <a:rPr lang="en-US" sz="2100" b="1" dirty="0" smtClean="0">
                <a:solidFill>
                  <a:srgbClr val="002060"/>
                </a:solidFill>
              </a:rPr>
              <a:t>statement 1</a:t>
            </a:r>
          </a:p>
          <a:p>
            <a:pPr lvl="3">
              <a:buNone/>
            </a:pPr>
            <a:r>
              <a:rPr lang="en-US" sz="2100" b="1" dirty="0" smtClean="0">
                <a:solidFill>
                  <a:srgbClr val="002060"/>
                </a:solidFill>
              </a:rPr>
              <a:t>					statement 2</a:t>
            </a:r>
          </a:p>
          <a:p>
            <a:pPr lvl="3">
              <a:buNone/>
            </a:pPr>
            <a:r>
              <a:rPr lang="en-US" sz="2100" b="1" dirty="0" smtClean="0">
                <a:solidFill>
                  <a:srgbClr val="002060"/>
                </a:solidFill>
              </a:rPr>
              <a:t>				else:</a:t>
            </a:r>
          </a:p>
          <a:p>
            <a:pPr lvl="3">
              <a:buNone/>
            </a:pPr>
            <a:r>
              <a:rPr lang="en-US" sz="2100" dirty="0" smtClean="0">
                <a:solidFill>
                  <a:srgbClr val="002060"/>
                </a:solidFill>
              </a:rPr>
              <a:t>					</a:t>
            </a:r>
            <a:r>
              <a:rPr lang="en-US" sz="2100" b="1" dirty="0" smtClean="0">
                <a:solidFill>
                  <a:srgbClr val="002060"/>
                </a:solidFill>
              </a:rPr>
              <a:t>statement 3</a:t>
            </a:r>
          </a:p>
          <a:p>
            <a:pPr lvl="3">
              <a:buNone/>
            </a:pPr>
            <a:r>
              <a:rPr lang="en-US" sz="2100" b="1" dirty="0" smtClean="0">
                <a:solidFill>
                  <a:srgbClr val="002060"/>
                </a:solidFill>
              </a:rPr>
              <a:t>					statement 4 </a:t>
            </a:r>
          </a:p>
          <a:p>
            <a:pPr lvl="3">
              <a:buNone/>
            </a:pPr>
            <a:r>
              <a:rPr lang="en-US" sz="2100" b="1" dirty="0" smtClean="0">
                <a:solidFill>
                  <a:srgbClr val="002060"/>
                </a:solidFill>
              </a:rPr>
              <a:t>				statement 5</a:t>
            </a:r>
          </a:p>
          <a:p>
            <a:pPr lvl="3">
              <a:buNone/>
            </a:pPr>
            <a:r>
              <a:rPr lang="en-US" sz="2100" b="1" dirty="0" smtClean="0">
                <a:solidFill>
                  <a:srgbClr val="002060"/>
                </a:solidFill>
              </a:rPr>
              <a:t>				statement 6</a:t>
            </a:r>
          </a:p>
          <a:p>
            <a:pPr lvl="3">
              <a:buNone/>
            </a:pPr>
            <a:endParaRPr lang="en-US" sz="2100" b="1" dirty="0" smtClean="0"/>
          </a:p>
          <a:p>
            <a:pPr lvl="3">
              <a:buNone/>
            </a:pP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WAP to accept 3 integers from the user and without using any logical operator and cascading of relational operators , find out the greatest number amongst them</a:t>
            </a: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a,b,c</a:t>
            </a:r>
            <a:r>
              <a:rPr lang="en-IN" sz="2400" b="1" dirty="0" smtClean="0">
                <a:solidFill>
                  <a:srgbClr val="7030A0"/>
                </a:solidFill>
              </a:rPr>
              <a:t>=input("Enter 3 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").split()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a=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(a)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b=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(b)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c=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(c)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if a&gt;b: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if a&gt;c: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print("{0} is </a:t>
            </a:r>
            <a:r>
              <a:rPr lang="en-IN" sz="2400" b="1" dirty="0" err="1" smtClean="0">
                <a:solidFill>
                  <a:srgbClr val="7030A0"/>
                </a:solidFill>
              </a:rPr>
              <a:t>greatest".format</a:t>
            </a:r>
            <a:r>
              <a:rPr lang="en-IN" sz="2400" b="1" dirty="0" smtClean="0">
                <a:solidFill>
                  <a:srgbClr val="7030A0"/>
                </a:solidFill>
              </a:rPr>
              <a:t>(a))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else: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print("{0} is </a:t>
            </a:r>
            <a:r>
              <a:rPr lang="en-IN" sz="2400" b="1" dirty="0" err="1" smtClean="0">
                <a:solidFill>
                  <a:srgbClr val="7030A0"/>
                </a:solidFill>
              </a:rPr>
              <a:t>greatest".format</a:t>
            </a:r>
            <a:r>
              <a:rPr lang="en-IN" sz="2400" b="1" dirty="0" smtClean="0">
                <a:solidFill>
                  <a:srgbClr val="7030A0"/>
                </a:solidFill>
              </a:rPr>
              <a:t>(c))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else: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if b&gt;c: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print("{0} is </a:t>
            </a:r>
            <a:r>
              <a:rPr lang="en-IN" sz="2400" b="1" dirty="0" err="1" smtClean="0">
                <a:solidFill>
                  <a:srgbClr val="7030A0"/>
                </a:solidFill>
              </a:rPr>
              <a:t>greatest".format</a:t>
            </a:r>
            <a:r>
              <a:rPr lang="en-IN" sz="2400" b="1" dirty="0" smtClean="0">
                <a:solidFill>
                  <a:srgbClr val="7030A0"/>
                </a:solidFill>
              </a:rPr>
              <a:t>(b))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else: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print("{0} is </a:t>
            </a:r>
            <a:r>
              <a:rPr lang="en-IN" sz="2400" b="1" dirty="0" err="1" smtClean="0">
                <a:solidFill>
                  <a:srgbClr val="7030A0"/>
                </a:solidFill>
              </a:rPr>
              <a:t>greatest".format</a:t>
            </a:r>
            <a:r>
              <a:rPr lang="en-IN" sz="2400" b="1" dirty="0" smtClean="0">
                <a:solidFill>
                  <a:srgbClr val="7030A0"/>
                </a:solidFill>
              </a:rPr>
              <a:t>(c))</a:t>
            </a: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/>
              <a:t>WAP to accept an year from the user and check whether it is a </a:t>
            </a:r>
            <a:r>
              <a:rPr lang="en-US" sz="2400" b="1" dirty="0" smtClean="0">
                <a:solidFill>
                  <a:srgbClr val="C00000"/>
                </a:solidFill>
              </a:rPr>
              <a:t>leap year </a:t>
            </a:r>
            <a:r>
              <a:rPr lang="en-US" sz="2400" b="1" dirty="0" smtClean="0"/>
              <a:t>or not.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/>
              <a:t>An year is a leap year if:</a:t>
            </a:r>
          </a:p>
          <a:p>
            <a:pPr>
              <a:buNone/>
            </a:pPr>
            <a:r>
              <a:rPr lang="en-US" sz="2400" b="1" dirty="0" smtClean="0"/>
              <a:t>It is exactly divisible by 4 and at the same time not </a:t>
            </a:r>
          </a:p>
          <a:p>
            <a:pPr>
              <a:buNone/>
            </a:pPr>
            <a:r>
              <a:rPr lang="en-US" sz="2400" b="1" dirty="0" smtClean="0"/>
              <a:t>divisible by 100</a:t>
            </a:r>
          </a:p>
          <a:p>
            <a:pPr>
              <a:buNone/>
            </a:pPr>
            <a:r>
              <a:rPr lang="en-US" sz="2400" b="1" dirty="0" smtClean="0"/>
              <a:t>OR</a:t>
            </a:r>
          </a:p>
          <a:p>
            <a:pPr>
              <a:buNone/>
            </a:pPr>
            <a:r>
              <a:rPr lang="en-US" sz="2400" b="1" dirty="0" smtClean="0"/>
              <a:t>It is divisible by 400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For example:</a:t>
            </a:r>
          </a:p>
          <a:p>
            <a:pPr>
              <a:buNone/>
            </a:pPr>
            <a:r>
              <a:rPr lang="en-IN" sz="2400" dirty="0" smtClean="0"/>
              <a:t>2017 is not a leap year </a:t>
            </a:r>
          </a:p>
          <a:p>
            <a:pPr>
              <a:buNone/>
            </a:pPr>
            <a:r>
              <a:rPr lang="en-IN" sz="2400" dirty="0" smtClean="0"/>
              <a:t>2012 is a leap year</a:t>
            </a:r>
          </a:p>
          <a:p>
            <a:pPr>
              <a:buNone/>
            </a:pPr>
            <a:r>
              <a:rPr lang="en-IN" sz="2400" dirty="0" smtClean="0"/>
              <a:t>1900 is a not leap year</a:t>
            </a:r>
          </a:p>
          <a:p>
            <a:pPr>
              <a:buNone/>
            </a:pPr>
            <a:r>
              <a:rPr lang="en-IN" sz="2400" dirty="0" smtClean="0"/>
              <a:t>2000 is a leap year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Ternary Operator In Python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Many programming languages have a ternary operator, which is denoted by </a:t>
            </a:r>
            <a:r>
              <a:rPr lang="en-IN" sz="2400" b="1" dirty="0" smtClean="0">
                <a:solidFill>
                  <a:srgbClr val="C00000"/>
                </a:solidFill>
              </a:rPr>
              <a:t>? :</a:t>
            </a:r>
            <a:r>
              <a:rPr lang="en-IN" sz="2400" dirty="0" smtClean="0"/>
              <a:t> .</a:t>
            </a:r>
          </a:p>
          <a:p>
            <a:endParaRPr lang="en-IN" sz="2400" dirty="0" smtClean="0"/>
          </a:p>
          <a:p>
            <a:r>
              <a:rPr lang="en-IN" sz="2400" dirty="0" smtClean="0"/>
              <a:t>It allows us to write complete </a:t>
            </a:r>
            <a:r>
              <a:rPr lang="en-IN" sz="2400" b="1" dirty="0" smtClean="0">
                <a:solidFill>
                  <a:srgbClr val="C00000"/>
                </a:solidFill>
              </a:rPr>
              <a:t>if – else </a:t>
            </a:r>
            <a:r>
              <a:rPr lang="en-IN" sz="2400" dirty="0" smtClean="0"/>
              <a:t>statement in one line. 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dirty="0" smtClean="0"/>
              <a:t>For example , </a:t>
            </a:r>
            <a:r>
              <a:rPr lang="en-US" sz="2400" b="1" dirty="0" smtClean="0">
                <a:solidFill>
                  <a:srgbClr val="C00000"/>
                </a:solidFill>
              </a:rPr>
              <a:t>C language </a:t>
            </a:r>
            <a:r>
              <a:rPr lang="en-US" sz="2400" dirty="0" smtClean="0"/>
              <a:t>provides the following form of </a:t>
            </a:r>
            <a:r>
              <a:rPr lang="en-US" sz="2400" b="1" dirty="0" smtClean="0">
                <a:solidFill>
                  <a:srgbClr val="C00000"/>
                </a:solidFill>
              </a:rPr>
              <a:t>ternary operator</a:t>
            </a:r>
            <a:r>
              <a:rPr lang="en-US" sz="2400" dirty="0" smtClean="0"/>
              <a:t>:</a:t>
            </a:r>
          </a:p>
          <a:p>
            <a:pPr lvl="1"/>
            <a:endParaRPr lang="en-IN" sz="19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&lt;condition&gt; ? &lt;expression1&gt; : &lt;expression2&gt;</a:t>
            </a:r>
            <a:endParaRPr lang="en-IN" sz="1900" b="1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Ternary Operator In Python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But in Python we don’t have a ternary operator officially .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However Python provides us a </a:t>
            </a:r>
            <a:r>
              <a:rPr lang="en-US" sz="2400" b="1" dirty="0" smtClean="0">
                <a:solidFill>
                  <a:srgbClr val="C00000"/>
                </a:solidFill>
              </a:rPr>
              <a:t>single line if – else </a:t>
            </a:r>
            <a:r>
              <a:rPr lang="en-US" sz="2400" dirty="0" smtClean="0">
                <a:solidFill>
                  <a:srgbClr val="002060"/>
                </a:solidFill>
              </a:rPr>
              <a:t>to work just like </a:t>
            </a:r>
            <a:r>
              <a:rPr lang="en-US" sz="2400" b="1" dirty="0" smtClean="0">
                <a:solidFill>
                  <a:srgbClr val="C00000"/>
                </a:solidFill>
              </a:rPr>
              <a:t>ternary operator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&lt;</a:t>
            </a:r>
            <a:r>
              <a:rPr lang="en-IN" sz="1900" b="1" dirty="0" smtClean="0">
                <a:solidFill>
                  <a:srgbClr val="C00000"/>
                </a:solidFill>
              </a:rPr>
              <a:t>expression1</a:t>
            </a:r>
            <a:r>
              <a:rPr lang="en-IN" sz="1900" b="1" dirty="0" smtClean="0">
                <a:solidFill>
                  <a:srgbClr val="002060"/>
                </a:solidFill>
              </a:rPr>
              <a:t>&gt; if &lt;</a:t>
            </a:r>
            <a:r>
              <a:rPr lang="en-IN" sz="1900" b="1" dirty="0" smtClean="0">
                <a:solidFill>
                  <a:srgbClr val="C00000"/>
                </a:solidFill>
              </a:rPr>
              <a:t>condition</a:t>
            </a:r>
            <a:r>
              <a:rPr lang="en-IN" sz="1900" b="1" dirty="0" smtClean="0">
                <a:solidFill>
                  <a:srgbClr val="002060"/>
                </a:solidFill>
              </a:rPr>
              <a:t>&gt; else &lt;</a:t>
            </a:r>
            <a:r>
              <a:rPr lang="en-IN" sz="1900" b="1" dirty="0" smtClean="0">
                <a:solidFill>
                  <a:srgbClr val="C00000"/>
                </a:solidFill>
              </a:rPr>
              <a:t>expression2</a:t>
            </a:r>
            <a:r>
              <a:rPr lang="en-IN" sz="1900" b="1" dirty="0" smtClean="0">
                <a:solidFill>
                  <a:srgbClr val="002060"/>
                </a:solidFill>
              </a:rPr>
              <a:t>&gt;</a:t>
            </a:r>
          </a:p>
          <a:p>
            <a:endParaRPr lang="en-IN" sz="2400" dirty="0" smtClean="0"/>
          </a:p>
          <a:p>
            <a:r>
              <a:rPr lang="en-IN" sz="2400" dirty="0" smtClean="0"/>
              <a:t>It first evaluates the </a:t>
            </a:r>
            <a:r>
              <a:rPr lang="en-IN" sz="2400" b="1" dirty="0" smtClean="0">
                <a:solidFill>
                  <a:srgbClr val="C00000"/>
                </a:solidFill>
              </a:rPr>
              <a:t>condition</a:t>
            </a:r>
            <a:r>
              <a:rPr lang="en-IN" sz="2400" dirty="0" smtClean="0"/>
              <a:t>; if it returns </a:t>
            </a:r>
            <a:r>
              <a:rPr lang="en-IN" sz="2400" b="1" dirty="0" smtClean="0">
                <a:solidFill>
                  <a:srgbClr val="C00000"/>
                </a:solidFill>
              </a:rPr>
              <a:t>True </a:t>
            </a:r>
            <a:r>
              <a:rPr lang="en-IN" sz="2400" dirty="0" smtClean="0"/>
              <a:t>then </a:t>
            </a:r>
            <a:r>
              <a:rPr lang="en-IN" sz="2400" b="1" dirty="0" smtClean="0">
                <a:solidFill>
                  <a:srgbClr val="C00000"/>
                </a:solidFill>
              </a:rPr>
              <a:t>expression1</a:t>
            </a:r>
            <a:r>
              <a:rPr lang="en-IN" sz="2400" dirty="0" smtClean="0"/>
              <a:t> will be evaluated to give the result, otherwise it will evaluate </a:t>
            </a:r>
            <a:r>
              <a:rPr lang="en-IN" sz="2400" b="1" dirty="0" smtClean="0">
                <a:solidFill>
                  <a:srgbClr val="C00000"/>
                </a:solidFill>
              </a:rPr>
              <a:t>expression2</a:t>
            </a:r>
            <a:r>
              <a:rPr lang="en-IN" sz="2400" dirty="0" smtClean="0"/>
              <a:t>.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Decision Control Statements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Decision Control Statements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are those statements which decide the execution flow of our program.</a:t>
            </a:r>
          </a:p>
          <a:p>
            <a:endParaRPr lang="en-US" sz="2400" dirty="0" smtClean="0"/>
          </a:p>
          <a:p>
            <a:r>
              <a:rPr lang="en-US" sz="2400" dirty="0" smtClean="0"/>
              <a:t>In other words , they allow us to decide whether a </a:t>
            </a:r>
            <a:r>
              <a:rPr lang="en-US" sz="2400" b="1" dirty="0" smtClean="0">
                <a:solidFill>
                  <a:srgbClr val="C00000"/>
                </a:solidFill>
              </a:rPr>
              <a:t>particular part of our program </a:t>
            </a:r>
            <a:r>
              <a:rPr lang="en-US" sz="2400" dirty="0" smtClean="0"/>
              <a:t>should </a:t>
            </a:r>
            <a:r>
              <a:rPr lang="en-US" sz="2400" b="1" dirty="0" smtClean="0">
                <a:solidFill>
                  <a:srgbClr val="C00000"/>
                </a:solidFill>
              </a:rPr>
              <a:t>run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not </a:t>
            </a:r>
            <a:r>
              <a:rPr lang="en-US" sz="2400" dirty="0" smtClean="0"/>
              <a:t>based upon certain condition.</a:t>
            </a:r>
          </a:p>
          <a:p>
            <a:endParaRPr lang="en-US" sz="2400" dirty="0" smtClean="0"/>
          </a:p>
          <a:p>
            <a:r>
              <a:rPr lang="en-US" sz="2400" dirty="0" smtClean="0"/>
              <a:t>The 4 decision control statements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are: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if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if….else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if…</a:t>
            </a:r>
            <a:r>
              <a:rPr lang="en-US" sz="1900" b="1" dirty="0" err="1" smtClean="0">
                <a:solidFill>
                  <a:srgbClr val="C00000"/>
                </a:solidFill>
              </a:rPr>
              <a:t>elif</a:t>
            </a:r>
            <a:r>
              <a:rPr lang="en-US" sz="1900" b="1" dirty="0" smtClean="0">
                <a:solidFill>
                  <a:srgbClr val="C00000"/>
                </a:solidFill>
              </a:rPr>
              <a:t>…else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nested if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/>
              <a:t>Example 1: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age=12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msg</a:t>
            </a:r>
            <a:r>
              <a:rPr lang="en-IN" sz="2000" b="1" dirty="0" smtClean="0">
                <a:solidFill>
                  <a:srgbClr val="7030A0"/>
                </a:solidFill>
              </a:rPr>
              <a:t>=‘Kid’ if age&lt;13 else ‘Teenager’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</a:t>
            </a:r>
            <a:r>
              <a:rPr lang="en-IN" sz="2000" b="1" dirty="0" err="1" smtClean="0">
                <a:solidFill>
                  <a:srgbClr val="7030A0"/>
                </a:solidFill>
              </a:rPr>
              <a:t>msg</a:t>
            </a:r>
            <a:r>
              <a:rPr lang="en-IN" sz="20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Kid</a:t>
            </a:r>
          </a:p>
          <a:p>
            <a:pPr>
              <a:buNone/>
            </a:pPr>
            <a:endParaRPr lang="en-US" sz="1900" b="1" dirty="0" smtClean="0">
              <a:solidFill>
                <a:srgbClr val="7030A0"/>
              </a:solidFill>
            </a:endParaRPr>
          </a:p>
          <a:p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4282" y="4143380"/>
            <a:ext cx="48189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b="1" u="sng" dirty="0" smtClean="0"/>
              <a:t>Example 2: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age=16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msg</a:t>
            </a:r>
            <a:r>
              <a:rPr lang="en-IN" sz="2000" b="1" dirty="0" smtClean="0">
                <a:solidFill>
                  <a:srgbClr val="7030A0"/>
                </a:solidFill>
              </a:rPr>
              <a:t>=‘Kid’ if age&lt;13 else ‘Teenager’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</a:t>
            </a:r>
            <a:r>
              <a:rPr lang="en-IN" sz="2000" b="1" dirty="0" err="1" smtClean="0">
                <a:solidFill>
                  <a:srgbClr val="7030A0"/>
                </a:solidFill>
              </a:rPr>
              <a:t>msg</a:t>
            </a:r>
            <a:r>
              <a:rPr lang="en-IN" sz="20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Teenager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3504" y="2571744"/>
            <a:ext cx="29033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These codes internally </a:t>
            </a:r>
          </a:p>
          <a:p>
            <a:r>
              <a:rPr lang="en-US" b="1" dirty="0" smtClean="0"/>
              <a:t>become:</a:t>
            </a:r>
          </a:p>
          <a:p>
            <a:endParaRPr lang="en-US" dirty="0" smtClean="0"/>
          </a:p>
          <a:p>
            <a:r>
              <a:rPr lang="en-US" b="1" smtClean="0">
                <a:solidFill>
                  <a:srgbClr val="C00000"/>
                </a:solidFill>
              </a:rPr>
              <a:t>If age&lt;13:</a:t>
            </a:r>
            <a:endParaRPr lang="en-IN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</a:t>
            </a:r>
            <a:r>
              <a:rPr lang="en-US" b="1" dirty="0" err="1" smtClean="0">
                <a:solidFill>
                  <a:srgbClr val="C00000"/>
                </a:solidFill>
              </a:rPr>
              <a:t>msg</a:t>
            </a:r>
            <a:r>
              <a:rPr lang="en-US" b="1" dirty="0" smtClean="0">
                <a:solidFill>
                  <a:srgbClr val="C00000"/>
                </a:solidFill>
              </a:rPr>
              <a:t>=‘Kid’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else: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   </a:t>
            </a:r>
            <a:r>
              <a:rPr lang="en-US" b="1" dirty="0" err="1" smtClean="0">
                <a:solidFill>
                  <a:srgbClr val="C00000"/>
                </a:solidFill>
              </a:rPr>
              <a:t>msg</a:t>
            </a:r>
            <a:r>
              <a:rPr lang="en-US" b="1" dirty="0" smtClean="0">
                <a:solidFill>
                  <a:srgbClr val="C00000"/>
                </a:solidFill>
              </a:rPr>
              <a:t>=‘Teenager’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500298" y="2643182"/>
            <a:ext cx="2500330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285984" y="3500438"/>
            <a:ext cx="271464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72066" y="2500306"/>
            <a:ext cx="3071834" cy="2428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4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8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3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Checking Even Odd Using Single Line if-else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a=</a:t>
            </a:r>
            <a:r>
              <a:rPr lang="en-IN" sz="2400" b="1" dirty="0" err="1" smtClean="0">
                <a:solidFill>
                  <a:srgbClr val="7030A0"/>
                </a:solidFill>
              </a:rPr>
              <a:t>eval</a:t>
            </a:r>
            <a:r>
              <a:rPr lang="en-IN" sz="2400" b="1" dirty="0" smtClean="0">
                <a:solidFill>
                  <a:srgbClr val="7030A0"/>
                </a:solidFill>
              </a:rPr>
              <a:t>(input("Enter a number:"))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msg</a:t>
            </a:r>
            <a:r>
              <a:rPr lang="en-IN" sz="2400" b="1" dirty="0" smtClean="0">
                <a:solidFill>
                  <a:srgbClr val="7030A0"/>
                </a:solidFill>
              </a:rPr>
              <a:t>= 'Even no' if a%2==0 else 'Odd No'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msg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  <a:endParaRPr lang="en-IN" sz="2400" b="1" u="sng" dirty="0" smtClean="0"/>
          </a:p>
          <a:p>
            <a:pPr>
              <a:buNone/>
            </a:pPr>
            <a:endParaRPr lang="en-US" sz="1900" b="1" dirty="0" smtClean="0">
              <a:solidFill>
                <a:srgbClr val="7030A0"/>
              </a:solidFill>
            </a:endParaRPr>
          </a:p>
          <a:p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286256"/>
            <a:ext cx="3867690" cy="571580"/>
          </a:xfrm>
          <a:prstGeom prst="rect">
            <a:avLst/>
          </a:prstGeom>
        </p:spPr>
      </p:pic>
      <p:pic>
        <p:nvPicPr>
          <p:cNvPr id="7" name="Picture 6" descr="if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58" y="5286388"/>
            <a:ext cx="3857652" cy="647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Handling Multiple Conditions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handle multiple conditions also using single line if-else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&lt;</a:t>
            </a:r>
            <a:r>
              <a:rPr lang="en-IN" sz="1900" b="1" dirty="0" smtClean="0">
                <a:solidFill>
                  <a:srgbClr val="C00000"/>
                </a:solidFill>
              </a:rPr>
              <a:t>expression1</a:t>
            </a:r>
            <a:r>
              <a:rPr lang="en-IN" sz="1900" b="1" dirty="0" smtClean="0">
                <a:solidFill>
                  <a:srgbClr val="002060"/>
                </a:solidFill>
              </a:rPr>
              <a:t>&gt; if &lt;</a:t>
            </a:r>
            <a:r>
              <a:rPr lang="en-IN" sz="1900" b="1" dirty="0" smtClean="0">
                <a:solidFill>
                  <a:srgbClr val="C00000"/>
                </a:solidFill>
              </a:rPr>
              <a:t>condition1</a:t>
            </a:r>
            <a:r>
              <a:rPr lang="en-IN" sz="1900" b="1" dirty="0" smtClean="0">
                <a:solidFill>
                  <a:srgbClr val="002060"/>
                </a:solidFill>
              </a:rPr>
              <a:t>&gt; else &lt;</a:t>
            </a:r>
            <a:r>
              <a:rPr lang="en-IN" sz="1900" b="1" dirty="0" smtClean="0">
                <a:solidFill>
                  <a:srgbClr val="C00000"/>
                </a:solidFill>
              </a:rPr>
              <a:t>expression2</a:t>
            </a:r>
            <a:r>
              <a:rPr lang="en-IN" sz="1900" b="1" dirty="0" smtClean="0">
                <a:solidFill>
                  <a:srgbClr val="002060"/>
                </a:solidFill>
              </a:rPr>
              <a:t>&gt; if &lt;</a:t>
            </a:r>
            <a:r>
              <a:rPr lang="en-IN" sz="1900" b="1" dirty="0" smtClean="0">
                <a:solidFill>
                  <a:srgbClr val="C00000"/>
                </a:solidFill>
              </a:rPr>
              <a:t>condition2</a:t>
            </a:r>
            <a:r>
              <a:rPr lang="en-IN" sz="1900" b="1" dirty="0" smtClean="0">
                <a:solidFill>
                  <a:srgbClr val="002060"/>
                </a:solidFill>
              </a:rPr>
              <a:t>&gt; else &lt;</a:t>
            </a:r>
            <a:r>
              <a:rPr lang="en-IN" sz="1900" b="1" dirty="0" smtClean="0">
                <a:solidFill>
                  <a:srgbClr val="C00000"/>
                </a:solidFill>
              </a:rPr>
              <a:t>expression3</a:t>
            </a:r>
            <a:r>
              <a:rPr lang="en-IN" sz="1900" b="1" dirty="0" smtClean="0">
                <a:solidFill>
                  <a:srgbClr val="002060"/>
                </a:solidFill>
              </a:rPr>
              <a:t>&gt; </a:t>
            </a:r>
          </a:p>
          <a:p>
            <a:endParaRPr lang="en-IN" sz="2400" dirty="0" smtClean="0"/>
          </a:p>
          <a:p>
            <a:r>
              <a:rPr lang="en-IN" sz="2400" dirty="0" smtClean="0"/>
              <a:t>It first evaluates the </a:t>
            </a:r>
            <a:r>
              <a:rPr lang="en-IN" sz="2400" b="1" dirty="0" smtClean="0">
                <a:solidFill>
                  <a:srgbClr val="C00000"/>
                </a:solidFill>
              </a:rPr>
              <a:t>condition1</a:t>
            </a:r>
            <a:r>
              <a:rPr lang="en-IN" sz="2400" dirty="0" smtClean="0"/>
              <a:t>; if it returns </a:t>
            </a:r>
            <a:r>
              <a:rPr lang="en-IN" sz="2400" b="1" dirty="0" smtClean="0">
                <a:solidFill>
                  <a:srgbClr val="C00000"/>
                </a:solidFill>
              </a:rPr>
              <a:t>True </a:t>
            </a:r>
            <a:r>
              <a:rPr lang="en-IN" sz="2400" dirty="0" smtClean="0"/>
              <a:t>then </a:t>
            </a:r>
            <a:r>
              <a:rPr lang="en-IN" sz="2400" b="1" dirty="0" smtClean="0">
                <a:solidFill>
                  <a:srgbClr val="C00000"/>
                </a:solidFill>
              </a:rPr>
              <a:t>expression1</a:t>
            </a:r>
            <a:r>
              <a:rPr lang="en-IN" sz="2400" dirty="0" smtClean="0"/>
              <a:t> will be executed to give the result, otherwise it will evaluate the </a:t>
            </a:r>
            <a:r>
              <a:rPr lang="en-IN" sz="2400" b="1" dirty="0" smtClean="0">
                <a:solidFill>
                  <a:srgbClr val="C00000"/>
                </a:solidFill>
              </a:rPr>
              <a:t>condition2</a:t>
            </a:r>
            <a:r>
              <a:rPr lang="en-IN" sz="2400" dirty="0" smtClean="0"/>
              <a:t>; if it returns </a:t>
            </a:r>
            <a:r>
              <a:rPr lang="en-IN" sz="2400" b="1" dirty="0" smtClean="0">
                <a:solidFill>
                  <a:srgbClr val="C00000"/>
                </a:solidFill>
              </a:rPr>
              <a:t>True </a:t>
            </a:r>
            <a:r>
              <a:rPr lang="en-IN" sz="2400" dirty="0" smtClean="0"/>
              <a:t>then </a:t>
            </a:r>
            <a:r>
              <a:rPr lang="en-IN" sz="2400" b="1" dirty="0" smtClean="0">
                <a:solidFill>
                  <a:srgbClr val="C00000"/>
                </a:solidFill>
              </a:rPr>
              <a:t>expression2</a:t>
            </a:r>
            <a:r>
              <a:rPr lang="en-IN" sz="2400" dirty="0" smtClean="0"/>
              <a:t> will be executed otherwise it will execute </a:t>
            </a:r>
            <a:r>
              <a:rPr lang="en-IN" sz="2400" b="1" dirty="0" smtClean="0">
                <a:solidFill>
                  <a:srgbClr val="C00000"/>
                </a:solidFill>
              </a:rPr>
              <a:t>expression3.</a:t>
            </a:r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/>
              <a:t>Example 1: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age=16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msg</a:t>
            </a:r>
            <a:r>
              <a:rPr lang="en-IN" sz="2000" b="1" dirty="0" smtClean="0">
                <a:solidFill>
                  <a:srgbClr val="7030A0"/>
                </a:solidFill>
              </a:rPr>
              <a:t>=‘Kid’ if </a:t>
            </a:r>
            <a:r>
              <a:rPr lang="en-IN" sz="2000" b="1" dirty="0" smtClean="0">
                <a:solidFill>
                  <a:srgbClr val="7030A0"/>
                </a:solidFill>
              </a:rPr>
              <a:t>age&lt;13 </a:t>
            </a:r>
            <a:r>
              <a:rPr lang="en-IN" sz="2000" b="1" dirty="0" smtClean="0">
                <a:solidFill>
                  <a:srgbClr val="7030A0"/>
                </a:solidFill>
              </a:rPr>
              <a:t>else ‘Teenager’ if age&lt;20  else ‘Adult’ 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</a:t>
            </a:r>
            <a:r>
              <a:rPr lang="en-IN" sz="2000" b="1" dirty="0" err="1" smtClean="0">
                <a:solidFill>
                  <a:srgbClr val="7030A0"/>
                </a:solidFill>
              </a:rPr>
              <a:t>msg</a:t>
            </a:r>
            <a:r>
              <a:rPr lang="en-IN" sz="20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Teenager</a:t>
            </a:r>
          </a:p>
          <a:p>
            <a:pPr>
              <a:buNone/>
            </a:pPr>
            <a:endParaRPr lang="en-US" sz="1900" b="1" dirty="0" smtClean="0">
              <a:solidFill>
                <a:srgbClr val="7030A0"/>
              </a:solidFill>
            </a:endParaRPr>
          </a:p>
          <a:p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4282" y="4143380"/>
            <a:ext cx="75724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 smtClean="0"/>
              <a:t>Example 2: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age=21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msg</a:t>
            </a:r>
            <a:r>
              <a:rPr lang="en-IN" sz="2000" b="1" dirty="0" smtClean="0">
                <a:solidFill>
                  <a:srgbClr val="7030A0"/>
                </a:solidFill>
              </a:rPr>
              <a:t>=‘Kid’ if age&lt;12 else ‘Teenager’	if age&lt;20  else ‘Adult’ 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</a:t>
            </a:r>
            <a:r>
              <a:rPr lang="en-IN" sz="2000" b="1" dirty="0" err="1" smtClean="0">
                <a:solidFill>
                  <a:srgbClr val="7030A0"/>
                </a:solidFill>
              </a:rPr>
              <a:t>msg</a:t>
            </a:r>
            <a:r>
              <a:rPr lang="en-IN" sz="20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Adult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2132" y="2643182"/>
            <a:ext cx="3071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if </a:t>
            </a:r>
            <a:r>
              <a:rPr lang="en-US" b="1" smtClean="0">
                <a:solidFill>
                  <a:srgbClr val="C00000"/>
                </a:solidFill>
              </a:rPr>
              <a:t>age&lt;13:</a:t>
            </a:r>
            <a:endParaRPr lang="en-IN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</a:t>
            </a:r>
            <a:r>
              <a:rPr lang="en-US" b="1" dirty="0" err="1" smtClean="0">
                <a:solidFill>
                  <a:srgbClr val="C00000"/>
                </a:solidFill>
              </a:rPr>
              <a:t>msg</a:t>
            </a:r>
            <a:r>
              <a:rPr lang="en-US" b="1" dirty="0" smtClean="0">
                <a:solidFill>
                  <a:srgbClr val="C00000"/>
                </a:solidFill>
              </a:rPr>
              <a:t>=‘Kid’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else: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  if age&lt;20: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       </a:t>
            </a:r>
            <a:r>
              <a:rPr lang="en-US" b="1" dirty="0" err="1" smtClean="0">
                <a:solidFill>
                  <a:srgbClr val="C00000"/>
                </a:solidFill>
              </a:rPr>
              <a:t>msg</a:t>
            </a:r>
            <a:r>
              <a:rPr lang="en-US" b="1" dirty="0" smtClean="0">
                <a:solidFill>
                  <a:srgbClr val="C00000"/>
                </a:solidFill>
              </a:rPr>
              <a:t>=‘Teenager’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  else: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        </a:t>
            </a:r>
            <a:r>
              <a:rPr lang="en-US" b="1" dirty="0" err="1" smtClean="0">
                <a:solidFill>
                  <a:srgbClr val="C00000"/>
                </a:solidFill>
              </a:rPr>
              <a:t>msg</a:t>
            </a:r>
            <a:r>
              <a:rPr lang="en-US" b="1" dirty="0" smtClean="0">
                <a:solidFill>
                  <a:srgbClr val="C00000"/>
                </a:solidFill>
              </a:rPr>
              <a:t>=‘Adult’	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500298" y="2643182"/>
            <a:ext cx="2500330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285984" y="3500438"/>
            <a:ext cx="271464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43570" y="2643182"/>
            <a:ext cx="3071834" cy="2000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4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8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3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if 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if</a:t>
            </a:r>
            <a:r>
              <a:rPr lang="en-IN" sz="2400" dirty="0" smtClean="0"/>
              <a:t> the statement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is similar to other languages like in </a:t>
            </a:r>
            <a:r>
              <a:rPr lang="en-IN" sz="2400" b="1" dirty="0" smtClean="0">
                <a:solidFill>
                  <a:srgbClr val="C00000"/>
                </a:solidFill>
              </a:rPr>
              <a:t>Java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C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C++</a:t>
            </a:r>
            <a:r>
              <a:rPr lang="en-IN" sz="2400" dirty="0" smtClean="0"/>
              <a:t>, etc.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is used to </a:t>
            </a:r>
            <a:r>
              <a:rPr lang="en-IN" sz="2400" b="1" dirty="0" smtClean="0">
                <a:solidFill>
                  <a:srgbClr val="C00000"/>
                </a:solidFill>
              </a:rPr>
              <a:t>decide</a:t>
            </a:r>
            <a:r>
              <a:rPr lang="en-IN" sz="2400" dirty="0" smtClean="0"/>
              <a:t> whether a </a:t>
            </a:r>
            <a:r>
              <a:rPr lang="en-IN" sz="2400" b="1" dirty="0" smtClean="0">
                <a:solidFill>
                  <a:srgbClr val="C00000"/>
                </a:solidFill>
              </a:rPr>
              <a:t>certain statement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block of statements </a:t>
            </a:r>
            <a:r>
              <a:rPr lang="en-IN" sz="2400" dirty="0" smtClean="0"/>
              <a:t>will be executed or not 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a certain condition is </a:t>
            </a:r>
            <a:r>
              <a:rPr lang="en-IN" sz="2400" b="1" dirty="0" smtClean="0">
                <a:solidFill>
                  <a:srgbClr val="C00000"/>
                </a:solidFill>
              </a:rPr>
              <a:t>true</a:t>
            </a:r>
            <a:r>
              <a:rPr lang="en-IN" sz="2400" dirty="0" smtClean="0"/>
              <a:t> then a block of statement is executed otherwise not.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if 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r>
              <a:rPr lang="en-IN" sz="2400" b="1" u="sng" dirty="0" smtClean="0"/>
              <a:t>Syntax:</a:t>
            </a:r>
          </a:p>
          <a:p>
            <a:pPr lvl="1">
              <a:buNone/>
            </a:pPr>
            <a:r>
              <a:rPr lang="en-IN" sz="1900" dirty="0" smtClean="0"/>
              <a:t>				</a:t>
            </a:r>
            <a:r>
              <a:rPr lang="en-IN" sz="2100" b="1" dirty="0" smtClean="0">
                <a:solidFill>
                  <a:srgbClr val="002060"/>
                </a:solidFill>
              </a:rPr>
              <a:t>if (expression): </a:t>
            </a:r>
          </a:p>
          <a:p>
            <a:pPr lvl="2">
              <a:buNone/>
            </a:pPr>
            <a:r>
              <a:rPr lang="en-IN" sz="2100" b="1" dirty="0" smtClean="0">
                <a:solidFill>
                  <a:srgbClr val="002060"/>
                </a:solidFill>
              </a:rPr>
              <a:t>					statement1 </a:t>
            </a:r>
          </a:p>
          <a:p>
            <a:pPr lvl="2">
              <a:buNone/>
            </a:pPr>
            <a:r>
              <a:rPr lang="en-IN" sz="2100" b="1" dirty="0" smtClean="0">
                <a:solidFill>
                  <a:srgbClr val="002060"/>
                </a:solidFill>
              </a:rPr>
              <a:t>	 				statement2</a:t>
            </a:r>
          </a:p>
          <a:p>
            <a:pPr lvl="3">
              <a:buNone/>
            </a:pPr>
            <a:r>
              <a:rPr lang="en-US" sz="2100" b="1" dirty="0" smtClean="0">
                <a:solidFill>
                  <a:srgbClr val="002060"/>
                </a:solidFill>
              </a:rPr>
              <a:t>				.</a:t>
            </a:r>
          </a:p>
          <a:p>
            <a:pPr lvl="3">
              <a:buNone/>
            </a:pPr>
            <a:r>
              <a:rPr lang="en-US" sz="2100" b="1" dirty="0" smtClean="0">
                <a:solidFill>
                  <a:srgbClr val="002060"/>
                </a:solidFill>
              </a:rPr>
              <a:t>				.</a:t>
            </a:r>
            <a:endParaRPr lang="en-IN" sz="2100" b="1" dirty="0" smtClean="0">
              <a:solidFill>
                <a:srgbClr val="002060"/>
              </a:solidFill>
            </a:endParaRPr>
          </a:p>
          <a:p>
            <a:pPr lvl="3">
              <a:buNone/>
            </a:pPr>
            <a:r>
              <a:rPr lang="en-US" sz="2100" b="1" dirty="0" smtClean="0">
                <a:solidFill>
                  <a:srgbClr val="002060"/>
                </a:solidFill>
              </a:rPr>
              <a:t>				statement..n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Some Important Points:</a:t>
            </a:r>
            <a:endParaRPr lang="en-IN" sz="2400" b="1" u="sng" dirty="0" smtClean="0"/>
          </a:p>
          <a:p>
            <a:pPr lvl="1"/>
            <a:r>
              <a:rPr lang="en-IN" sz="1900" dirty="0" smtClean="0">
                <a:solidFill>
                  <a:schemeClr val="tx1"/>
                </a:solidFill>
              </a:rPr>
              <a:t>Python does not use </a:t>
            </a:r>
            <a:r>
              <a:rPr lang="en-IN" sz="1900" b="1" dirty="0" smtClean="0">
                <a:solidFill>
                  <a:srgbClr val="C00000"/>
                </a:solidFill>
              </a:rPr>
              <a:t>{ }</a:t>
            </a:r>
            <a:r>
              <a:rPr lang="en-IN" sz="1900" dirty="0" smtClean="0">
                <a:solidFill>
                  <a:schemeClr val="tx1"/>
                </a:solidFill>
              </a:rPr>
              <a:t> to define the body of a code block , rather it uses </a:t>
            </a:r>
            <a:r>
              <a:rPr lang="en-IN" sz="1900" b="1" dirty="0" smtClean="0">
                <a:solidFill>
                  <a:srgbClr val="C00000"/>
                </a:solidFill>
              </a:rPr>
              <a:t>indentation.</a:t>
            </a:r>
          </a:p>
          <a:p>
            <a:endParaRPr lang="en-IN" sz="2400" dirty="0" smtClean="0"/>
          </a:p>
          <a:p>
            <a:pPr lvl="1"/>
            <a:r>
              <a:rPr lang="en-IN" sz="1900" dirty="0" smtClean="0">
                <a:solidFill>
                  <a:schemeClr val="tx1"/>
                </a:solidFill>
              </a:rPr>
              <a:t>A code block </a:t>
            </a:r>
            <a:r>
              <a:rPr lang="en-IN" sz="1900" b="1" dirty="0" smtClean="0">
                <a:solidFill>
                  <a:srgbClr val="002060"/>
                </a:solidFill>
              </a:rPr>
              <a:t>starts with indentation </a:t>
            </a:r>
            <a:r>
              <a:rPr lang="en-IN" sz="1900" dirty="0" smtClean="0">
                <a:solidFill>
                  <a:schemeClr val="tx1"/>
                </a:solidFill>
              </a:rPr>
              <a:t>and</a:t>
            </a:r>
            <a:r>
              <a:rPr lang="en-IN" sz="1900" b="1" dirty="0" smtClean="0">
                <a:solidFill>
                  <a:srgbClr val="C00000"/>
                </a:solidFill>
              </a:rPr>
              <a:t> </a:t>
            </a:r>
            <a:r>
              <a:rPr lang="en-IN" sz="1900" b="1" dirty="0" smtClean="0">
                <a:solidFill>
                  <a:srgbClr val="002060"/>
                </a:solidFill>
              </a:rPr>
              <a:t>ends with the first </a:t>
            </a:r>
            <a:r>
              <a:rPr lang="en-IN" sz="1900" b="1" dirty="0" err="1" smtClean="0">
                <a:solidFill>
                  <a:srgbClr val="002060"/>
                </a:solidFill>
              </a:rPr>
              <a:t>unindented</a:t>
            </a:r>
            <a:r>
              <a:rPr lang="en-IN" sz="1900" b="1" dirty="0" smtClean="0">
                <a:solidFill>
                  <a:srgbClr val="002060"/>
                </a:solidFill>
              </a:rPr>
              <a:t> line</a:t>
            </a:r>
            <a:r>
              <a:rPr lang="en-IN" sz="1900" dirty="0" smtClean="0"/>
              <a:t>. </a:t>
            </a:r>
          </a:p>
          <a:p>
            <a:endParaRPr lang="en-IN" sz="2400" dirty="0" smtClean="0"/>
          </a:p>
          <a:p>
            <a:pPr lvl="1"/>
            <a:r>
              <a:rPr lang="en-IN" sz="1900" dirty="0" smtClean="0">
                <a:solidFill>
                  <a:schemeClr val="tx1"/>
                </a:solidFill>
              </a:rPr>
              <a:t>The amount of indentation is up to the programmer, but he/she must be consistent throughout that block.</a:t>
            </a:r>
          </a:p>
          <a:p>
            <a:pPr lvl="1"/>
            <a:endParaRPr lang="en-IN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dirty="0" smtClean="0">
                <a:solidFill>
                  <a:schemeClr val="tx1"/>
                </a:solidFill>
              </a:rPr>
              <a:t>The</a:t>
            </a:r>
            <a:r>
              <a:rPr lang="en-US" sz="1900" b="1" dirty="0" smtClean="0">
                <a:solidFill>
                  <a:srgbClr val="C00000"/>
                </a:solidFill>
              </a:rPr>
              <a:t> colon </a:t>
            </a:r>
            <a:r>
              <a:rPr lang="en-US" sz="1900" dirty="0" smtClean="0">
                <a:solidFill>
                  <a:schemeClr val="tx1"/>
                </a:solidFill>
              </a:rPr>
              <a:t>after</a:t>
            </a:r>
            <a:r>
              <a:rPr lang="en-US" sz="1900" b="1" dirty="0" smtClean="0">
                <a:solidFill>
                  <a:srgbClr val="C00000"/>
                </a:solidFill>
              </a:rPr>
              <a:t> if( ) </a:t>
            </a:r>
            <a:r>
              <a:rPr lang="en-US" sz="1900" dirty="0" smtClean="0">
                <a:solidFill>
                  <a:schemeClr val="tx1"/>
                </a:solidFill>
              </a:rPr>
              <a:t>condition is important and is a part of the syntax. However parenthesis with condition is optional</a:t>
            </a:r>
            <a:endParaRPr lang="en-IN" sz="1900" dirty="0" smtClean="0">
              <a:solidFill>
                <a:schemeClr val="tx1"/>
              </a:solidFill>
            </a:endParaRPr>
          </a:p>
          <a:p>
            <a:endParaRPr lang="en-IN" sz="2400" b="1" u="sng" dirty="0" smtClean="0"/>
          </a:p>
          <a:p>
            <a:endParaRPr lang="en-IN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WAP to accept an integer from the user and check whether it is an even or odd </a:t>
            </a:r>
          </a:p>
          <a:p>
            <a:pPr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Solution 1: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a=</a:t>
            </a:r>
            <a:r>
              <a:rPr lang="en-IN" sz="2400" b="1" dirty="0" err="1" smtClean="0">
                <a:solidFill>
                  <a:srgbClr val="7030A0"/>
                </a:solidFill>
              </a:rPr>
              <a:t>eval</a:t>
            </a:r>
            <a:r>
              <a:rPr lang="en-IN" sz="2400" b="1" dirty="0" smtClean="0">
                <a:solidFill>
                  <a:srgbClr val="7030A0"/>
                </a:solidFill>
              </a:rPr>
              <a:t>(input("Enter a number:"))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if(a%2==0):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print("No is even")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if(a%2!=0):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print("No is odd")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Solution 2: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if(a%2==0):print("No is even")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if(a%2!=0):	print("No is odd")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214942" y="2357430"/>
            <a:ext cx="3700482" cy="2857520"/>
          </a:xfrm>
          <a:prstGeom prst="cloudCallout">
            <a:avLst>
              <a:gd name="adj1" fmla="val -92485"/>
              <a:gd name="adj2" fmla="val -22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If the body of </a:t>
            </a:r>
            <a:r>
              <a:rPr lang="en-US" b="1" dirty="0" smtClean="0">
                <a:solidFill>
                  <a:srgbClr val="FFFF00"/>
                </a:solidFill>
              </a:rPr>
              <a:t>if( ) </a:t>
            </a:r>
            <a:r>
              <a:rPr lang="en-US" b="1" dirty="0" smtClean="0">
                <a:solidFill>
                  <a:schemeClr val="bg1"/>
                </a:solidFill>
              </a:rPr>
              <a:t>statement contains only one statement , then we can write it just after </a:t>
            </a:r>
            <a:r>
              <a:rPr lang="en-US" b="1" dirty="0" smtClean="0">
                <a:solidFill>
                  <a:srgbClr val="FFFF00"/>
                </a:solidFill>
              </a:rPr>
              <a:t>if( ) </a:t>
            </a:r>
            <a:r>
              <a:rPr lang="en-US" b="1" dirty="0" smtClean="0">
                <a:solidFill>
                  <a:schemeClr val="bg1"/>
                </a:solidFill>
              </a:rPr>
              <a:t>statement also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About Multiple Lines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there are multiple lines in the body of </a:t>
            </a:r>
            <a:r>
              <a:rPr lang="en-US" sz="2400" b="1" dirty="0" smtClean="0">
                <a:solidFill>
                  <a:srgbClr val="C00000"/>
                </a:solidFill>
              </a:rPr>
              <a:t>if( ) </a:t>
            </a:r>
            <a:r>
              <a:rPr lang="en-US" sz="2400" dirty="0" smtClean="0"/>
              <a:t>, then 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Either we can write them inside </a:t>
            </a:r>
            <a:r>
              <a:rPr lang="en-US" sz="1900" b="1" dirty="0" smtClean="0">
                <a:solidFill>
                  <a:srgbClr val="C00000"/>
                </a:solidFill>
              </a:rPr>
              <a:t>if( ) </a:t>
            </a:r>
            <a:r>
              <a:rPr lang="en-US" sz="1900" b="1" dirty="0" smtClean="0">
                <a:solidFill>
                  <a:srgbClr val="002060"/>
                </a:solidFill>
              </a:rPr>
              <a:t>by properly indenting them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OR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If we write them just after </a:t>
            </a:r>
            <a:r>
              <a:rPr lang="en-US" sz="1900" b="1" dirty="0" smtClean="0">
                <a:solidFill>
                  <a:srgbClr val="C00000"/>
                </a:solidFill>
              </a:rPr>
              <a:t>if ( ) </a:t>
            </a:r>
            <a:r>
              <a:rPr lang="en-US" sz="1900" b="1" dirty="0" smtClean="0">
                <a:solidFill>
                  <a:srgbClr val="002060"/>
                </a:solidFill>
              </a:rPr>
              <a:t>, then we must use semicolon as a separator</a:t>
            </a:r>
            <a:endParaRPr lang="en-IN" sz="1900" b="1" dirty="0" smtClean="0">
              <a:solidFill>
                <a:srgbClr val="002060"/>
              </a:solidFill>
            </a:endParaRPr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About Multiple Lines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Solution 1: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if(a%2==0):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print("No is even")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print(“Hello”)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if(a%2!=0):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print("No is odd")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print(“Hi”)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844" y="4180344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Solution 2: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if(a%2==0): print("No is even");</a:t>
            </a:r>
            <a:r>
              <a:rPr lang="en-US" sz="2000" b="1" dirty="0" smtClean="0">
                <a:solidFill>
                  <a:srgbClr val="7030A0"/>
                </a:solidFill>
              </a:rPr>
              <a:t>print(“Hello”)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if(a%2!=0):  print("No is odd");</a:t>
            </a:r>
            <a:r>
              <a:rPr lang="en-US" sz="2000" b="1" dirty="0" smtClean="0">
                <a:solidFill>
                  <a:srgbClr val="7030A0"/>
                </a:solidFill>
              </a:rPr>
              <a:t>print(“Hi”)</a:t>
            </a:r>
            <a:endParaRPr lang="en-IN" sz="2000" b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5789</TotalTime>
  <Words>1022</Words>
  <Application>Microsoft Office PowerPoint</Application>
  <PresentationFormat>On-screen Show (4:3)</PresentationFormat>
  <Paragraphs>331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Civic</vt:lpstr>
      <vt:lpstr>Slide 1</vt:lpstr>
      <vt:lpstr>Today’s Agenda</vt:lpstr>
      <vt:lpstr>Decision Control Statements</vt:lpstr>
      <vt:lpstr>The if Statement</vt:lpstr>
      <vt:lpstr>The if Statement</vt:lpstr>
      <vt:lpstr>Exercise </vt:lpstr>
      <vt:lpstr>Solution </vt:lpstr>
      <vt:lpstr>What About Multiple Lines ?</vt:lpstr>
      <vt:lpstr>What About Multiple Lines ?</vt:lpstr>
      <vt:lpstr>The if –else Statement</vt:lpstr>
      <vt:lpstr>The if-else Statement</vt:lpstr>
      <vt:lpstr>Example </vt:lpstr>
      <vt:lpstr>Exercise </vt:lpstr>
      <vt:lpstr>Solution </vt:lpstr>
      <vt:lpstr>Guess The Output</vt:lpstr>
      <vt:lpstr>Why Did The Exception Occur ?</vt:lpstr>
      <vt:lpstr>Solution </vt:lpstr>
      <vt:lpstr>Solution </vt:lpstr>
      <vt:lpstr>The if –elif-else Statement</vt:lpstr>
      <vt:lpstr>The if –elif-else Statement</vt:lpstr>
      <vt:lpstr>Exercise </vt:lpstr>
      <vt:lpstr>Solution </vt:lpstr>
      <vt:lpstr>The nested if Statement</vt:lpstr>
      <vt:lpstr>The nested if Statement</vt:lpstr>
      <vt:lpstr>Exercise </vt:lpstr>
      <vt:lpstr>Solution </vt:lpstr>
      <vt:lpstr>Exercise </vt:lpstr>
      <vt:lpstr>Ternary Operator In Python</vt:lpstr>
      <vt:lpstr>Ternary Operator In Python</vt:lpstr>
      <vt:lpstr>Example</vt:lpstr>
      <vt:lpstr>Example</vt:lpstr>
      <vt:lpstr>Handling Multiple Conditions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534</cp:revision>
  <dcterms:created xsi:type="dcterms:W3CDTF">2015-12-21T13:46:48Z</dcterms:created>
  <dcterms:modified xsi:type="dcterms:W3CDTF">2019-06-19T05:46:37Z</dcterms:modified>
</cp:coreProperties>
</file>