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423" r:id="rId3"/>
    <p:sldId id="424" r:id="rId4"/>
    <p:sldId id="450" r:id="rId5"/>
    <p:sldId id="451" r:id="rId6"/>
    <p:sldId id="456" r:id="rId7"/>
    <p:sldId id="452" r:id="rId8"/>
    <p:sldId id="458" r:id="rId9"/>
    <p:sldId id="457" r:id="rId10"/>
    <p:sldId id="453" r:id="rId11"/>
    <p:sldId id="454" r:id="rId12"/>
    <p:sldId id="455" r:id="rId13"/>
    <p:sldId id="426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5" r:id="rId30"/>
    <p:sldId id="477" r:id="rId31"/>
    <p:sldId id="476" r:id="rId32"/>
    <p:sldId id="481" r:id="rId33"/>
    <p:sldId id="479" r:id="rId34"/>
    <p:sldId id="480" r:id="rId35"/>
    <p:sldId id="482" r:id="rId36"/>
    <p:sldId id="483" r:id="rId37"/>
    <p:sldId id="4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starts with </a:t>
            </a:r>
            <a:r>
              <a:rPr lang="en-US" sz="2400" b="1" dirty="0" smtClean="0">
                <a:solidFill>
                  <a:srgbClr val="7030A0"/>
                </a:solidFill>
              </a:rPr>
              <a:t>initial size </a:t>
            </a:r>
            <a:r>
              <a:rPr lang="en-US" sz="2400" dirty="0" smtClean="0">
                <a:solidFill>
                  <a:schemeClr val="tx1"/>
                </a:solidFill>
              </a:rPr>
              <a:t>for a variable and then </a:t>
            </a:r>
            <a:r>
              <a:rPr lang="en-IN" sz="2400" dirty="0" smtClean="0">
                <a:solidFill>
                  <a:schemeClr val="tx1"/>
                </a:solidFill>
              </a:rPr>
              <a:t>increases its size as needed up to the </a:t>
            </a:r>
            <a:r>
              <a:rPr lang="en-IN" sz="2400" b="1" dirty="0" smtClean="0">
                <a:solidFill>
                  <a:srgbClr val="C00000"/>
                </a:solidFill>
              </a:rPr>
              <a:t>RAM limit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initial size for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24 bytes </a:t>
            </a:r>
            <a:r>
              <a:rPr lang="en-US" sz="2400" dirty="0" smtClean="0">
                <a:solidFill>
                  <a:schemeClr val="tx1"/>
                </a:solidFill>
              </a:rPr>
              <a:t>and then increases as the value is increased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If we want to check the size of a variable , then </a:t>
            </a:r>
            <a:r>
              <a:rPr lang="en-US" sz="2300" b="1" dirty="0" smtClean="0">
                <a:solidFill>
                  <a:srgbClr val="C00000"/>
                </a:solidFill>
              </a:rPr>
              <a:t>Python </a:t>
            </a:r>
            <a:r>
              <a:rPr lang="en-US" sz="2300" dirty="0" smtClean="0">
                <a:solidFill>
                  <a:schemeClr val="tx1"/>
                </a:solidFill>
              </a:rPr>
              <a:t>provides us a function called </a:t>
            </a:r>
            <a:r>
              <a:rPr lang="en-US" sz="2300" b="1" dirty="0" err="1" smtClean="0">
                <a:solidFill>
                  <a:srgbClr val="7030A0"/>
                </a:solidFill>
              </a:rPr>
              <a:t>getsizeof</a:t>
            </a:r>
            <a:r>
              <a:rPr lang="en-US" sz="2300" b="1" dirty="0" smtClean="0">
                <a:solidFill>
                  <a:srgbClr val="7030A0"/>
                </a:solidFill>
              </a:rPr>
              <a:t>()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This function is available in a module called </a:t>
            </a:r>
            <a:r>
              <a:rPr lang="en-US" sz="2300" b="1" dirty="0" smtClean="0">
                <a:solidFill>
                  <a:srgbClr val="7030A0"/>
                </a:solidFill>
              </a:rPr>
              <a:t>sys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pic>
        <p:nvPicPr>
          <p:cNvPr id="6" name="Content Placeholder 5" descr="sizeof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0066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b="1" dirty="0" smtClean="0">
                <a:solidFill>
                  <a:srgbClr val="0070C0"/>
                </a:solidFill>
              </a:rPr>
              <a:t>DATA TYPES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Third important rule to remember is that  ,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data types like </a:t>
            </a:r>
            <a:r>
              <a:rPr lang="en-US" sz="2400" b="1" dirty="0" smtClean="0">
                <a:solidFill>
                  <a:srgbClr val="C00000"/>
                </a:solidFill>
              </a:rPr>
              <a:t>integers</a:t>
            </a:r>
            <a:r>
              <a:rPr lang="en-US" sz="2400" dirty="0" smtClean="0">
                <a:solidFill>
                  <a:schemeClr val="tx1"/>
                </a:solidFill>
              </a:rPr>
              <a:t> don’t have any range i.e. </a:t>
            </a:r>
            <a:r>
              <a:rPr lang="en-US" sz="2400" b="1" dirty="0" smtClean="0">
                <a:solidFill>
                  <a:srgbClr val="7030A0"/>
                </a:solidFill>
              </a:rPr>
              <a:t>they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Like C /C++ /Java they don’t have max or min value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an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variable can store </a:t>
            </a:r>
            <a:r>
              <a:rPr lang="en-US" sz="2400" b="1" dirty="0" smtClean="0">
                <a:solidFill>
                  <a:srgbClr val="7030A0"/>
                </a:solidFill>
              </a:rPr>
              <a:t>as many digits as we want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previously mentioned , Python supports </a:t>
            </a:r>
            <a:r>
              <a:rPr lang="en-US" sz="2400" b="1" dirty="0" smtClean="0">
                <a:solidFill>
                  <a:srgbClr val="C00000"/>
                </a:solidFill>
              </a:rPr>
              <a:t>3 numeric types: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: Used for storing integer numbers without any fractional part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: Used for storing fractional numbers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complex</a:t>
            </a:r>
            <a:r>
              <a:rPr lang="en-US" sz="2400" dirty="0" smtClean="0"/>
              <a:t>: Used for storing complex numbers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EXAMPLES OF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smtClean="0"/>
              <a:t>TYPE: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b=256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c=-4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print(c)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-4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DIFFERENT WAYS OF 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IN PYTHON: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  <a:r>
              <a:rPr lang="en-US" sz="2400" dirty="0" smtClean="0"/>
              <a:t>( base 10)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binary number</a:t>
            </a:r>
            <a:r>
              <a:rPr lang="en-US" sz="2400" dirty="0" smtClean="0"/>
              <a:t>( base 2)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octal number</a:t>
            </a:r>
            <a:r>
              <a:rPr lang="en-US" sz="2400" dirty="0" smtClean="0"/>
              <a:t>(base 8)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hexadecimal number</a:t>
            </a:r>
            <a:r>
              <a:rPr lang="en-US" sz="2400" dirty="0" smtClean="0"/>
              <a:t>( base 16)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DECIMAL( base 10)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This is the </a:t>
            </a:r>
            <a:r>
              <a:rPr lang="en-US" sz="2400" b="1" dirty="0" smtClean="0">
                <a:solidFill>
                  <a:srgbClr val="7030A0"/>
                </a:solidFill>
              </a:rPr>
              <a:t>default way </a:t>
            </a:r>
            <a:r>
              <a:rPr lang="en-US" sz="2400" dirty="0" smtClean="0"/>
              <a:t>of representing integers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base 10 </a:t>
            </a:r>
            <a:r>
              <a:rPr lang="en-US" sz="2400" dirty="0" smtClean="0"/>
              <a:t>means , 10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to 9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Example: 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a=25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BINARY( base 2)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binary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base 2 </a:t>
            </a:r>
            <a:r>
              <a:rPr lang="en-US" sz="2400" dirty="0" smtClean="0"/>
              <a:t>means , only </a:t>
            </a:r>
            <a:r>
              <a:rPr lang="en-US" sz="2400" b="1" dirty="0" smtClean="0">
                <a:solidFill>
                  <a:srgbClr val="C00000"/>
                </a:solidFill>
              </a:rPr>
              <a:t>2 digits </a:t>
            </a:r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0 and 1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0b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0B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18" y="1428736"/>
            <a:ext cx="8710600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For representing binary value it is </a:t>
            </a:r>
            <a:r>
              <a:rPr lang="en-US" sz="2300" b="1" dirty="0" smtClean="0">
                <a:solidFill>
                  <a:srgbClr val="7030A0"/>
                </a:solidFill>
              </a:rPr>
              <a:t>compulsory</a:t>
            </a:r>
            <a:r>
              <a:rPr lang="en-US" sz="2300" dirty="0" smtClean="0">
                <a:solidFill>
                  <a:schemeClr val="tx1"/>
                </a:solidFill>
              </a:rPr>
              <a:t> to </a:t>
            </a:r>
            <a:r>
              <a:rPr lang="en-US" sz="2300" b="1" dirty="0" smtClean="0">
                <a:solidFill>
                  <a:srgbClr val="7030A0"/>
                </a:solidFill>
              </a:rPr>
              <a:t>prefix</a:t>
            </a:r>
            <a:r>
              <a:rPr lang="en-US" sz="2300" dirty="0" smtClean="0">
                <a:solidFill>
                  <a:schemeClr val="tx1"/>
                </a:solidFill>
              </a:rPr>
              <a:t> the number with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 or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300" dirty="0" smtClean="0">
                <a:solidFill>
                  <a:schemeClr val="tx1"/>
                </a:solidFill>
              </a:rPr>
              <a:t>Although we can assign </a:t>
            </a:r>
            <a:r>
              <a:rPr lang="en-US" sz="2300" b="1" dirty="0" smtClean="0">
                <a:solidFill>
                  <a:srgbClr val="C00000"/>
                </a:solidFill>
              </a:rPr>
              <a:t>binary value </a:t>
            </a:r>
            <a:r>
              <a:rPr lang="en-US" sz="2300" dirty="0" smtClean="0">
                <a:solidFill>
                  <a:schemeClr val="tx1"/>
                </a:solidFill>
              </a:rPr>
              <a:t>to the variable but when we display it we always get output in </a:t>
            </a:r>
            <a:r>
              <a:rPr lang="en-US" sz="2300" b="1" dirty="0" smtClean="0">
                <a:solidFill>
                  <a:srgbClr val="C00000"/>
                </a:solidFill>
              </a:rPr>
              <a:t>decimal number system </a:t>
            </a:r>
            <a:r>
              <a:rPr lang="en-US" sz="2300" dirty="0" smtClean="0">
                <a:solidFill>
                  <a:schemeClr val="tx1"/>
                </a:solidFill>
              </a:rPr>
              <a:t>form.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643446"/>
            <a:ext cx="4071966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Basic Data Types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Some Very Important Points To Remember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Numeric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Different Types Of Integers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Converting Between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digit except </a:t>
            </a:r>
            <a:r>
              <a:rPr lang="en-US" sz="2300" b="1" dirty="0" smtClean="0">
                <a:solidFill>
                  <a:srgbClr val="C00000"/>
                </a:solidFill>
              </a:rPr>
              <a:t>0</a:t>
            </a:r>
            <a:r>
              <a:rPr lang="en-US" sz="2300" dirty="0" smtClean="0">
                <a:solidFill>
                  <a:schemeClr val="tx1"/>
                </a:solidFill>
              </a:rPr>
              <a:t> and </a:t>
            </a:r>
            <a:r>
              <a:rPr lang="en-US" sz="2300" b="1" dirty="0" smtClean="0">
                <a:solidFill>
                  <a:srgbClr val="C00000"/>
                </a:solidFill>
              </a:rPr>
              <a:t>1</a:t>
            </a:r>
            <a:r>
              <a:rPr lang="en-US" sz="2300" dirty="0" smtClean="0">
                <a:solidFill>
                  <a:schemeClr val="tx1"/>
                </a:solidFill>
              </a:rPr>
              <a:t> while giving </a:t>
            </a:r>
            <a:r>
              <a:rPr lang="en-US" sz="2300" b="1" dirty="0" smtClean="0">
                <a:solidFill>
                  <a:srgbClr val="C00000"/>
                </a:solidFill>
              </a:rPr>
              <a:t>binary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</a:t>
            </a:r>
            <a:r>
              <a:rPr lang="en-US" sz="2300" dirty="0" smtClean="0">
                <a:solidFill>
                  <a:schemeClr val="tx1"/>
                </a:solidFill>
              </a:rPr>
              <a:t> 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071810"/>
            <a:ext cx="478634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 provide </a:t>
            </a:r>
            <a:r>
              <a:rPr lang="en-US" sz="2300" b="1" dirty="0" smtClean="0">
                <a:solidFill>
                  <a:srgbClr val="7030A0"/>
                </a:solidFill>
              </a:rPr>
              <a:t>negative values </a:t>
            </a:r>
            <a:r>
              <a:rPr lang="en-US" sz="2300" dirty="0" smtClean="0">
                <a:solidFill>
                  <a:schemeClr val="tx1"/>
                </a:solidFill>
              </a:rPr>
              <a:t>in </a:t>
            </a:r>
            <a:r>
              <a:rPr lang="en-US" sz="2300" b="1" dirty="0" smtClean="0">
                <a:solidFill>
                  <a:srgbClr val="C00000"/>
                </a:solidFill>
              </a:rPr>
              <a:t>binary number system</a:t>
            </a:r>
            <a:r>
              <a:rPr lang="en-US" sz="2300" dirty="0" smtClean="0">
                <a:solidFill>
                  <a:schemeClr val="tx1"/>
                </a:solidFill>
              </a:rPr>
              <a:t> 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928934"/>
            <a:ext cx="5143536" cy="95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OCTAL( base 8)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octal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7030A0"/>
                </a:solidFill>
              </a:rPr>
              <a:t>base 8 </a:t>
            </a:r>
            <a:r>
              <a:rPr lang="en-US" sz="2400" dirty="0" smtClean="0"/>
              <a:t>means , only </a:t>
            </a:r>
            <a:r>
              <a:rPr lang="en-US" sz="2400" b="1" dirty="0" smtClean="0">
                <a:solidFill>
                  <a:srgbClr val="7030A0"/>
                </a:solidFill>
              </a:rPr>
              <a:t>8</a:t>
            </a:r>
            <a:r>
              <a:rPr lang="en-US" sz="2400" dirty="0" smtClean="0"/>
              <a:t>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to 7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zero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small o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capital O</a:t>
            </a:r>
            <a:r>
              <a:rPr lang="en-US" sz="2400" dirty="0" smtClean="0"/>
              <a:t> i.e. either </a:t>
            </a:r>
            <a:r>
              <a:rPr lang="en-US" sz="2400" b="1" dirty="0" smtClean="0">
                <a:solidFill>
                  <a:srgbClr val="C00000"/>
                </a:solidFill>
              </a:rPr>
              <a:t>0o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0O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86388"/>
            <a:ext cx="4658375" cy="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digit except </a:t>
            </a:r>
            <a:r>
              <a:rPr lang="en-US" sz="2300" b="1" dirty="0" smtClean="0">
                <a:solidFill>
                  <a:srgbClr val="C00000"/>
                </a:solidFill>
              </a:rPr>
              <a:t>0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b="1" dirty="0" smtClean="0">
                <a:solidFill>
                  <a:srgbClr val="C00000"/>
                </a:solidFill>
              </a:rPr>
              <a:t>1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b="1" dirty="0" smtClean="0">
                <a:solidFill>
                  <a:srgbClr val="C00000"/>
                </a:solidFill>
              </a:rPr>
              <a:t>2 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b="1" dirty="0" smtClean="0">
                <a:solidFill>
                  <a:srgbClr val="C00000"/>
                </a:solidFill>
              </a:rPr>
              <a:t>3 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b="1" dirty="0" smtClean="0">
                <a:solidFill>
                  <a:srgbClr val="C00000"/>
                </a:solidFill>
              </a:rPr>
              <a:t>4</a:t>
            </a:r>
            <a:r>
              <a:rPr lang="en-US" sz="2300" dirty="0" smtClean="0">
                <a:solidFill>
                  <a:schemeClr val="tx1"/>
                </a:solidFill>
              </a:rPr>
              <a:t> ,  </a:t>
            </a:r>
            <a:r>
              <a:rPr lang="en-US" sz="2300" b="1" dirty="0" smtClean="0">
                <a:solidFill>
                  <a:srgbClr val="C00000"/>
                </a:solidFill>
              </a:rPr>
              <a:t>5</a:t>
            </a:r>
            <a:r>
              <a:rPr lang="en-US" sz="2300" dirty="0" smtClean="0">
                <a:solidFill>
                  <a:schemeClr val="tx1"/>
                </a:solidFill>
              </a:rPr>
              <a:t>  , </a:t>
            </a:r>
            <a:r>
              <a:rPr lang="en-US" sz="2300" b="1" dirty="0" smtClean="0">
                <a:solidFill>
                  <a:srgbClr val="C00000"/>
                </a:solidFill>
              </a:rPr>
              <a:t>6</a:t>
            </a:r>
            <a:r>
              <a:rPr lang="en-US" sz="2300" dirty="0" smtClean="0">
                <a:solidFill>
                  <a:schemeClr val="tx1"/>
                </a:solidFill>
              </a:rPr>
              <a:t> and </a:t>
            </a:r>
            <a:r>
              <a:rPr lang="en-US" sz="2300" b="1" dirty="0" smtClean="0">
                <a:solidFill>
                  <a:srgbClr val="C00000"/>
                </a:solidFill>
              </a:rPr>
              <a:t>7</a:t>
            </a:r>
            <a:r>
              <a:rPr lang="en-US" sz="2300" dirty="0" smtClean="0">
                <a:solidFill>
                  <a:schemeClr val="tx1"/>
                </a:solidFill>
              </a:rPr>
              <a:t> while giving </a:t>
            </a:r>
            <a:r>
              <a:rPr lang="en-US" sz="2300" b="1" dirty="0" smtClean="0">
                <a:solidFill>
                  <a:srgbClr val="C00000"/>
                </a:solidFill>
              </a:rPr>
              <a:t>octal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 </a:t>
            </a:r>
            <a:r>
              <a:rPr lang="en-US" sz="2300" dirty="0" smtClean="0">
                <a:solidFill>
                  <a:schemeClr val="tx1"/>
                </a:solidFill>
              </a:rPr>
              <a:t>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153173"/>
            <a:ext cx="4786346" cy="1194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Just like </a:t>
            </a:r>
            <a:r>
              <a:rPr lang="en-US" sz="2300" b="1" dirty="0" smtClean="0">
                <a:solidFill>
                  <a:srgbClr val="C00000"/>
                </a:solidFill>
              </a:rPr>
              <a:t>binary number system </a:t>
            </a:r>
            <a:r>
              <a:rPr lang="en-US" sz="2300" dirty="0" smtClean="0">
                <a:solidFill>
                  <a:schemeClr val="tx1"/>
                </a:solidFill>
              </a:rPr>
              <a:t>, we can provide negative values in </a:t>
            </a:r>
            <a:r>
              <a:rPr lang="en-US" sz="2300" b="1" dirty="0" smtClean="0">
                <a:solidFill>
                  <a:srgbClr val="C00000"/>
                </a:solidFill>
              </a:rPr>
              <a:t>octal number system </a:t>
            </a:r>
            <a:r>
              <a:rPr lang="en-US" sz="2300" dirty="0" smtClean="0">
                <a:solidFill>
                  <a:schemeClr val="tx1"/>
                </a:solidFill>
              </a:rPr>
              <a:t>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0O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958905"/>
            <a:ext cx="5143536" cy="8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HEXADECIMAL( base 16)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hexadecimal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base 16 means , only 16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9 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a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f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C00000"/>
                </a:solidFill>
              </a:rPr>
              <a:t> A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F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zero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small x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capital X</a:t>
            </a:r>
            <a:r>
              <a:rPr lang="en-US" sz="2400" dirty="0" smtClean="0"/>
              <a:t> i.e. either </a:t>
            </a:r>
            <a:r>
              <a:rPr lang="en-US" sz="2400" b="1" dirty="0" smtClean="0">
                <a:solidFill>
                  <a:srgbClr val="C00000"/>
                </a:solidFill>
              </a:rPr>
              <a:t>0x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0X</a:t>
            </a:r>
            <a:r>
              <a:rPr lang="en-US" sz="2400" dirty="0" smtClean="0"/>
              <a:t> , otherwise Python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95006"/>
            <a:ext cx="4658375" cy="887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value except the digits and characters from </a:t>
            </a:r>
            <a:r>
              <a:rPr lang="en-US" sz="2300" b="1" dirty="0" smtClean="0">
                <a:solidFill>
                  <a:srgbClr val="C00000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to</a:t>
            </a:r>
            <a:r>
              <a:rPr lang="en-US" sz="2300" b="1" dirty="0" smtClean="0">
                <a:solidFill>
                  <a:srgbClr val="C00000"/>
                </a:solidFill>
              </a:rPr>
              <a:t> F </a:t>
            </a:r>
            <a:r>
              <a:rPr lang="en-US" sz="2300" dirty="0" smtClean="0">
                <a:solidFill>
                  <a:schemeClr val="tx1"/>
                </a:solidFill>
              </a:rPr>
              <a:t>while giving </a:t>
            </a:r>
            <a:r>
              <a:rPr lang="en-US" sz="2300" b="1" dirty="0" smtClean="0">
                <a:solidFill>
                  <a:srgbClr val="C00000"/>
                </a:solidFill>
              </a:rPr>
              <a:t>hexadecimal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</a:t>
            </a:r>
            <a:r>
              <a:rPr lang="en-US" sz="2300" dirty="0" smtClean="0">
                <a:solidFill>
                  <a:schemeClr val="tx1"/>
                </a:solidFill>
              </a:rPr>
              <a:t> 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153172"/>
            <a:ext cx="5786477" cy="234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Just like other number systems , we can provide negative values in </a:t>
            </a:r>
            <a:r>
              <a:rPr lang="en-US" sz="2300" b="1" dirty="0" smtClean="0">
                <a:solidFill>
                  <a:srgbClr val="C00000"/>
                </a:solidFill>
              </a:rPr>
              <a:t>hexadecimal number system </a:t>
            </a:r>
            <a:r>
              <a:rPr lang="en-US" sz="2300" dirty="0" smtClean="0">
                <a:solidFill>
                  <a:schemeClr val="tx1"/>
                </a:solidFill>
              </a:rPr>
              <a:t>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0x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65" y="2958905"/>
            <a:ext cx="4864626" cy="8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Base Conversion Functions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know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represent integer values in 4 different forms like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binary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octal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hexadecimal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Moreover it also allows us to </a:t>
            </a:r>
            <a:r>
              <a:rPr lang="en-US" sz="2400" b="1" dirty="0" smtClean="0">
                <a:solidFill>
                  <a:srgbClr val="7030A0"/>
                </a:solidFill>
              </a:rPr>
              <a:t>convert one base type to another base type</a:t>
            </a:r>
            <a:r>
              <a:rPr lang="en-US" sz="2400" dirty="0" smtClean="0"/>
              <a:t> with the help of certain functions.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These functions are: 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bin()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oct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hex()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bin() </a:t>
            </a:r>
            <a:r>
              <a:rPr lang="en-IN" sz="2400" dirty="0" smtClean="0"/>
              <a:t>function converts and returns the binary equivalent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smtClean="0">
                <a:solidFill>
                  <a:srgbClr val="C00000"/>
                </a:solidFill>
              </a:rPr>
              <a:t>bin(a)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octal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hexadecimal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binary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Although a </a:t>
            </a:r>
            <a:r>
              <a:rPr lang="en-US" sz="2400" b="1" dirty="0" smtClean="0">
                <a:solidFill>
                  <a:srgbClr val="C00000"/>
                </a:solidFill>
              </a:rPr>
              <a:t>programmer is not allowed to mention the data type</a:t>
            </a:r>
            <a:r>
              <a:rPr lang="en-US" sz="2400" dirty="0" smtClean="0">
                <a:solidFill>
                  <a:schemeClr val="tx1"/>
                </a:solidFill>
              </a:rPr>
              <a:t> while creating variables in his program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but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internally allots different data types to variables depending on their declaration style and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Overall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</a:t>
            </a:r>
            <a:r>
              <a:rPr lang="en-US" sz="2400" b="1" dirty="0" smtClean="0">
                <a:solidFill>
                  <a:srgbClr val="C00000"/>
                </a:solidFill>
              </a:rPr>
              <a:t>14 data types </a:t>
            </a:r>
            <a:r>
              <a:rPr lang="en-US" sz="2400" dirty="0" smtClean="0">
                <a:solidFill>
                  <a:schemeClr val="tx1"/>
                </a:solidFill>
              </a:rPr>
              <a:t>and these are classified into </a:t>
            </a:r>
            <a:r>
              <a:rPr lang="en-US" sz="2400" b="1" dirty="0" smtClean="0">
                <a:solidFill>
                  <a:srgbClr val="C00000"/>
                </a:solidFill>
              </a:rPr>
              <a:t>6 categories.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binary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octal base to binary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2714620"/>
            <a:ext cx="4714908" cy="619211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00" y="5143512"/>
            <a:ext cx="4786346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hexadecimal base to binary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64" y="3143248"/>
            <a:ext cx="4067742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4857760"/>
            <a:ext cx="6786610" cy="1065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oct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function converts and returns the </a:t>
            </a:r>
            <a:r>
              <a:rPr lang="en-IN" sz="2400" b="1" dirty="0" smtClean="0">
                <a:solidFill>
                  <a:srgbClr val="C00000"/>
                </a:solidFill>
              </a:rPr>
              <a:t>octal equivalent</a:t>
            </a:r>
            <a:r>
              <a:rPr lang="en-IN" sz="2400" dirty="0" smtClean="0"/>
              <a:t>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err="1" smtClean="0">
                <a:solidFill>
                  <a:srgbClr val="C00000"/>
                </a:solidFill>
              </a:rPr>
              <a:t>oct</a:t>
            </a:r>
            <a:r>
              <a:rPr lang="en-IN" sz="2400" b="1" dirty="0" smtClean="0">
                <a:solidFill>
                  <a:srgbClr val="C00000"/>
                </a:solidFill>
              </a:rPr>
              <a:t>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binary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hexadecimal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octal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octal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binary base to octal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6" y="2714620"/>
            <a:ext cx="4296375" cy="619211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636" y="5143512"/>
            <a:ext cx="4156495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hexadecimal base to octal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3143248"/>
            <a:ext cx="4171515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5006291"/>
            <a:ext cx="6786610" cy="76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hex() </a:t>
            </a:r>
            <a:r>
              <a:rPr lang="en-IN" sz="2400" dirty="0" smtClean="0"/>
              <a:t>function converts and returns the hexadecimal equivalent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smtClean="0">
                <a:solidFill>
                  <a:srgbClr val="C00000"/>
                </a:solidFill>
              </a:rPr>
              <a:t>hex(a)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octal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bin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hexadecimal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hexadecimal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binary base to hexadecimal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6" y="2753054"/>
            <a:ext cx="4296375" cy="542343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742" y="5143512"/>
            <a:ext cx="4117838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 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octal base to hexadecimal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3143248"/>
            <a:ext cx="3541978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4863223"/>
            <a:ext cx="6786610" cy="806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categories 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Numeric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Boolean Type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Sequence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Set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Mapping Type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None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Given on the next slide are the names of actual data types belonging to the above mentioned categories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14284" y="1500169"/>
          <a:ext cx="8715432" cy="514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2"/>
                <a:gridCol w="1452572"/>
                <a:gridCol w="1452572"/>
                <a:gridCol w="1452572"/>
                <a:gridCol w="1333510"/>
                <a:gridCol w="1571634"/>
              </a:tblGrid>
              <a:tr h="11490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Numeric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Boolean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Sequence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Set 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Mapping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None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str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set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dict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NoneType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list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frozenset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complex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bytes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bytearray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tuple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range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Before we explore more about these data types , let us understand following important points regarding Python’s data types: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DATA TYPES IN PYTHON ARE DYNAMIC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SIZE OF THE DATA TYPE IS ALSO 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DATA TYPES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u="sng" dirty="0" smtClean="0">
                <a:solidFill>
                  <a:srgbClr val="0070C0"/>
                </a:solidFill>
              </a:rPr>
              <a:t>DATA TYPES IN PYTHON ARE DYNAMIC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term </a:t>
            </a:r>
            <a:r>
              <a:rPr lang="en-US" sz="2400" b="1" u="sng" dirty="0" smtClean="0">
                <a:solidFill>
                  <a:srgbClr val="C00000"/>
                </a:solidFill>
              </a:rPr>
              <a:t>dynamic</a:t>
            </a:r>
            <a:r>
              <a:rPr lang="en-US" sz="2400" dirty="0" smtClean="0">
                <a:solidFill>
                  <a:schemeClr val="tx1"/>
                </a:solidFill>
              </a:rPr>
              <a:t> means that we can assign different values to the same variable at different points of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will dynamically change the type of variable as per the value given.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pic>
        <p:nvPicPr>
          <p:cNvPr id="6" name="Content Placeholder 5" descr="datatyp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29190" y="3929066"/>
            <a:ext cx="3857652" cy="2143140"/>
          </a:xfrm>
          <a:prstGeom prst="cloudCallout">
            <a:avLst>
              <a:gd name="adj1" fmla="val -4618"/>
              <a:gd name="adj2" fmla="val 45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Another important observation we can make is that in </a:t>
            </a:r>
            <a:r>
              <a:rPr lang="en-US" sz="1600" b="1" dirty="0" smtClean="0">
                <a:solidFill>
                  <a:srgbClr val="00B0F0"/>
                </a:solidFill>
              </a:rPr>
              <a:t>Python </a:t>
            </a:r>
            <a:r>
              <a:rPr lang="en-US" sz="1600" b="1" dirty="0" smtClean="0">
                <a:solidFill>
                  <a:schemeClr val="bg1"/>
                </a:solidFill>
              </a:rPr>
              <a:t>all the </a:t>
            </a:r>
            <a:r>
              <a:rPr lang="en-US" sz="1600" b="1" dirty="0" smtClean="0">
                <a:solidFill>
                  <a:srgbClr val="00B0F0"/>
                </a:solidFill>
              </a:rPr>
              <a:t>data types </a:t>
            </a:r>
            <a:r>
              <a:rPr lang="en-US" sz="1600" b="1" dirty="0" smtClean="0">
                <a:solidFill>
                  <a:schemeClr val="bg1"/>
                </a:solidFill>
              </a:rPr>
              <a:t>are </a:t>
            </a:r>
            <a:r>
              <a:rPr lang="en-US" sz="1600" b="1" dirty="0" smtClean="0">
                <a:solidFill>
                  <a:schemeClr val="bg1"/>
                </a:solidFill>
              </a:rPr>
              <a:t>implemented </a:t>
            </a:r>
            <a:r>
              <a:rPr lang="en-US" sz="1600" b="1" dirty="0" smtClean="0">
                <a:solidFill>
                  <a:schemeClr val="bg1"/>
                </a:solidFill>
              </a:rPr>
              <a:t>as </a:t>
            </a:r>
            <a:r>
              <a:rPr lang="en-US" sz="1600" b="1" dirty="0" smtClean="0">
                <a:solidFill>
                  <a:srgbClr val="00B0F0"/>
                </a:solidFill>
              </a:rPr>
              <a:t>classes </a:t>
            </a:r>
            <a:r>
              <a:rPr lang="en-US" sz="1600" b="1" dirty="0" smtClean="0">
                <a:solidFill>
                  <a:schemeClr val="bg1"/>
                </a:solidFill>
              </a:rPr>
              <a:t>and all </a:t>
            </a:r>
            <a:r>
              <a:rPr lang="en-US" sz="1600" b="1" dirty="0" smtClean="0">
                <a:solidFill>
                  <a:srgbClr val="00B0F0"/>
                </a:solidFill>
              </a:rPr>
              <a:t>variables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are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</a:rPr>
              <a:t>object</a:t>
            </a:r>
            <a:endParaRPr lang="en-IN" sz="1600" b="1" dirty="0">
              <a:solidFill>
                <a:srgbClr val="00B0F0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224466" y="1724012"/>
            <a:ext cx="3857652" cy="2143140"/>
          </a:xfrm>
          <a:prstGeom prst="cloudCallout">
            <a:avLst>
              <a:gd name="adj1" fmla="val -103004"/>
              <a:gd name="adj2" fmla="val -4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type() </a:t>
            </a:r>
            <a:r>
              <a:rPr lang="en-US" b="1" dirty="0" smtClean="0"/>
              <a:t>is a </a:t>
            </a:r>
            <a:r>
              <a:rPr lang="en-US" b="1" dirty="0" smtClean="0">
                <a:solidFill>
                  <a:srgbClr val="FFFF00"/>
                </a:solidFill>
              </a:rPr>
              <a:t>built –in function</a:t>
            </a:r>
            <a:r>
              <a:rPr lang="en-US" b="1" dirty="0" smtClean="0"/>
              <a:t> and it returns the </a:t>
            </a:r>
            <a:r>
              <a:rPr lang="en-US" b="1" dirty="0" smtClean="0">
                <a:solidFill>
                  <a:srgbClr val="FFFF00"/>
                </a:solidFill>
              </a:rPr>
              <a:t>data type </a:t>
            </a:r>
            <a:r>
              <a:rPr lang="en-US" b="1" dirty="0" smtClean="0"/>
              <a:t>of the  </a:t>
            </a:r>
            <a:r>
              <a:rPr lang="en-US" b="1" dirty="0" smtClean="0">
                <a:solidFill>
                  <a:srgbClr val="FFFF00"/>
                </a:solidFill>
              </a:rPr>
              <a:t>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400" b="1" dirty="0" smtClean="0">
                <a:solidFill>
                  <a:srgbClr val="0070C0"/>
                </a:solidFill>
              </a:rPr>
              <a:t>SIZE OF THE DATA TYPE IS ALSO 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the size of  </a:t>
            </a:r>
            <a:r>
              <a:rPr lang="en-US" sz="2400" b="1" dirty="0" smtClean="0">
                <a:solidFill>
                  <a:srgbClr val="C00000"/>
                </a:solidFill>
              </a:rPr>
              <a:t>data types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</a:rPr>
              <a:t>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Like </a:t>
            </a:r>
            <a:r>
              <a:rPr lang="en-US" sz="2400" b="1" dirty="0" smtClean="0">
                <a:solidFill>
                  <a:srgbClr val="C00000"/>
                </a:solidFill>
              </a:rPr>
              <a:t>C/C++/Java</a:t>
            </a:r>
            <a:r>
              <a:rPr lang="en-US" sz="2400" dirty="0" smtClean="0">
                <a:solidFill>
                  <a:schemeClr val="tx1"/>
                </a:solidFill>
              </a:rPr>
              <a:t> language , variables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7030A0"/>
                </a:solidFill>
              </a:rPr>
              <a:t>not of fixed size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Python makes them as big as required </a:t>
            </a:r>
            <a:r>
              <a:rPr lang="en-US" sz="2400" dirty="0" smtClean="0">
                <a:solidFill>
                  <a:schemeClr val="tx1"/>
                </a:solidFill>
              </a:rPr>
              <a:t>on demand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is no question of how much memory a variable uses 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because </a:t>
            </a:r>
            <a:r>
              <a:rPr lang="en-US" sz="2400" b="1" dirty="0" smtClean="0">
                <a:solidFill>
                  <a:srgbClr val="7030A0"/>
                </a:solidFill>
              </a:rPr>
              <a:t>this memory increases as per the value being assigned</a:t>
            </a:r>
            <a:endParaRPr lang="en-US" sz="23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3939</TotalTime>
  <Words>1377</Words>
  <Application>Microsoft Office PowerPoint</Application>
  <PresentationFormat>On-screen Show (4:3)</PresentationFormat>
  <Paragraphs>343</Paragraphs>
  <Slides>37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Basic Data Types In Python</vt:lpstr>
      <vt:lpstr>Basic Data Types In Python</vt:lpstr>
      <vt:lpstr>Basic Data Types In Python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Some Very Important  Observation</vt:lpstr>
      <vt:lpstr>Some Very Important  Observation</vt:lpstr>
      <vt:lpstr>Some Very Important  Observation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Base Conversion Functions</vt:lpstr>
      <vt:lpstr>The bin( ) Function</vt:lpstr>
      <vt:lpstr>The bin( ) Function</vt:lpstr>
      <vt:lpstr>The bin( ) Function</vt:lpstr>
      <vt:lpstr>The oct( ) Function</vt:lpstr>
      <vt:lpstr>The oct( ) Function</vt:lpstr>
      <vt:lpstr>The oct( ) Function</vt:lpstr>
      <vt:lpstr>The hex( ) Function</vt:lpstr>
      <vt:lpstr>The hex( ) Function</vt:lpstr>
      <vt:lpstr>The hex ( 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304</cp:revision>
  <dcterms:created xsi:type="dcterms:W3CDTF">2015-12-21T13:46:48Z</dcterms:created>
  <dcterms:modified xsi:type="dcterms:W3CDTF">2019-06-12T06:01:43Z</dcterms:modified>
</cp:coreProperties>
</file>