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423" r:id="rId3"/>
    <p:sldId id="424" r:id="rId4"/>
    <p:sldId id="561" r:id="rId5"/>
    <p:sldId id="560" r:id="rId6"/>
    <p:sldId id="522" r:id="rId7"/>
    <p:sldId id="523" r:id="rId8"/>
    <p:sldId id="524" r:id="rId9"/>
    <p:sldId id="525" r:id="rId10"/>
    <p:sldId id="526" r:id="rId11"/>
    <p:sldId id="527" r:id="rId12"/>
    <p:sldId id="529" r:id="rId13"/>
    <p:sldId id="530" r:id="rId14"/>
    <p:sldId id="532" r:id="rId15"/>
    <p:sldId id="533" r:id="rId16"/>
    <p:sldId id="534" r:id="rId17"/>
    <p:sldId id="536" r:id="rId18"/>
    <p:sldId id="535" r:id="rId19"/>
    <p:sldId id="537" r:id="rId20"/>
    <p:sldId id="486" r:id="rId21"/>
    <p:sldId id="538" r:id="rId22"/>
    <p:sldId id="540" r:id="rId23"/>
    <p:sldId id="541" r:id="rId24"/>
    <p:sldId id="490" r:id="rId25"/>
    <p:sldId id="542" r:id="rId26"/>
    <p:sldId id="543" r:id="rId27"/>
    <p:sldId id="544" r:id="rId28"/>
    <p:sldId id="546" r:id="rId29"/>
    <p:sldId id="547" r:id="rId30"/>
    <p:sldId id="562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57" r:id="rId39"/>
    <p:sldId id="555" r:id="rId40"/>
    <p:sldId id="558" r:id="rId41"/>
    <p:sldId id="559" r:id="rId42"/>
    <p:sldId id="563" r:id="rId43"/>
    <p:sldId id="564" r:id="rId44"/>
    <p:sldId id="56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13-06-2019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13-06-2019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13-06-2019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13-06-2019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13-06-2019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13-06-2019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s=“welcome”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print(s[:])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sz="1900" b="1" dirty="0" smtClean="0">
                <a:solidFill>
                  <a:srgbClr val="0070C0"/>
                </a:solidFill>
              </a:rPr>
              <a:t>welcome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s=“welcome”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print(s[])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 Error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s=“welcome”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print(s[-4:-1])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sz="1900" b="1" dirty="0" smtClean="0">
                <a:solidFill>
                  <a:srgbClr val="0070C0"/>
                </a:solidFill>
              </a:rPr>
              <a:t>com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s=“welcome”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print(s[-1:-4])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Step Value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String slicing can accept a </a:t>
            </a:r>
            <a:r>
              <a:rPr lang="en-IN" sz="2400" b="1" dirty="0" smtClean="0">
                <a:solidFill>
                  <a:srgbClr val="C00000"/>
                </a:solidFill>
              </a:rPr>
              <a:t>third parameter </a:t>
            </a:r>
            <a:r>
              <a:rPr lang="en-IN" sz="2400" dirty="0" smtClean="0">
                <a:solidFill>
                  <a:schemeClr val="tx1"/>
                </a:solidFill>
              </a:rPr>
              <a:t>also after the two index numbers.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third parameter </a:t>
            </a:r>
            <a:r>
              <a:rPr lang="en-IN" sz="2400" dirty="0" smtClean="0">
                <a:solidFill>
                  <a:schemeClr val="tx1"/>
                </a:solidFill>
              </a:rPr>
              <a:t>is called </a:t>
            </a:r>
            <a:r>
              <a:rPr lang="en-IN" sz="2400" b="1" dirty="0" smtClean="0">
                <a:solidFill>
                  <a:srgbClr val="C00000"/>
                </a:solidFill>
              </a:rPr>
              <a:t>step value.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So the complete syntax of slicing operator is: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	s[</a:t>
            </a:r>
            <a:r>
              <a:rPr lang="en-US" b="1" dirty="0" err="1" smtClean="0">
                <a:solidFill>
                  <a:srgbClr val="C00000"/>
                </a:solidFill>
              </a:rPr>
              <a:t>begin:end:step</a:t>
            </a:r>
            <a:r>
              <a:rPr lang="en-US" b="1" dirty="0" smtClean="0">
                <a:solidFill>
                  <a:srgbClr val="C00000"/>
                </a:solidFill>
              </a:rPr>
              <a:t>]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Step value indicates </a:t>
            </a:r>
            <a:r>
              <a:rPr lang="en-IN" sz="2400" i="1" dirty="0" smtClean="0">
                <a:solidFill>
                  <a:srgbClr val="C00000"/>
                </a:solidFill>
              </a:rPr>
              <a:t>how many characters to move forward after the first character is retrieved</a:t>
            </a:r>
            <a:r>
              <a:rPr lang="en-IN" sz="2400" dirty="0" smtClean="0">
                <a:solidFill>
                  <a:schemeClr val="tx1"/>
                </a:solidFill>
              </a:rPr>
              <a:t> from the string and it’s default value is </a:t>
            </a:r>
            <a:r>
              <a:rPr lang="en-IN" sz="2400" b="1" dirty="0" smtClean="0">
                <a:solidFill>
                  <a:srgbClr val="C00000"/>
                </a:solidFill>
              </a:rPr>
              <a:t>1</a:t>
            </a:r>
            <a:r>
              <a:rPr lang="en-IN" sz="2400" dirty="0" smtClean="0">
                <a:solidFill>
                  <a:schemeClr val="tx1"/>
                </a:solidFill>
              </a:rPr>
              <a:t> , but can be changed as per our choice.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270116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For 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s=“Industry”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print(s[2:6])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dust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Can also be written as 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s=“Industry”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print(s[2:6:1])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dust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s=“Industry”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print(s[2:6:2])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ds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Three Very Useful </a:t>
            </a:r>
            <a:br>
              <a:rPr lang="en-US" sz="1800" b="1" dirty="0" smtClean="0"/>
            </a:br>
            <a:r>
              <a:rPr lang="en-US" sz="1800" b="1" dirty="0" smtClean="0">
                <a:solidFill>
                  <a:srgbClr val="C00000"/>
                </a:solidFill>
              </a:rPr>
              <a:t>Functions</a:t>
            </a:r>
            <a:r>
              <a:rPr lang="en-US" sz="1800" b="1" dirty="0" smtClean="0"/>
              <a:t>/</a:t>
            </a:r>
            <a:r>
              <a:rPr lang="en-US" sz="1800" b="1" dirty="0" smtClean="0">
                <a:solidFill>
                  <a:srgbClr val="C00000"/>
                </a:solidFill>
              </a:rPr>
              <a:t>Methods</a:t>
            </a:r>
            <a:r>
              <a:rPr lang="en-US" sz="1800" b="1" dirty="0" smtClean="0"/>
              <a:t> </a:t>
            </a:r>
            <a:br>
              <a:rPr lang="en-US" sz="1800" b="1" dirty="0" smtClean="0"/>
            </a:br>
            <a:r>
              <a:rPr lang="en-US" sz="1800" b="1" dirty="0" smtClean="0"/>
              <a:t>Of String Data Type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Python provides us some very useful </a:t>
            </a:r>
            <a:r>
              <a:rPr lang="en-US" sz="2400" b="1" dirty="0" smtClean="0">
                <a:solidFill>
                  <a:srgbClr val="C00000"/>
                </a:solidFill>
              </a:rPr>
              <a:t>functions</a:t>
            </a:r>
            <a:r>
              <a:rPr lang="en-US" sz="2400" dirty="0" smtClean="0">
                <a:solidFill>
                  <a:schemeClr val="tx1"/>
                </a:solidFill>
              </a:rPr>
              <a:t>/</a:t>
            </a:r>
            <a:r>
              <a:rPr lang="en-US" sz="2400" b="1" dirty="0" smtClean="0">
                <a:solidFill>
                  <a:srgbClr val="C00000"/>
                </a:solidFill>
              </a:rPr>
              <a:t>methods</a:t>
            </a:r>
            <a:r>
              <a:rPr lang="en-US" sz="2400" dirty="0" smtClean="0">
                <a:solidFill>
                  <a:schemeClr val="tx1"/>
                </a:solidFill>
              </a:rPr>
              <a:t> for performing various operations on String values.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Following are these </a:t>
            </a:r>
            <a:r>
              <a:rPr lang="en-US" sz="2400" b="1" dirty="0" smtClean="0">
                <a:solidFill>
                  <a:srgbClr val="C00000"/>
                </a:solidFill>
              </a:rPr>
              <a:t>functions</a:t>
            </a:r>
            <a:r>
              <a:rPr lang="en-US" sz="2400" dirty="0" smtClean="0">
                <a:solidFill>
                  <a:schemeClr val="tx1"/>
                </a:solidFill>
              </a:rPr>
              <a:t>/</a:t>
            </a:r>
            <a:r>
              <a:rPr lang="en-US" sz="2400" b="1" dirty="0" smtClean="0">
                <a:solidFill>
                  <a:srgbClr val="C00000"/>
                </a:solidFill>
              </a:rPr>
              <a:t>methods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C00000"/>
                </a:solidFill>
              </a:rPr>
              <a:t>len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endParaRPr lang="en-US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lower()</a:t>
            </a:r>
            <a:endParaRPr lang="en-US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upper()</a:t>
            </a:r>
            <a:endParaRPr lang="en-IN" sz="20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Three Very Useful </a:t>
            </a:r>
            <a:br>
              <a:rPr lang="en-US" sz="1800" b="1" dirty="0" smtClean="0"/>
            </a:br>
            <a:r>
              <a:rPr lang="en-US" sz="1800" b="1" dirty="0" smtClean="0">
                <a:solidFill>
                  <a:srgbClr val="C00000"/>
                </a:solidFill>
              </a:rPr>
              <a:t>Functions</a:t>
            </a:r>
            <a:r>
              <a:rPr lang="en-US" sz="1800" b="1" dirty="0" smtClean="0"/>
              <a:t>/</a:t>
            </a:r>
            <a:r>
              <a:rPr lang="en-US" sz="1800" b="1" dirty="0" smtClean="0">
                <a:solidFill>
                  <a:srgbClr val="C00000"/>
                </a:solidFill>
              </a:rPr>
              <a:t>Methods</a:t>
            </a:r>
            <a:r>
              <a:rPr lang="en-US" sz="1800" b="1" dirty="0" smtClean="0"/>
              <a:t> </a:t>
            </a:r>
            <a:br>
              <a:rPr lang="en-US" sz="1800" b="1" dirty="0" smtClean="0"/>
            </a:br>
            <a:r>
              <a:rPr lang="en-US" sz="1800" b="1" dirty="0" smtClean="0"/>
              <a:t>Of String Data Type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C00000"/>
                </a:solidFill>
              </a:rPr>
              <a:t>len</a:t>
            </a:r>
            <a:r>
              <a:rPr lang="en-US" b="1" dirty="0" smtClean="0">
                <a:solidFill>
                  <a:srgbClr val="C00000"/>
                </a:solidFill>
              </a:rPr>
              <a:t>() </a:t>
            </a:r>
            <a:r>
              <a:rPr lang="en-US" dirty="0" smtClean="0">
                <a:solidFill>
                  <a:schemeClr val="tx1"/>
                </a:solidFill>
              </a:rPr>
              <a:t>: Returns length of the String passed as argument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/>
              <a:t>Syntax: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len</a:t>
            </a:r>
            <a:r>
              <a:rPr lang="en-US" b="1" dirty="0" smtClean="0">
                <a:solidFill>
                  <a:srgbClr val="C00000"/>
                </a:solidFill>
              </a:rPr>
              <a:t>(s)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lower() </a:t>
            </a:r>
            <a:r>
              <a:rPr lang="en-US" dirty="0" smtClean="0"/>
              <a:t>: Returns a copy of calling String object with all letters converted to lowercase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/>
              <a:t>Syntax: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s.lower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endParaRPr lang="en-IN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tr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90" y="2500306"/>
            <a:ext cx="3772427" cy="819264"/>
          </a:xfrm>
          <a:prstGeom prst="rect">
            <a:avLst/>
          </a:prstGeom>
        </p:spPr>
      </p:pic>
      <p:pic>
        <p:nvPicPr>
          <p:cNvPr id="8" name="Picture 7" descr="str2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290" y="4929198"/>
            <a:ext cx="4857784" cy="1381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Three Very Useful </a:t>
            </a:r>
            <a:br>
              <a:rPr lang="en-US" sz="1800" b="1" dirty="0" smtClean="0"/>
            </a:br>
            <a:r>
              <a:rPr lang="en-US" sz="1800" b="1" dirty="0" smtClean="0">
                <a:solidFill>
                  <a:srgbClr val="C00000"/>
                </a:solidFill>
              </a:rPr>
              <a:t>Functions</a:t>
            </a:r>
            <a:r>
              <a:rPr lang="en-US" sz="1800" b="1" dirty="0" smtClean="0"/>
              <a:t>/</a:t>
            </a:r>
            <a:r>
              <a:rPr lang="en-US" sz="1800" b="1" dirty="0" smtClean="0">
                <a:solidFill>
                  <a:srgbClr val="C00000"/>
                </a:solidFill>
              </a:rPr>
              <a:t>Methods</a:t>
            </a:r>
            <a:r>
              <a:rPr lang="en-US" sz="1800" b="1" dirty="0" smtClean="0"/>
              <a:t> </a:t>
            </a:r>
            <a:br>
              <a:rPr lang="en-US" sz="1800" b="1" dirty="0" smtClean="0"/>
            </a:br>
            <a:r>
              <a:rPr lang="en-US" sz="1800" b="1" dirty="0" smtClean="0"/>
              <a:t>Of String Data Type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upper() </a:t>
            </a:r>
            <a:r>
              <a:rPr lang="en-US" dirty="0" smtClean="0"/>
              <a:t>: Returns a copy of calling String object with all letters converted to uppercase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/>
              <a:t>Syntax: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s.upper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endParaRPr lang="en-IN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str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90" y="3929066"/>
            <a:ext cx="4118180" cy="1381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Comparing Strings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We can use ( </a:t>
            </a:r>
            <a:r>
              <a:rPr lang="en-IN" sz="2400" b="1" dirty="0" smtClean="0">
                <a:solidFill>
                  <a:srgbClr val="C00000"/>
                </a:solidFill>
              </a:rPr>
              <a:t>&gt;</a:t>
            </a:r>
            <a:r>
              <a:rPr lang="en-IN" sz="2400" dirty="0" smtClean="0"/>
              <a:t> , </a:t>
            </a:r>
            <a:r>
              <a:rPr lang="en-IN" sz="2400" b="1" dirty="0" smtClean="0">
                <a:solidFill>
                  <a:srgbClr val="C00000"/>
                </a:solidFill>
              </a:rPr>
              <a:t>&lt; 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C00000"/>
                </a:solidFill>
              </a:rPr>
              <a:t>&lt;=</a:t>
            </a:r>
            <a:r>
              <a:rPr lang="en-IN" sz="2400" dirty="0" smtClean="0"/>
              <a:t> , </a:t>
            </a:r>
            <a:r>
              <a:rPr lang="en-IN" sz="2400" b="1" dirty="0" smtClean="0">
                <a:solidFill>
                  <a:srgbClr val="C00000"/>
                </a:solidFill>
              </a:rPr>
              <a:t>&lt;=</a:t>
            </a:r>
            <a:r>
              <a:rPr lang="en-IN" sz="2400" dirty="0" smtClean="0"/>
              <a:t> , </a:t>
            </a:r>
            <a:r>
              <a:rPr lang="en-IN" sz="2400" b="1" dirty="0" smtClean="0">
                <a:solidFill>
                  <a:srgbClr val="C00000"/>
                </a:solidFill>
              </a:rPr>
              <a:t>==</a:t>
            </a:r>
            <a:r>
              <a:rPr lang="en-IN" sz="2400" dirty="0" smtClean="0"/>
              <a:t> , </a:t>
            </a:r>
            <a:r>
              <a:rPr lang="en-IN" sz="2400" b="1" dirty="0" smtClean="0">
                <a:solidFill>
                  <a:srgbClr val="C00000"/>
                </a:solidFill>
              </a:rPr>
              <a:t>!=</a:t>
            </a:r>
            <a:r>
              <a:rPr lang="en-IN" sz="2400" dirty="0" smtClean="0"/>
              <a:t>  ) to compare two strings.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compares string lexicographically </a:t>
            </a:r>
            <a:r>
              <a:rPr lang="en-IN" sz="2400" dirty="0" err="1" smtClean="0"/>
              <a:t>i.e</a:t>
            </a:r>
            <a:r>
              <a:rPr lang="en-IN" sz="2400" dirty="0" smtClean="0"/>
              <a:t> using </a:t>
            </a:r>
            <a:r>
              <a:rPr lang="en-IN" sz="2400" b="1" dirty="0" smtClean="0">
                <a:solidFill>
                  <a:srgbClr val="C00000"/>
                </a:solidFill>
              </a:rPr>
              <a:t>UNICODE</a:t>
            </a:r>
            <a:r>
              <a:rPr lang="en-IN" sz="2400" dirty="0" smtClean="0"/>
              <a:t> value of the characters.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Comparing Strings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IN" dirty="0" smtClean="0"/>
              <a:t>Suppose we have </a:t>
            </a:r>
            <a:r>
              <a:rPr lang="en-IN" b="1" dirty="0" smtClean="0">
                <a:solidFill>
                  <a:srgbClr val="7030A0"/>
                </a:solidFill>
              </a:rPr>
              <a:t>str1</a:t>
            </a:r>
            <a:r>
              <a:rPr lang="en-IN" dirty="0" smtClean="0"/>
              <a:t> as " </a:t>
            </a:r>
            <a:r>
              <a:rPr lang="en-IN" b="1" dirty="0" smtClean="0">
                <a:solidFill>
                  <a:srgbClr val="C00000"/>
                </a:solidFill>
              </a:rPr>
              <a:t>Indore</a:t>
            </a:r>
            <a:r>
              <a:rPr lang="en-IN" dirty="0" smtClean="0"/>
              <a:t> " and </a:t>
            </a:r>
            <a:r>
              <a:rPr lang="en-IN" b="1" dirty="0" smtClean="0">
                <a:solidFill>
                  <a:srgbClr val="7030A0"/>
                </a:solidFill>
              </a:rPr>
              <a:t>str2</a:t>
            </a:r>
            <a:r>
              <a:rPr lang="en-IN" dirty="0" smtClean="0"/>
              <a:t> as " </a:t>
            </a:r>
            <a:r>
              <a:rPr lang="en-IN" b="1" dirty="0" smtClean="0">
                <a:solidFill>
                  <a:srgbClr val="C00000"/>
                </a:solidFill>
              </a:rPr>
              <a:t>India</a:t>
            </a:r>
            <a:r>
              <a:rPr lang="en-IN" dirty="0" smtClean="0"/>
              <a:t>" and we write </a:t>
            </a:r>
            <a:r>
              <a:rPr lang="en-IN" b="1" dirty="0" smtClean="0">
                <a:solidFill>
                  <a:srgbClr val="C00000"/>
                </a:solidFill>
              </a:rPr>
              <a:t>print(str1&gt;str2)</a:t>
            </a:r>
            <a:r>
              <a:rPr lang="en-IN" dirty="0" smtClean="0"/>
              <a:t> , then </a:t>
            </a:r>
            <a:r>
              <a:rPr lang="en-IN" b="1" dirty="0" smtClean="0">
                <a:solidFill>
                  <a:srgbClr val="C00000"/>
                </a:solidFill>
              </a:rPr>
              <a:t>Python</a:t>
            </a:r>
            <a:r>
              <a:rPr lang="en-IN" dirty="0" smtClean="0"/>
              <a:t> will print </a:t>
            </a:r>
            <a:r>
              <a:rPr lang="en-IN" b="1" dirty="0" smtClean="0">
                <a:solidFill>
                  <a:srgbClr val="C00000"/>
                </a:solidFill>
              </a:rPr>
              <a:t>True</a:t>
            </a:r>
            <a:r>
              <a:rPr lang="en-IN" dirty="0" smtClean="0"/>
              <a:t>. Following is the explanation</a:t>
            </a:r>
          </a:p>
          <a:p>
            <a:pPr lvl="1" fontAlgn="base"/>
            <a:endParaRPr lang="en-IN" dirty="0" smtClean="0"/>
          </a:p>
          <a:p>
            <a:pPr lvl="1" fontAlgn="base"/>
            <a:r>
              <a:rPr lang="en-IN" dirty="0" smtClean="0"/>
              <a:t>Now the first two characters from </a:t>
            </a:r>
            <a:r>
              <a:rPr lang="en-IN" b="1" dirty="0" smtClean="0">
                <a:solidFill>
                  <a:srgbClr val="7030A0"/>
                </a:solidFill>
              </a:rPr>
              <a:t>str1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rgbClr val="7030A0"/>
                </a:solidFill>
              </a:rPr>
              <a:t>str2</a:t>
            </a:r>
            <a:r>
              <a:rPr lang="en-IN" dirty="0" smtClean="0"/>
              <a:t> (</a:t>
            </a:r>
            <a:r>
              <a:rPr lang="en-IN" b="1" dirty="0" smtClean="0">
                <a:solidFill>
                  <a:srgbClr val="C00000"/>
                </a:solidFill>
              </a:rPr>
              <a:t> I</a:t>
            </a:r>
            <a:r>
              <a:rPr lang="en-IN" dirty="0" smtClean="0"/>
              <a:t>  and </a:t>
            </a:r>
            <a:r>
              <a:rPr lang="en-IN" b="1" dirty="0" smtClean="0">
                <a:solidFill>
                  <a:srgbClr val="C00000"/>
                </a:solidFill>
              </a:rPr>
              <a:t>I</a:t>
            </a:r>
            <a:r>
              <a:rPr lang="en-IN" dirty="0" smtClean="0"/>
              <a:t> ) are compared. </a:t>
            </a:r>
          </a:p>
          <a:p>
            <a:pPr lvl="1" fontAlgn="base"/>
            <a:endParaRPr lang="en-IN" dirty="0" smtClean="0"/>
          </a:p>
          <a:p>
            <a:pPr lvl="1" fontAlgn="base"/>
            <a:r>
              <a:rPr lang="en-IN" dirty="0" smtClean="0"/>
              <a:t>As they are equal, the second two characters are compared. </a:t>
            </a:r>
          </a:p>
          <a:p>
            <a:pPr lvl="1" fontAlgn="base"/>
            <a:endParaRPr lang="en-IN" dirty="0" smtClean="0"/>
          </a:p>
          <a:p>
            <a:pPr lvl="1" fontAlgn="base"/>
            <a:r>
              <a:rPr lang="en-IN" dirty="0" smtClean="0"/>
              <a:t>Because they are also equal, the third two characters ( </a:t>
            </a:r>
            <a:r>
              <a:rPr lang="en-IN" b="1" dirty="0" smtClean="0">
                <a:solidFill>
                  <a:srgbClr val="C00000"/>
                </a:solidFill>
              </a:rPr>
              <a:t>d</a:t>
            </a:r>
            <a:r>
              <a:rPr lang="en-IN" dirty="0" smtClean="0"/>
              <a:t>  and </a:t>
            </a:r>
            <a:r>
              <a:rPr lang="en-IN" b="1" dirty="0" smtClean="0">
                <a:solidFill>
                  <a:srgbClr val="C00000"/>
                </a:solidFill>
              </a:rPr>
              <a:t>d</a:t>
            </a:r>
            <a:r>
              <a:rPr lang="en-IN" dirty="0" smtClean="0"/>
              <a:t> ) are compared.</a:t>
            </a:r>
          </a:p>
          <a:p>
            <a:pPr lvl="1" fontAlgn="base"/>
            <a:endParaRPr lang="en-IN" dirty="0" smtClean="0"/>
          </a:p>
          <a:p>
            <a:pPr lvl="1" fontAlgn="base"/>
            <a:r>
              <a:rPr lang="en-IN" dirty="0" smtClean="0"/>
              <a:t>Since they also are equal  , the fourth pair (</a:t>
            </a:r>
            <a:r>
              <a:rPr lang="en-IN" b="1" dirty="0" smtClean="0">
                <a:solidFill>
                  <a:srgbClr val="C00000"/>
                </a:solidFill>
              </a:rPr>
              <a:t>o </a:t>
            </a:r>
            <a:r>
              <a:rPr lang="en-IN" dirty="0" smtClean="0"/>
              <a:t>and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C00000"/>
                </a:solidFill>
              </a:rPr>
              <a:t>i</a:t>
            </a:r>
            <a:r>
              <a:rPr lang="en-IN" dirty="0" smtClean="0"/>
              <a:t>) is compared and there we get a mismatch .</a:t>
            </a:r>
          </a:p>
          <a:p>
            <a:pPr lvl="1" fontAlgn="base"/>
            <a:endParaRPr lang="en-US" dirty="0" smtClean="0">
              <a:solidFill>
                <a:schemeClr val="tx1"/>
              </a:solidFill>
            </a:endParaRPr>
          </a:p>
          <a:p>
            <a:pPr lvl="1" fontAlgn="base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Now because </a:t>
            </a:r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has a greater </a:t>
            </a:r>
            <a:r>
              <a:rPr lang="en-US" b="1" dirty="0" smtClean="0">
                <a:solidFill>
                  <a:srgbClr val="C00000"/>
                </a:solidFill>
              </a:rPr>
              <a:t>UNICODE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value than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so </a:t>
            </a:r>
            <a:r>
              <a:rPr lang="en-US" b="1" dirty="0" smtClean="0">
                <a:solidFill>
                  <a:srgbClr val="C00000"/>
                </a:solidFill>
              </a:rPr>
              <a:t>Indore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is greater than </a:t>
            </a:r>
            <a:r>
              <a:rPr lang="en-US" b="1" dirty="0" smtClean="0">
                <a:solidFill>
                  <a:srgbClr val="C00000"/>
                </a:solidFill>
              </a:rPr>
              <a:t>India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and so the answer is </a:t>
            </a:r>
            <a:r>
              <a:rPr lang="en-US" b="1" dirty="0" smtClean="0">
                <a:solidFill>
                  <a:srgbClr val="C00000"/>
                </a:solidFill>
              </a:rPr>
              <a:t>True</a:t>
            </a:r>
            <a:endParaRPr lang="en-IN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Comparing Strings</a:t>
            </a:r>
            <a:endParaRPr lang="en-IN" sz="2800" b="1" dirty="0"/>
          </a:p>
        </p:txBody>
      </p:sp>
      <p:pic>
        <p:nvPicPr>
          <p:cNvPr id="6" name="Content Placeholder 5" descr="str2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00034" y="1643050"/>
            <a:ext cx="8215370" cy="4574017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Concatenating  Strings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Slice Operator </a:t>
            </a:r>
            <a:r>
              <a:rPr lang="en-US" sz="2400" dirty="0" smtClean="0">
                <a:solidFill>
                  <a:schemeClr val="tx1"/>
                </a:solidFill>
              </a:rPr>
              <a:t>In Strings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Three Important </a:t>
            </a:r>
            <a:r>
              <a:rPr lang="en-US" sz="2400" b="1" dirty="0" smtClean="0">
                <a:solidFill>
                  <a:srgbClr val="C00000"/>
                </a:solidFill>
              </a:rPr>
              <a:t>String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Type Conversion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Type Conversion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process of converting the value of one data type (integer, string, float, etc.) to another data type is called </a:t>
            </a:r>
            <a:r>
              <a:rPr lang="en-IN" sz="2400" b="1" dirty="0" smtClean="0">
                <a:solidFill>
                  <a:srgbClr val="C00000"/>
                </a:solidFill>
              </a:rPr>
              <a:t>Type Conversion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Python has </a:t>
            </a:r>
            <a:r>
              <a:rPr lang="en-IN" sz="2400" b="1" dirty="0" smtClean="0">
                <a:solidFill>
                  <a:srgbClr val="C00000"/>
                </a:solidFill>
              </a:rPr>
              <a:t>two</a:t>
            </a:r>
            <a:r>
              <a:rPr lang="en-IN" sz="2400" dirty="0" smtClean="0"/>
              <a:t> types of </a:t>
            </a:r>
            <a:r>
              <a:rPr lang="en-IN" sz="2400" b="1" dirty="0" smtClean="0">
                <a:solidFill>
                  <a:srgbClr val="C00000"/>
                </a:solidFill>
              </a:rPr>
              <a:t>type conversion</a:t>
            </a:r>
            <a:r>
              <a:rPr lang="en-IN" sz="2400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Implicit Type Conversion</a:t>
            </a:r>
          </a:p>
          <a:p>
            <a:pPr lvl="1"/>
            <a:endParaRPr lang="en-IN" dirty="0" smtClean="0">
              <a:solidFill>
                <a:srgbClr val="0070C0"/>
              </a:solidFill>
            </a:endParaRPr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Explicit Type Conversion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Implicit Conversion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0070C0"/>
                </a:solidFill>
              </a:rPr>
              <a:t>Implicit Type Conversion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automatically converts one data type to another data type.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process doesn't need any programmer involvement.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Let's see an example where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promotes conversion of 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C00000"/>
                </a:solidFill>
              </a:rPr>
              <a:t>float</a:t>
            </a:r>
            <a:r>
              <a:rPr lang="en-IN" sz="2400" dirty="0" smtClean="0"/>
              <a:t> .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 Of </a:t>
            </a:r>
            <a:br>
              <a:rPr lang="en-US" sz="2800" b="1" dirty="0" smtClean="0"/>
            </a:br>
            <a:r>
              <a:rPr lang="en-US" sz="2800" b="1" dirty="0" smtClean="0"/>
              <a:t>Implicit Conversion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If we observe the above operations , we will find that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has automatically assigned the data type of </a:t>
            </a:r>
            <a:r>
              <a:rPr lang="en-US" sz="2400" b="1" dirty="0" smtClean="0">
                <a:solidFill>
                  <a:srgbClr val="C00000"/>
                </a:solidFill>
              </a:rPr>
              <a:t>c </a:t>
            </a:r>
            <a:r>
              <a:rPr lang="en-US" sz="2400" dirty="0" smtClean="0">
                <a:solidFill>
                  <a:schemeClr val="tx1"/>
                </a:solidFill>
              </a:rPr>
              <a:t>to be </a:t>
            </a:r>
            <a:r>
              <a:rPr lang="en-US" sz="2400" b="1" dirty="0" smtClean="0">
                <a:solidFill>
                  <a:srgbClr val="C00000"/>
                </a:solidFill>
              </a:rPr>
              <a:t>float</a:t>
            </a:r>
            <a:r>
              <a:rPr lang="en-US" sz="2400" dirty="0" smtClean="0">
                <a:solidFill>
                  <a:schemeClr val="tx1"/>
                </a:solidFill>
              </a:rPr>
              <a:t>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This is because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>
                <a:solidFill>
                  <a:schemeClr val="tx1"/>
                </a:solidFill>
              </a:rPr>
              <a:t> always converts </a:t>
            </a:r>
            <a:r>
              <a:rPr lang="en-IN" sz="2400" b="1" dirty="0" smtClean="0">
                <a:solidFill>
                  <a:srgbClr val="C00000"/>
                </a:solidFill>
              </a:rPr>
              <a:t>smaller data type</a:t>
            </a:r>
            <a:r>
              <a:rPr lang="en-IN" sz="2400" dirty="0" smtClean="0">
                <a:solidFill>
                  <a:schemeClr val="tx1"/>
                </a:solidFill>
              </a:rPr>
              <a:t> to </a:t>
            </a:r>
            <a:r>
              <a:rPr lang="en-IN" sz="2400" b="1" dirty="0" smtClean="0">
                <a:solidFill>
                  <a:srgbClr val="C00000"/>
                </a:solidFill>
              </a:rPr>
              <a:t>larger data type </a:t>
            </a:r>
            <a:r>
              <a:rPr lang="en-IN" sz="2400" dirty="0" smtClean="0">
                <a:solidFill>
                  <a:schemeClr val="tx1"/>
                </a:solidFill>
              </a:rPr>
              <a:t>to avoid the loss of data.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ypec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1500174"/>
            <a:ext cx="5929354" cy="2138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Another Example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Here also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is automatically upgrading </a:t>
            </a:r>
            <a:r>
              <a:rPr lang="en-US" sz="2400" b="1" dirty="0" err="1" smtClean="0">
                <a:solidFill>
                  <a:srgbClr val="C00000"/>
                </a:solidFill>
              </a:rPr>
              <a:t>bool</a:t>
            </a:r>
            <a:r>
              <a:rPr lang="en-US" sz="2400" dirty="0" smtClean="0">
                <a:solidFill>
                  <a:schemeClr val="tx1"/>
                </a:solidFill>
              </a:rPr>
              <a:t> to type 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so as to make the result sensible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ypec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1500174"/>
            <a:ext cx="5643602" cy="2138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Explicit Type Conversion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There are some cases , where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will not perform type conversion automatically and we will have to explicitly convert one type to another.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Such </a:t>
            </a:r>
            <a:r>
              <a:rPr lang="en-US" sz="2400" b="1" dirty="0" smtClean="0">
                <a:solidFill>
                  <a:srgbClr val="C00000"/>
                </a:solidFill>
              </a:rPr>
              <a:t>Type Conversions </a:t>
            </a:r>
            <a:r>
              <a:rPr lang="en-US" sz="2400" dirty="0" smtClean="0">
                <a:solidFill>
                  <a:schemeClr val="tx1"/>
                </a:solidFill>
              </a:rPr>
              <a:t>are called </a:t>
            </a:r>
            <a:r>
              <a:rPr lang="en-US" sz="2400" b="1" dirty="0" smtClean="0">
                <a:solidFill>
                  <a:srgbClr val="C00000"/>
                </a:solidFill>
              </a:rPr>
              <a:t>Explicit Type Conversion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Let's see an example of this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Explicit Type Conversion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Guess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b=“6”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print(type(a))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print(type(b))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</a:t>
            </a:r>
            <a:r>
              <a:rPr lang="en-US" sz="2400" b="1" dirty="0" err="1" smtClean="0">
                <a:solidFill>
                  <a:srgbClr val="7030A0"/>
                </a:solidFill>
              </a:rPr>
              <a:t>a+b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 c 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print(type( c ))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&lt;class ‘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b="1" dirty="0" smtClean="0">
                <a:solidFill>
                  <a:srgbClr val="0070C0"/>
                </a:solidFill>
              </a:rPr>
              <a:t>’&gt;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&lt;class ‘</a:t>
            </a:r>
            <a:r>
              <a:rPr lang="en-US" b="1" dirty="0" err="1" smtClean="0">
                <a:solidFill>
                  <a:srgbClr val="0070C0"/>
                </a:solidFill>
              </a:rPr>
              <a:t>str</a:t>
            </a:r>
            <a:r>
              <a:rPr lang="en-US" b="1" dirty="0" smtClean="0">
                <a:solidFill>
                  <a:srgbClr val="0070C0"/>
                </a:solidFill>
              </a:rPr>
              <a:t>’&gt;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TypeError</a:t>
            </a:r>
            <a:r>
              <a:rPr lang="en-IN" b="1" dirty="0" smtClean="0">
                <a:solidFill>
                  <a:srgbClr val="0070C0"/>
                </a:solidFill>
              </a:rPr>
              <a:t>: unsupported operand type(s) for +: '</a:t>
            </a:r>
            <a:r>
              <a:rPr lang="en-IN" b="1" dirty="0" err="1" smtClean="0">
                <a:solidFill>
                  <a:srgbClr val="0070C0"/>
                </a:solidFill>
              </a:rPr>
              <a:t>int</a:t>
            </a:r>
            <a:r>
              <a:rPr lang="en-IN" b="1" dirty="0" smtClean="0">
                <a:solidFill>
                  <a:srgbClr val="0070C0"/>
                </a:solidFill>
              </a:rPr>
              <a:t>' and '</a:t>
            </a:r>
            <a:r>
              <a:rPr lang="en-IN" b="1" dirty="0" err="1" smtClean="0">
                <a:solidFill>
                  <a:srgbClr val="0070C0"/>
                </a:solidFill>
              </a:rPr>
              <a:t>str</a:t>
            </a:r>
            <a:r>
              <a:rPr lang="en-IN" b="1" dirty="0" smtClean="0">
                <a:solidFill>
                  <a:srgbClr val="0070C0"/>
                </a:solidFill>
              </a:rPr>
              <a:t>'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57554" y="2500306"/>
            <a:ext cx="55579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code </a:t>
            </a:r>
            <a:r>
              <a:rPr lang="en-US" sz="2400" b="1" dirty="0" smtClean="0">
                <a:solidFill>
                  <a:srgbClr val="C00000"/>
                </a:solidFill>
              </a:rPr>
              <a:t>failed </a:t>
            </a:r>
            <a:r>
              <a:rPr lang="en-US" sz="2400" dirty="0" smtClean="0"/>
              <a:t>because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does not automatically convert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String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C00000"/>
                </a:solidFill>
              </a:rPr>
              <a:t>int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To handle such cases we need to </a:t>
            </a:r>
          </a:p>
          <a:p>
            <a:r>
              <a:rPr lang="en-US" sz="2400" dirty="0" smtClean="0"/>
              <a:t>perform </a:t>
            </a:r>
            <a:r>
              <a:rPr lang="en-US" sz="2400" b="1" dirty="0" smtClean="0">
                <a:solidFill>
                  <a:srgbClr val="C00000"/>
                </a:solidFill>
              </a:rPr>
              <a:t>Explicit Type Conversion 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6116" y="1714488"/>
            <a:ext cx="367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Why did the code fail?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Explicit Type Conversion </a:t>
            </a:r>
            <a:br>
              <a:rPr lang="en-US" sz="2800" b="1" dirty="0" smtClean="0"/>
            </a:br>
            <a:r>
              <a:rPr lang="en-US" sz="2800" b="1" dirty="0" smtClean="0"/>
              <a:t>Functions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Python provides us </a:t>
            </a:r>
            <a:r>
              <a:rPr lang="en-US" sz="2400" b="1" dirty="0" smtClean="0">
                <a:solidFill>
                  <a:srgbClr val="C00000"/>
                </a:solidFill>
              </a:rPr>
              <a:t>5 predefined functions </a:t>
            </a:r>
            <a:r>
              <a:rPr lang="en-US" sz="2400" dirty="0" smtClean="0">
                <a:solidFill>
                  <a:schemeClr val="tx1"/>
                </a:solidFill>
              </a:rPr>
              <a:t>for performing </a:t>
            </a:r>
            <a:r>
              <a:rPr lang="en-US" sz="2400" b="1" dirty="0" smtClean="0">
                <a:solidFill>
                  <a:srgbClr val="C00000"/>
                </a:solidFill>
              </a:rPr>
              <a:t>Explicit Type Conversion </a:t>
            </a:r>
            <a:r>
              <a:rPr lang="en-US" sz="2400" dirty="0" smtClean="0">
                <a:solidFill>
                  <a:schemeClr val="tx1"/>
                </a:solidFill>
              </a:rPr>
              <a:t>for fundamental data types.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These functions are 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</a:rPr>
              <a:t>float()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</a:rPr>
              <a:t>complex()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C00000"/>
                </a:solidFill>
              </a:rPr>
              <a:t>bool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C00000"/>
                </a:solidFill>
              </a:rPr>
              <a:t>str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Syntax: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</a:rPr>
              <a:t>(value)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This function converts</a:t>
            </a:r>
            <a:r>
              <a:rPr lang="en-IN" sz="2400" b="1" dirty="0" smtClean="0">
                <a:solidFill>
                  <a:schemeClr val="tx1"/>
                </a:solidFill>
              </a:rPr>
              <a:t> value of any data type to integer , </a:t>
            </a:r>
            <a:r>
              <a:rPr lang="en-IN" sz="2400" i="1" dirty="0" smtClean="0">
                <a:solidFill>
                  <a:srgbClr val="C00000"/>
                </a:solidFill>
              </a:rPr>
              <a:t>with some special cases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i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returns </a:t>
            </a:r>
            <a:r>
              <a:rPr lang="en-IN" sz="2400" dirty="0" smtClean="0">
                <a:solidFill>
                  <a:schemeClr val="tx1"/>
                </a:solidFill>
              </a:rPr>
              <a:t>an </a:t>
            </a:r>
            <a:r>
              <a:rPr lang="en-IN" sz="2400" b="1" dirty="0" smtClean="0">
                <a:solidFill>
                  <a:srgbClr val="C00000"/>
                </a:solidFill>
              </a:rPr>
              <a:t>integer</a:t>
            </a:r>
            <a:r>
              <a:rPr lang="en-IN" sz="2400" dirty="0" smtClean="0">
                <a:solidFill>
                  <a:schemeClr val="tx1"/>
                </a:solidFill>
              </a:rPr>
              <a:t> object converted from the given </a:t>
            </a:r>
            <a:r>
              <a:rPr lang="en-IN" sz="2400" b="1" dirty="0" smtClean="0">
                <a:solidFill>
                  <a:srgbClr val="C00000"/>
                </a:solidFill>
              </a:rPr>
              <a:t>value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(2.3)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2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(False)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(True)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1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(3+4j)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TypeError</a:t>
            </a:r>
            <a:r>
              <a:rPr lang="en-US" sz="2400" b="1" dirty="0" smtClean="0">
                <a:solidFill>
                  <a:srgbClr val="0070C0"/>
                </a:solidFill>
              </a:rPr>
              <a:t>: Can’t convert complex to </a:t>
            </a:r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286348" y="3071810"/>
            <a:ext cx="3857652" cy="2143140"/>
          </a:xfrm>
          <a:prstGeom prst="cloudCallout">
            <a:avLst>
              <a:gd name="adj1" fmla="val -131903"/>
              <a:gd name="adj2" fmla="val 57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rgbClr val="FFFF00"/>
                </a:solidFill>
              </a:rPr>
              <a:t>() </a:t>
            </a:r>
            <a:r>
              <a:rPr lang="en-US" b="1" dirty="0" smtClean="0"/>
              <a:t>cannot convert complex type to </a:t>
            </a:r>
            <a:r>
              <a:rPr lang="en-US" b="1" dirty="0" err="1" smtClean="0"/>
              <a:t>int</a:t>
            </a:r>
            <a:r>
              <a:rPr lang="en-US" b="1" dirty="0" smtClean="0"/>
              <a:t> type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(“25”)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25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(“2.5”)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ValueError</a:t>
            </a:r>
            <a:r>
              <a:rPr lang="en-US" sz="2400" b="1" dirty="0" smtClean="0">
                <a:solidFill>
                  <a:srgbClr val="0070C0"/>
                </a:solidFill>
              </a:rPr>
              <a:t>: Invalid literal for </a:t>
            </a:r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</a:rPr>
              <a:t>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(“1010”)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1010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(“0b1010”)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ValueError</a:t>
            </a:r>
            <a:r>
              <a:rPr lang="en-US" sz="2400" b="1" dirty="0" smtClean="0">
                <a:solidFill>
                  <a:srgbClr val="0070C0"/>
                </a:solidFill>
              </a:rPr>
              <a:t>: Invalid literal for </a:t>
            </a:r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</a:rPr>
              <a:t>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929190" y="1357298"/>
            <a:ext cx="3857652" cy="2143140"/>
          </a:xfrm>
          <a:prstGeom prst="cloudCallout">
            <a:avLst>
              <a:gd name="adj1" fmla="val -120863"/>
              <a:gd name="adj2" fmla="val 24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rgbClr val="FFFF00"/>
                </a:solidFill>
              </a:rPr>
              <a:t>() </a:t>
            </a:r>
            <a:r>
              <a:rPr lang="en-US" b="1" dirty="0" smtClean="0"/>
              <a:t>cannot accept anything other than digits in a string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5000628" y="3714752"/>
            <a:ext cx="3857652" cy="2143140"/>
          </a:xfrm>
          <a:prstGeom prst="cloudCallout">
            <a:avLst>
              <a:gd name="adj1" fmla="val -106576"/>
              <a:gd name="adj2" fmla="val 2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rgbClr val="FFFF00"/>
                </a:solidFill>
              </a:rPr>
              <a:t>() </a:t>
            </a:r>
            <a:r>
              <a:rPr lang="en-US" b="1" dirty="0" smtClean="0"/>
              <a:t>cannot accept binary values as string 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String Concatenation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Concatenation means joining two or more strings together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To concatenate strings, we use the </a:t>
            </a:r>
            <a:r>
              <a:rPr lang="en-IN" sz="2400" b="1" dirty="0" smtClean="0">
                <a:solidFill>
                  <a:srgbClr val="C00000"/>
                </a:solidFill>
              </a:rPr>
              <a:t>+ </a:t>
            </a:r>
            <a:r>
              <a:rPr lang="en-IN" sz="2400" dirty="0" smtClean="0">
                <a:solidFill>
                  <a:schemeClr val="tx1"/>
                </a:solidFill>
              </a:rPr>
              <a:t>operator.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Keep in mind that </a:t>
            </a:r>
            <a:r>
              <a:rPr lang="en-IN" sz="2400" i="1" dirty="0" smtClean="0">
                <a:solidFill>
                  <a:srgbClr val="C00000"/>
                </a:solidFill>
              </a:rPr>
              <a:t>when we work with numbers, + will be an operator for addition</a:t>
            </a:r>
            <a:r>
              <a:rPr lang="en-IN" sz="2400" dirty="0" smtClean="0">
                <a:solidFill>
                  <a:schemeClr val="tx1"/>
                </a:solidFill>
              </a:rPr>
              <a:t>, but when used with strings it is a joining operator.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 To The </a:t>
            </a:r>
            <a:br>
              <a:rPr lang="en-US" sz="2800" b="1" dirty="0" smtClean="0"/>
            </a:br>
            <a:r>
              <a:rPr lang="en-US" sz="2800" b="1" dirty="0" smtClean="0"/>
              <a:t>Previous Problem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143116"/>
            <a:ext cx="3341554" cy="4238212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b=“6”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</a:t>
            </a:r>
            <a:r>
              <a:rPr lang="en-US" sz="2400" b="1" dirty="0" err="1" smtClean="0">
                <a:solidFill>
                  <a:srgbClr val="7030A0"/>
                </a:solidFill>
              </a:rPr>
              <a:t>a+b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 c 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TypeError</a:t>
            </a:r>
            <a:endParaRPr lang="en-IN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86314" y="2071678"/>
            <a:ext cx="28116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 smtClean="0"/>
              <a:t>Solution: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b=“6”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</a:t>
            </a:r>
            <a:r>
              <a:rPr lang="en-US" sz="2400" b="1" dirty="0" err="1" smtClean="0">
                <a:solidFill>
                  <a:srgbClr val="7030A0"/>
                </a:solidFill>
              </a:rPr>
              <a:t>a+int</a:t>
            </a:r>
            <a:r>
              <a:rPr lang="en-US" sz="2400" b="1" dirty="0" smtClean="0">
                <a:solidFill>
                  <a:srgbClr val="7030A0"/>
                </a:solidFill>
              </a:rPr>
              <a:t>(b)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 c 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16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5852" y="1428736"/>
            <a:ext cx="750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Can you solve this error now ?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float( ) </a:t>
            </a:r>
            <a:r>
              <a:rPr lang="en-US" sz="2800" b="1" dirty="0" smtClean="0"/>
              <a:t>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Syntax: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float(value)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This function converts</a:t>
            </a:r>
            <a:r>
              <a:rPr lang="en-IN" sz="2400" b="1" dirty="0" smtClean="0">
                <a:solidFill>
                  <a:schemeClr val="tx1"/>
                </a:solidFill>
              </a:rPr>
              <a:t> value of any data type to float , </a:t>
            </a:r>
            <a:r>
              <a:rPr lang="en-IN" sz="2400" i="1" dirty="0" smtClean="0">
                <a:solidFill>
                  <a:srgbClr val="C00000"/>
                </a:solidFill>
              </a:rPr>
              <a:t>with some special cases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i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returns </a:t>
            </a:r>
            <a:r>
              <a:rPr lang="en-IN" sz="2400" dirty="0" smtClean="0">
                <a:solidFill>
                  <a:schemeClr val="tx1"/>
                </a:solidFill>
              </a:rPr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float</a:t>
            </a:r>
            <a:r>
              <a:rPr lang="en-IN" sz="2400" dirty="0" smtClean="0">
                <a:solidFill>
                  <a:schemeClr val="tx1"/>
                </a:solidFill>
              </a:rPr>
              <a:t> object converted from the given </a:t>
            </a:r>
            <a:r>
              <a:rPr lang="en-IN" sz="2400" b="1" dirty="0" smtClean="0">
                <a:solidFill>
                  <a:srgbClr val="C00000"/>
                </a:solidFill>
              </a:rPr>
              <a:t>value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float(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float(25)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25.0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float(False)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0.0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float(True)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1.0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float(3+4j)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TypeError</a:t>
            </a:r>
            <a:r>
              <a:rPr lang="en-US" sz="2400" b="1" dirty="0" smtClean="0">
                <a:solidFill>
                  <a:srgbClr val="0070C0"/>
                </a:solidFill>
              </a:rPr>
              <a:t>: Can’t convert complex to float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929190" y="3071810"/>
            <a:ext cx="3857652" cy="2143140"/>
          </a:xfrm>
          <a:prstGeom prst="cloudCallout">
            <a:avLst>
              <a:gd name="adj1" fmla="val -115344"/>
              <a:gd name="adj2" fmla="val 59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float() </a:t>
            </a:r>
            <a:r>
              <a:rPr lang="en-US" b="1" dirty="0" smtClean="0"/>
              <a:t>cannot convert complex type to float type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float(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float(“25”)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25.0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float(“2.5”)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2.5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float(“1010”)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1010.0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float (“0b1010”)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ValueError:Could</a:t>
            </a:r>
            <a:r>
              <a:rPr lang="en-US" sz="2400" b="1" dirty="0" smtClean="0">
                <a:solidFill>
                  <a:srgbClr val="0070C0"/>
                </a:solidFill>
              </a:rPr>
              <a:t> not convert string to float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5000628" y="3714752"/>
            <a:ext cx="3857652" cy="2143140"/>
          </a:xfrm>
          <a:prstGeom prst="cloudCallout">
            <a:avLst>
              <a:gd name="adj1" fmla="val -106576"/>
              <a:gd name="adj2" fmla="val 2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float() </a:t>
            </a:r>
            <a:r>
              <a:rPr lang="en-US" b="1" dirty="0" smtClean="0"/>
              <a:t>cannot accept any </a:t>
            </a:r>
            <a:r>
              <a:rPr lang="en-US" b="1" dirty="0" err="1" smtClean="0"/>
              <a:t>int</a:t>
            </a:r>
            <a:r>
              <a:rPr lang="en-US" b="1" dirty="0" smtClean="0"/>
              <a:t> value other than base 10 as string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7620" y="1643050"/>
            <a:ext cx="4929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float(“twenty”)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ValueError:Could</a:t>
            </a:r>
            <a:r>
              <a:rPr lang="en-US" sz="2400" b="1" dirty="0" smtClean="0">
                <a:solidFill>
                  <a:srgbClr val="0070C0"/>
                </a:solidFill>
              </a:rPr>
              <a:t> not convert string to float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complex( ) </a:t>
            </a:r>
            <a:r>
              <a:rPr lang="en-US" sz="2800" b="1" dirty="0" smtClean="0"/>
              <a:t>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Syntax: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complex(value)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This function converts</a:t>
            </a:r>
            <a:r>
              <a:rPr lang="en-IN" sz="2400" b="1" dirty="0" smtClean="0">
                <a:solidFill>
                  <a:schemeClr val="tx1"/>
                </a:solidFill>
              </a:rPr>
              <a:t> value of any data type to complex , </a:t>
            </a:r>
            <a:r>
              <a:rPr lang="en-IN" sz="2400" i="1" dirty="0" smtClean="0">
                <a:solidFill>
                  <a:srgbClr val="C00000"/>
                </a:solidFill>
              </a:rPr>
              <a:t>with some special cases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i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returns </a:t>
            </a:r>
            <a:r>
              <a:rPr lang="en-IN" sz="2400" dirty="0" smtClean="0">
                <a:solidFill>
                  <a:schemeClr val="tx1"/>
                </a:solidFill>
              </a:rPr>
              <a:t>an </a:t>
            </a:r>
            <a:r>
              <a:rPr lang="en-IN" sz="2400" b="1" dirty="0" smtClean="0">
                <a:solidFill>
                  <a:srgbClr val="C00000"/>
                </a:solidFill>
              </a:rPr>
              <a:t>complex </a:t>
            </a:r>
            <a:r>
              <a:rPr lang="en-IN" sz="2400" dirty="0" smtClean="0">
                <a:solidFill>
                  <a:schemeClr val="tx1"/>
                </a:solidFill>
              </a:rPr>
              <a:t>object converted from the given </a:t>
            </a:r>
            <a:r>
              <a:rPr lang="en-IN" sz="2400" b="1" dirty="0" smtClean="0">
                <a:solidFill>
                  <a:srgbClr val="C00000"/>
                </a:solidFill>
              </a:rPr>
              <a:t>value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complex 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complex(25)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(25+0j)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complex(2.5)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(2.5+0j)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complex(True)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(1+0j)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complex(False)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0j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complex(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complex(“25”)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(25+0j)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complex(“2.5”)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(2.5+0j)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complex(“1010”)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(1010+0j)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complex (“0b1010”)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ValueError</a:t>
            </a:r>
            <a:r>
              <a:rPr lang="en-US" sz="2400" b="1" dirty="0" smtClean="0">
                <a:solidFill>
                  <a:srgbClr val="0070C0"/>
                </a:solidFill>
              </a:rPr>
              <a:t>: complex() </a:t>
            </a:r>
            <a:r>
              <a:rPr lang="en-US" sz="2400" b="1" dirty="0" err="1" smtClean="0">
                <a:solidFill>
                  <a:srgbClr val="0070C0"/>
                </a:solidFill>
              </a:rPr>
              <a:t>arg</a:t>
            </a:r>
            <a:r>
              <a:rPr lang="en-US" sz="2400" b="1" dirty="0" smtClean="0">
                <a:solidFill>
                  <a:srgbClr val="0070C0"/>
                </a:solidFill>
              </a:rPr>
              <a:t> is a malformed string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5000628" y="3714752"/>
            <a:ext cx="3857652" cy="2143140"/>
          </a:xfrm>
          <a:prstGeom prst="cloudCallout">
            <a:avLst>
              <a:gd name="adj1" fmla="val -106576"/>
              <a:gd name="adj2" fmla="val 2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complex() </a:t>
            </a:r>
            <a:r>
              <a:rPr lang="en-US" b="1" dirty="0" smtClean="0"/>
              <a:t>cannot accept any </a:t>
            </a:r>
            <a:r>
              <a:rPr lang="en-US" b="1" dirty="0" err="1" smtClean="0"/>
              <a:t>int</a:t>
            </a:r>
            <a:r>
              <a:rPr lang="en-US" b="1" dirty="0" smtClean="0"/>
              <a:t> value other than base 10 as string 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7620" y="1643050"/>
            <a:ext cx="4929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complex(“twenty”)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ValueError</a:t>
            </a:r>
            <a:r>
              <a:rPr lang="en-US" sz="2400" b="1" dirty="0" smtClean="0">
                <a:solidFill>
                  <a:srgbClr val="0070C0"/>
                </a:solidFill>
              </a:rPr>
              <a:t>: complex() </a:t>
            </a:r>
            <a:r>
              <a:rPr lang="en-US" sz="2400" b="1" dirty="0" err="1" smtClean="0">
                <a:solidFill>
                  <a:srgbClr val="0070C0"/>
                </a:solidFill>
              </a:rPr>
              <a:t>arg</a:t>
            </a:r>
            <a:r>
              <a:rPr lang="en-US" sz="2400" b="1" dirty="0" smtClean="0">
                <a:solidFill>
                  <a:srgbClr val="0070C0"/>
                </a:solidFill>
              </a:rPr>
              <a:t> is a malformed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bool</a:t>
            </a:r>
            <a:r>
              <a:rPr lang="en-US" sz="2800" b="1" dirty="0" smtClean="0">
                <a:solidFill>
                  <a:srgbClr val="C00000"/>
                </a:solidFill>
              </a:rPr>
              <a:t> ( ) </a:t>
            </a:r>
            <a:r>
              <a:rPr lang="en-US" sz="2800" b="1" dirty="0" smtClean="0"/>
              <a:t>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Syntax: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bool</a:t>
            </a:r>
            <a:r>
              <a:rPr lang="en-US" sz="2400" b="1" dirty="0" smtClean="0">
                <a:solidFill>
                  <a:srgbClr val="C00000"/>
                </a:solidFill>
              </a:rPr>
              <a:t>(value)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This function converts</a:t>
            </a:r>
            <a:r>
              <a:rPr lang="en-IN" sz="2400" b="1" dirty="0" smtClean="0">
                <a:solidFill>
                  <a:schemeClr val="tx1"/>
                </a:solidFill>
              </a:rPr>
              <a:t> value of any data type to </a:t>
            </a:r>
            <a:r>
              <a:rPr lang="en-IN" sz="2400" b="1" dirty="0" err="1" smtClean="0">
                <a:solidFill>
                  <a:schemeClr val="tx1"/>
                </a:solidFill>
              </a:rPr>
              <a:t>bool</a:t>
            </a:r>
            <a:r>
              <a:rPr lang="en-IN" sz="2400" b="1" dirty="0" smtClean="0">
                <a:solidFill>
                  <a:schemeClr val="tx1"/>
                </a:solidFill>
              </a:rPr>
              <a:t> , </a:t>
            </a:r>
            <a:r>
              <a:rPr lang="en-IN" sz="2400" i="1" dirty="0" smtClean="0">
                <a:solidFill>
                  <a:srgbClr val="C00000"/>
                </a:solidFill>
              </a:rPr>
              <a:t>using the standard truth testing procedure.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i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returns </a:t>
            </a:r>
            <a:r>
              <a:rPr lang="en-IN" sz="2400" dirty="0" smtClean="0">
                <a:solidFill>
                  <a:schemeClr val="tx1"/>
                </a:solidFill>
              </a:rPr>
              <a:t>an </a:t>
            </a:r>
            <a:r>
              <a:rPr lang="en-IN" sz="2400" b="1" dirty="0" err="1" smtClean="0">
                <a:solidFill>
                  <a:srgbClr val="C00000"/>
                </a:solidFill>
              </a:rPr>
              <a:t>bool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object converted from the given </a:t>
            </a:r>
            <a:r>
              <a:rPr lang="en-IN" sz="2400" b="1" dirty="0" smtClean="0">
                <a:solidFill>
                  <a:srgbClr val="C00000"/>
                </a:solidFill>
              </a:rPr>
              <a:t>value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bool</a:t>
            </a:r>
            <a:r>
              <a:rPr lang="en-US" sz="2800" b="1" dirty="0" smtClean="0">
                <a:solidFill>
                  <a:srgbClr val="C00000"/>
                </a:solidFill>
              </a:rPr>
              <a:t> ( ) </a:t>
            </a:r>
            <a:r>
              <a:rPr lang="en-US" sz="2800" b="1" dirty="0" smtClean="0"/>
              <a:t>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What values are considered to be </a:t>
            </a:r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  <a:r>
              <a:rPr lang="en-US" sz="2400" b="1" dirty="0" smtClean="0">
                <a:solidFill>
                  <a:schemeClr val="tx1"/>
                </a:solidFill>
              </a:rPr>
              <a:t> and what values are </a:t>
            </a: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r>
              <a:rPr lang="en-US" sz="2400" b="1" dirty="0" smtClean="0">
                <a:solidFill>
                  <a:schemeClr val="tx1"/>
                </a:solidFill>
              </a:rPr>
              <a:t>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</a:t>
            </a:r>
            <a:r>
              <a:rPr lang="en-IN" dirty="0" smtClean="0">
                <a:solidFill>
                  <a:schemeClr val="tx1"/>
                </a:solidFill>
              </a:rPr>
              <a:t>he following values are considered </a:t>
            </a:r>
            <a:r>
              <a:rPr lang="en-IN" b="1" dirty="0" smtClean="0">
                <a:solidFill>
                  <a:srgbClr val="0070C0"/>
                </a:solidFill>
              </a:rPr>
              <a:t>false</a:t>
            </a:r>
            <a:r>
              <a:rPr lang="en-IN" dirty="0" smtClean="0"/>
              <a:t> in </a:t>
            </a:r>
            <a:r>
              <a:rPr lang="en-IN" b="1" dirty="0" smtClean="0">
                <a:solidFill>
                  <a:srgbClr val="C00000"/>
                </a:solidFill>
              </a:rPr>
              <a:t>Python</a:t>
            </a:r>
            <a:r>
              <a:rPr lang="en-IN" dirty="0" smtClean="0"/>
              <a:t>:</a:t>
            </a:r>
          </a:p>
          <a:p>
            <a:pPr lvl="2"/>
            <a:r>
              <a:rPr lang="en-IN" b="1" dirty="0" smtClean="0">
                <a:solidFill>
                  <a:srgbClr val="C00000"/>
                </a:solidFill>
              </a:rPr>
              <a:t>None</a:t>
            </a:r>
          </a:p>
          <a:p>
            <a:pPr lvl="2"/>
            <a:r>
              <a:rPr lang="en-IN" b="1" dirty="0" smtClean="0">
                <a:solidFill>
                  <a:srgbClr val="C00000"/>
                </a:solidFill>
              </a:rPr>
              <a:t>False</a:t>
            </a:r>
          </a:p>
          <a:p>
            <a:pPr lvl="2"/>
            <a:r>
              <a:rPr lang="en-IN" b="1" dirty="0" smtClean="0">
                <a:solidFill>
                  <a:srgbClr val="C00000"/>
                </a:solidFill>
              </a:rPr>
              <a:t>Zero of any numeric type. For example, </a:t>
            </a:r>
            <a:r>
              <a:rPr lang="en-IN" b="1" dirty="0" smtClean="0">
                <a:solidFill>
                  <a:srgbClr val="0070C0"/>
                </a:solidFill>
              </a:rPr>
              <a:t>0</a:t>
            </a:r>
            <a:r>
              <a:rPr lang="en-IN" b="1" dirty="0" smtClean="0">
                <a:solidFill>
                  <a:srgbClr val="C00000"/>
                </a:solidFill>
              </a:rPr>
              <a:t>, </a:t>
            </a:r>
            <a:r>
              <a:rPr lang="en-IN" b="1" dirty="0" smtClean="0">
                <a:solidFill>
                  <a:srgbClr val="0070C0"/>
                </a:solidFill>
              </a:rPr>
              <a:t>0.0</a:t>
            </a:r>
            <a:r>
              <a:rPr lang="en-IN" b="1" dirty="0" smtClean="0">
                <a:solidFill>
                  <a:srgbClr val="C00000"/>
                </a:solidFill>
              </a:rPr>
              <a:t>, </a:t>
            </a:r>
            <a:r>
              <a:rPr lang="en-IN" b="1" dirty="0" smtClean="0">
                <a:solidFill>
                  <a:srgbClr val="0070C0"/>
                </a:solidFill>
              </a:rPr>
              <a:t>0+0j</a:t>
            </a:r>
          </a:p>
          <a:p>
            <a:pPr lvl="2"/>
            <a:r>
              <a:rPr lang="en-IN" b="1" dirty="0" smtClean="0">
                <a:solidFill>
                  <a:srgbClr val="C00000"/>
                </a:solidFill>
              </a:rPr>
              <a:t>Empty sequence. For example: </a:t>
            </a:r>
            <a:r>
              <a:rPr lang="en-IN" b="1" dirty="0" smtClean="0">
                <a:solidFill>
                  <a:srgbClr val="0070C0"/>
                </a:solidFill>
              </a:rPr>
              <a:t>()</a:t>
            </a:r>
            <a:r>
              <a:rPr lang="en-IN" b="1" dirty="0" smtClean="0">
                <a:solidFill>
                  <a:srgbClr val="C00000"/>
                </a:solidFill>
              </a:rPr>
              <a:t>, </a:t>
            </a:r>
            <a:r>
              <a:rPr lang="en-IN" b="1" dirty="0" smtClean="0">
                <a:solidFill>
                  <a:srgbClr val="0070C0"/>
                </a:solidFill>
              </a:rPr>
              <a:t>[]</a:t>
            </a:r>
            <a:r>
              <a:rPr lang="en-IN" b="1" dirty="0" smtClean="0">
                <a:solidFill>
                  <a:srgbClr val="C00000"/>
                </a:solidFill>
              </a:rPr>
              <a:t>, </a:t>
            </a:r>
            <a:r>
              <a:rPr lang="en-IN" b="1" dirty="0" smtClean="0">
                <a:solidFill>
                  <a:srgbClr val="0070C0"/>
                </a:solidFill>
              </a:rPr>
              <a:t>''</a:t>
            </a:r>
            <a:r>
              <a:rPr lang="en-IN" b="1" dirty="0" smtClean="0">
                <a:solidFill>
                  <a:srgbClr val="C00000"/>
                </a:solidFill>
              </a:rPr>
              <a:t>.</a:t>
            </a:r>
          </a:p>
          <a:p>
            <a:pPr lvl="2"/>
            <a:r>
              <a:rPr lang="en-IN" b="1" dirty="0" smtClean="0">
                <a:solidFill>
                  <a:srgbClr val="C00000"/>
                </a:solidFill>
              </a:rPr>
              <a:t>Empty mapping. For example: </a:t>
            </a:r>
            <a:r>
              <a:rPr lang="en-IN" b="1" dirty="0" smtClean="0">
                <a:solidFill>
                  <a:srgbClr val="0070C0"/>
                </a:solidFill>
              </a:rPr>
              <a:t>{}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All other values are </a:t>
            </a: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endParaRPr lang="en-IN" sz="24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endParaRPr lang="en-IN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bool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(1)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(5)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(0)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(0.0)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String Concatenation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s1=“Good”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s2=“Morning”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s3=s1+s2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print(s3)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    </a:t>
            </a:r>
            <a:r>
              <a:rPr lang="en-US" sz="1900" b="1" dirty="0" err="1" smtClean="0">
                <a:solidFill>
                  <a:srgbClr val="0070C0"/>
                </a:solidFill>
              </a:rPr>
              <a:t>GoodMorning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500174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s1=“Good”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s2=“Morning”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s3=s1+” “+s2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print(s3)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1900" dirty="0" smtClean="0"/>
              <a:t>   </a:t>
            </a:r>
            <a:r>
              <a:rPr lang="en-US" sz="2000" b="1" dirty="0" smtClean="0">
                <a:solidFill>
                  <a:srgbClr val="0070C0"/>
                </a:solidFill>
              </a:rPr>
              <a:t> Good Morning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bool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(0.1)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(0b101)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(0b0000)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(2+3j)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072066" y="3857628"/>
            <a:ext cx="3857652" cy="2143140"/>
          </a:xfrm>
          <a:prstGeom prst="cloudCallout">
            <a:avLst>
              <a:gd name="adj1" fmla="val -117616"/>
              <a:gd name="adj2" fmla="val 240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</a:rPr>
              <a:t>bool</a:t>
            </a:r>
            <a:r>
              <a:rPr lang="en-US" b="1" dirty="0" smtClean="0">
                <a:solidFill>
                  <a:srgbClr val="FFFF00"/>
                </a:solidFill>
              </a:rPr>
              <a:t>() </a:t>
            </a:r>
            <a:r>
              <a:rPr lang="en-US" b="1" dirty="0" smtClean="0"/>
              <a:t>returns True if any of the real or imaginary part is non zero . </a:t>
            </a:r>
            <a:r>
              <a:rPr lang="en-US" b="1" dirty="0" smtClean="0">
                <a:solidFill>
                  <a:srgbClr val="FFFF00"/>
                </a:solidFill>
              </a:rPr>
              <a:t>If both are zero it returns False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bool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(0+1j)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(0+0j)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('')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('A')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000628" y="3929066"/>
            <a:ext cx="3857652" cy="2143140"/>
          </a:xfrm>
          <a:prstGeom prst="cloudCallout">
            <a:avLst>
              <a:gd name="adj1" fmla="val -132228"/>
              <a:gd name="adj2" fmla="val -32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</a:rPr>
              <a:t>bool</a:t>
            </a:r>
            <a:r>
              <a:rPr lang="en-US" b="1" dirty="0" smtClean="0">
                <a:solidFill>
                  <a:srgbClr val="FFFF00"/>
                </a:solidFill>
              </a:rPr>
              <a:t>() </a:t>
            </a:r>
            <a:r>
              <a:rPr lang="en-US" b="1" dirty="0" smtClean="0"/>
              <a:t>returns False for empty Strings otherwise it returns True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7620" y="1500174"/>
            <a:ext cx="49292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(“twenty”)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  <a:p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('  ')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str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Syntax: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str</a:t>
            </a:r>
            <a:r>
              <a:rPr lang="en-US" sz="2400" b="1" dirty="0" smtClean="0">
                <a:solidFill>
                  <a:srgbClr val="C00000"/>
                </a:solidFill>
              </a:rPr>
              <a:t>(value)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This function converts</a:t>
            </a:r>
            <a:r>
              <a:rPr lang="en-IN" sz="2400" b="1" dirty="0" smtClean="0">
                <a:solidFill>
                  <a:schemeClr val="tx1"/>
                </a:solidFill>
              </a:rPr>
              <a:t> any data type to string , </a:t>
            </a:r>
            <a:r>
              <a:rPr lang="en-IN" sz="2400" i="1" dirty="0" smtClean="0">
                <a:solidFill>
                  <a:srgbClr val="C00000"/>
                </a:solidFill>
              </a:rPr>
              <a:t>without any special cases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i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returns </a:t>
            </a:r>
            <a:r>
              <a:rPr lang="en-IN" sz="2400" dirty="0" smtClean="0">
                <a:solidFill>
                  <a:schemeClr val="tx1"/>
                </a:solidFill>
              </a:rPr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String</a:t>
            </a:r>
            <a:r>
              <a:rPr lang="en-IN" sz="2400" dirty="0" smtClean="0">
                <a:solidFill>
                  <a:schemeClr val="tx1"/>
                </a:solidFill>
              </a:rPr>
              <a:t> object converted from the given </a:t>
            </a:r>
            <a:r>
              <a:rPr lang="en-IN" sz="2400" b="1" dirty="0" smtClean="0">
                <a:solidFill>
                  <a:srgbClr val="C00000"/>
                </a:solidFill>
              </a:rPr>
              <a:t>value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str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</a:rPr>
              <a:t>(15)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‘15’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</a:rPr>
              <a:t>(2.5)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‘2.5’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</a:rPr>
              <a:t>(2+3j)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smtClean="0">
                <a:solidFill>
                  <a:srgbClr val="0070C0"/>
                </a:solidFill>
              </a:rPr>
              <a:t>‘(2+3j)’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</a:rPr>
              <a:t>(True)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‘True’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str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</a:rPr>
              <a:t>(1)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‘1’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</a:rPr>
              <a:t>(5)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‘5’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</a:rPr>
              <a:t>(2.5)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‘2.5’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</a:rPr>
              <a:t>(True)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‘True’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Slicing means pulling out a sequence of characters from a string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For example , if we have a string </a:t>
            </a:r>
            <a:r>
              <a:rPr lang="en-US" sz="2400" b="1" dirty="0" smtClean="0">
                <a:solidFill>
                  <a:srgbClr val="C00000"/>
                </a:solidFill>
              </a:rPr>
              <a:t>“Industry” </a:t>
            </a:r>
            <a:r>
              <a:rPr lang="en-US" sz="2400" dirty="0" smtClean="0">
                <a:solidFill>
                  <a:schemeClr val="tx1"/>
                </a:solidFill>
              </a:rPr>
              <a:t>and we want to extract the word </a:t>
            </a:r>
            <a:r>
              <a:rPr lang="en-US" sz="2400" b="1" dirty="0" smtClean="0">
                <a:solidFill>
                  <a:srgbClr val="C00000"/>
                </a:solidFill>
              </a:rPr>
              <a:t>“dust” </a:t>
            </a:r>
            <a:r>
              <a:rPr lang="en-US" sz="2400" dirty="0" smtClean="0">
                <a:solidFill>
                  <a:schemeClr val="tx1"/>
                </a:solidFill>
              </a:rPr>
              <a:t>from it , then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this is done using slicing.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To slice a string , we use the operator[ ] as follows: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Syntax: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s[x:y]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 denotes the </a:t>
            </a:r>
            <a:r>
              <a:rPr lang="en-US" b="1" dirty="0" smtClean="0">
                <a:solidFill>
                  <a:srgbClr val="C00000"/>
                </a:solidFill>
              </a:rPr>
              <a:t>start index </a:t>
            </a:r>
            <a:r>
              <a:rPr lang="en-US" dirty="0" smtClean="0">
                <a:solidFill>
                  <a:schemeClr val="tx1"/>
                </a:solidFill>
              </a:rPr>
              <a:t>of slicing and </a:t>
            </a:r>
            <a:r>
              <a:rPr lang="en-US" b="1" dirty="0" smtClean="0">
                <a:solidFill>
                  <a:srgbClr val="C00000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denotes the </a:t>
            </a:r>
            <a:r>
              <a:rPr lang="en-US" b="1" dirty="0" smtClean="0">
                <a:solidFill>
                  <a:srgbClr val="C00000"/>
                </a:solidFill>
              </a:rPr>
              <a:t>end index </a:t>
            </a:r>
            <a:r>
              <a:rPr lang="en-US" dirty="0" smtClean="0">
                <a:solidFill>
                  <a:schemeClr val="tx1"/>
                </a:solidFill>
              </a:rPr>
              <a:t>. But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  <a:r>
              <a:rPr lang="en-US" dirty="0" smtClean="0">
                <a:solidFill>
                  <a:schemeClr val="tx1"/>
                </a:solidFill>
              </a:rPr>
              <a:t> ends slicing at </a:t>
            </a:r>
            <a:r>
              <a:rPr lang="en-US" b="1" dirty="0" smtClean="0">
                <a:solidFill>
                  <a:srgbClr val="C00000"/>
                </a:solidFill>
              </a:rPr>
              <a:t>y-1</a:t>
            </a:r>
            <a:r>
              <a:rPr lang="en-US" dirty="0" smtClean="0">
                <a:solidFill>
                  <a:schemeClr val="tx1"/>
                </a:solidFill>
              </a:rPr>
              <a:t> index.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s=“Industry”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print(s[2:6])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dust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s=“Welcome”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print(s[3:6])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s=“Mumbai”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print(s[0:3])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Mum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s=“Mumbai”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print(s[0:10])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Mumbai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s=“Python”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print(s[2:2])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s=“Python”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print(s[6:10])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s=“welcome”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print(s[1:])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sz="1900" b="1" dirty="0" err="1" smtClean="0">
                <a:solidFill>
                  <a:srgbClr val="0070C0"/>
                </a:solidFill>
              </a:rPr>
              <a:t>elcome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s=“welcome”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print(s[:3])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9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wel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5430</TotalTime>
  <Words>1254</Words>
  <Application>Microsoft Office PowerPoint</Application>
  <PresentationFormat>On-screen Show (4:3)</PresentationFormat>
  <Paragraphs>536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Civic</vt:lpstr>
      <vt:lpstr>Slide 1</vt:lpstr>
      <vt:lpstr>Today’s Agenda</vt:lpstr>
      <vt:lpstr>String Concatenation</vt:lpstr>
      <vt:lpstr>String Concatenation</vt:lpstr>
      <vt:lpstr>The Slicing Operator</vt:lpstr>
      <vt:lpstr>The Slicing Operator</vt:lpstr>
      <vt:lpstr>The Slicing Operator</vt:lpstr>
      <vt:lpstr>The Slicing Operator</vt:lpstr>
      <vt:lpstr>The Slicing Operator</vt:lpstr>
      <vt:lpstr>The Slicing Operator</vt:lpstr>
      <vt:lpstr>The Slicing Operator</vt:lpstr>
      <vt:lpstr>Using Step Value</vt:lpstr>
      <vt:lpstr>The Slicing Operator</vt:lpstr>
      <vt:lpstr>Three Very Useful  Functions/Methods  Of String Data Type</vt:lpstr>
      <vt:lpstr>Three Very Useful  Functions/Methods  Of String Data Type</vt:lpstr>
      <vt:lpstr>Three Very Useful  Functions/Methods  Of String Data Type</vt:lpstr>
      <vt:lpstr>Comparing Strings</vt:lpstr>
      <vt:lpstr>Comparing Strings</vt:lpstr>
      <vt:lpstr>Comparing Strings</vt:lpstr>
      <vt:lpstr>Type Conversion</vt:lpstr>
      <vt:lpstr>Implicit Conversion</vt:lpstr>
      <vt:lpstr>Example Of  Implicit Conversion</vt:lpstr>
      <vt:lpstr>Another Example </vt:lpstr>
      <vt:lpstr>Explicit Type Conversion</vt:lpstr>
      <vt:lpstr>Explicit Type Conversion</vt:lpstr>
      <vt:lpstr>Explicit Type Conversion  Functions In Python</vt:lpstr>
      <vt:lpstr>The int( ) Function</vt:lpstr>
      <vt:lpstr>int( ) Examples</vt:lpstr>
      <vt:lpstr>int( ) Examples</vt:lpstr>
      <vt:lpstr>Solution To The  Previous Problem</vt:lpstr>
      <vt:lpstr>The float( ) Function</vt:lpstr>
      <vt:lpstr>float( ) Examples</vt:lpstr>
      <vt:lpstr>float( ) Examples</vt:lpstr>
      <vt:lpstr>The complex( ) Function</vt:lpstr>
      <vt:lpstr>complex ( ) Examples</vt:lpstr>
      <vt:lpstr>complex( ) Examples</vt:lpstr>
      <vt:lpstr>The bool ( ) Function</vt:lpstr>
      <vt:lpstr>The bool ( ) Function</vt:lpstr>
      <vt:lpstr>bool( ) Examples</vt:lpstr>
      <vt:lpstr>bool( ) Examples</vt:lpstr>
      <vt:lpstr>bool( ) Examples</vt:lpstr>
      <vt:lpstr>The str( ) Function</vt:lpstr>
      <vt:lpstr>str( ) Examples</vt:lpstr>
      <vt:lpstr>str( ) 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415</cp:revision>
  <dcterms:created xsi:type="dcterms:W3CDTF">2015-12-21T13:46:48Z</dcterms:created>
  <dcterms:modified xsi:type="dcterms:W3CDTF">2019-06-13T07:01:39Z</dcterms:modified>
</cp:coreProperties>
</file>