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3"/>
  </p:notesMasterIdLst>
  <p:handoutMasterIdLst>
    <p:handoutMasterId r:id="rId24"/>
  </p:handoutMasterIdLst>
  <p:sldIdLst>
    <p:sldId id="268" r:id="rId10"/>
    <p:sldId id="272" r:id="rId11"/>
    <p:sldId id="273" r:id="rId12"/>
    <p:sldId id="277" r:id="rId13"/>
    <p:sldId id="278" r:id="rId14"/>
    <p:sldId id="276" r:id="rId15"/>
    <p:sldId id="281" r:id="rId16"/>
    <p:sldId id="282" r:id="rId17"/>
    <p:sldId id="287" r:id="rId18"/>
    <p:sldId id="285" r:id="rId19"/>
    <p:sldId id="286" r:id="rId20"/>
    <p:sldId id="280" r:id="rId21"/>
    <p:sldId id="279" r:id="rId2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39FA386-E5F3-4BA6-89A5-D58B640864D6}">
          <p14:sldIdLst>
            <p14:sldId id="268"/>
            <p14:sldId id="272"/>
            <p14:sldId id="273"/>
            <p14:sldId id="277"/>
            <p14:sldId id="278"/>
            <p14:sldId id="276"/>
            <p14:sldId id="281"/>
            <p14:sldId id="282"/>
            <p14:sldId id="287"/>
            <p14:sldId id="285"/>
            <p14:sldId id="286"/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Objects="1">
      <p:cViewPr varScale="1">
        <p:scale>
          <a:sx n="72" d="100"/>
          <a:sy n="72" d="100"/>
        </p:scale>
        <p:origin x="636" y="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manyu.MARVIN-UNDEAD\Desktop\OptimisationProject-master\new%20results\SA_rosenbrock_parametr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manyu.MARVIN-UNDEAD\Desktop\OptimisationProject-master\new%20results\SA_rastrigin_parametri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u="sng" dirty="0"/>
              <a:t>Time v. Alpha - </a:t>
            </a:r>
            <a:r>
              <a:rPr lang="en-GB" sz="1800" b="1" u="sng" dirty="0" err="1"/>
              <a:t>Rosenbrock</a:t>
            </a:r>
            <a:endParaRPr lang="en-GB" sz="1800" b="1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Lit>
              <c:formatCode>General</c:formatCode>
              <c:ptCount val="7"/>
              <c:pt idx="0">
                <c:v>0.87</c:v>
              </c:pt>
              <c:pt idx="1">
                <c:v>0.89</c:v>
              </c:pt>
              <c:pt idx="2">
                <c:v>0.91</c:v>
              </c:pt>
              <c:pt idx="3">
                <c:v>0.93</c:v>
              </c:pt>
              <c:pt idx="4">
                <c:v>0.95</c:v>
              </c:pt>
              <c:pt idx="5">
                <c:v>0.97</c:v>
              </c:pt>
              <c:pt idx="6">
                <c:v>0.99</c:v>
              </c:pt>
            </c:numLit>
          </c:cat>
          <c:val>
            <c:numRef>
              <c:f>Sheet1!$A$17:$G$17</c:f>
              <c:numCache>
                <c:formatCode>General</c:formatCode>
                <c:ptCount val="7"/>
                <c:pt idx="0">
                  <c:v>5.2952172727272728</c:v>
                </c:pt>
                <c:pt idx="1">
                  <c:v>5.1865100000000011</c:v>
                </c:pt>
                <c:pt idx="2">
                  <c:v>5.3519949999999996</c:v>
                </c:pt>
                <c:pt idx="3">
                  <c:v>4.7768916666666668</c:v>
                </c:pt>
                <c:pt idx="4">
                  <c:v>4.7460874999999998</c:v>
                </c:pt>
                <c:pt idx="5">
                  <c:v>2.0828353846153842</c:v>
                </c:pt>
                <c:pt idx="6">
                  <c:v>1.5323583846153848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66-4FA8-AA33-3AEFD4BE3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5489584"/>
        <c:axId val="445483600"/>
      </c:lineChart>
      <c:catAx>
        <c:axId val="445489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Alpha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483600"/>
        <c:crosses val="autoZero"/>
        <c:auto val="1"/>
        <c:lblAlgn val="ctr"/>
        <c:lblOffset val="100"/>
        <c:noMultiLvlLbl val="0"/>
      </c:catAx>
      <c:valAx>
        <c:axId val="44548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Time (s)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48958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u="sng" dirty="0"/>
              <a:t>Time v. Alpha - </a:t>
            </a:r>
            <a:r>
              <a:rPr lang="en-GB" sz="1800" b="1" u="sng" dirty="0" err="1"/>
              <a:t>Rastrigin</a:t>
            </a:r>
            <a:endParaRPr lang="en-GB" sz="1800" b="1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Lit>
              <c:formatCode>General</c:formatCode>
              <c:ptCount val="13"/>
              <c:pt idx="0">
                <c:v>0.6</c:v>
              </c:pt>
              <c:pt idx="1">
                <c:v>0.65</c:v>
              </c:pt>
              <c:pt idx="2">
                <c:v>0.7</c:v>
              </c:pt>
              <c:pt idx="3">
                <c:v>0.75</c:v>
              </c:pt>
              <c:pt idx="4">
                <c:v>0.8</c:v>
              </c:pt>
              <c:pt idx="5">
                <c:v>0.85</c:v>
              </c:pt>
              <c:pt idx="6">
                <c:v>0.87</c:v>
              </c:pt>
              <c:pt idx="7">
                <c:v>0.89</c:v>
              </c:pt>
              <c:pt idx="8">
                <c:v>0.91</c:v>
              </c:pt>
              <c:pt idx="9">
                <c:v>0.93</c:v>
              </c:pt>
              <c:pt idx="10">
                <c:v>0.95</c:v>
              </c:pt>
              <c:pt idx="11">
                <c:v>0.97</c:v>
              </c:pt>
              <c:pt idx="12">
                <c:v>0.99</c:v>
              </c:pt>
            </c:numLit>
          </c:cat>
          <c:val>
            <c:numRef>
              <c:f>Sheet1!$A$25:$M$25</c:f>
              <c:numCache>
                <c:formatCode>General</c:formatCode>
                <c:ptCount val="13"/>
                <c:pt idx="0">
                  <c:v>1.2187125000000001</c:v>
                </c:pt>
                <c:pt idx="1">
                  <c:v>1.0814217500000001</c:v>
                </c:pt>
                <c:pt idx="2">
                  <c:v>0.90614880000000009</c:v>
                </c:pt>
                <c:pt idx="3">
                  <c:v>0.81661835000000005</c:v>
                </c:pt>
                <c:pt idx="4">
                  <c:v>0.70040439999999993</c:v>
                </c:pt>
                <c:pt idx="5">
                  <c:v>0.36380765000000004</c:v>
                </c:pt>
                <c:pt idx="6">
                  <c:v>0.21602632499999999</c:v>
                </c:pt>
                <c:pt idx="7">
                  <c:v>0.23304925500000001</c:v>
                </c:pt>
                <c:pt idx="8">
                  <c:v>0.23814204999999999</c:v>
                </c:pt>
                <c:pt idx="9">
                  <c:v>0.23606230000000003</c:v>
                </c:pt>
                <c:pt idx="10">
                  <c:v>0.22911905000000005</c:v>
                </c:pt>
                <c:pt idx="11">
                  <c:v>0.26030430000000004</c:v>
                </c:pt>
                <c:pt idx="12">
                  <c:v>0.49234640000000002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DB-4B64-9B1D-053B6EB02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5485776"/>
        <c:axId val="445486320"/>
      </c:lineChart>
      <c:catAx>
        <c:axId val="445485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Alpha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486320"/>
        <c:crosses val="autoZero"/>
        <c:auto val="1"/>
        <c:lblAlgn val="ctr"/>
        <c:lblOffset val="100"/>
        <c:noMultiLvlLbl val="0"/>
      </c:catAx>
      <c:valAx>
        <c:axId val="44548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TIme (s)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48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10.08.2018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10.08.2018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64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51960BD-4F7E-4452-B4A5-B0E32A762362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35-7600-4728-8E7B-03428F8411EA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7047-B7AC-4639-A2CF-043F8C0CE3A0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2103-800F-4BE1-A832-32124BC5C8E0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61F3-6E3A-4DAB-933A-2BC7A8057D7D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566F-CCD2-4A90-9C33-7D1755351E26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F6AB-E311-47A0-A51F-0E2010A1FD2B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EE4A-F986-496E-839F-59C28F87FBB4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7BF4-5876-4B9B-A886-4F7EE451D03F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8E4-E658-4E00-9433-4E0BB52D256F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B0E76E-DEE2-45B0-B177-44C74591EC77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0455-A5A5-4EFA-849B-4ED347360088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E31A-AC81-48BC-A2EB-8DE481F1CC92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FD21-8ED7-496D-A42C-178DDD854C6D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0825-0CBA-4B5F-BB9E-224BA6AE97B6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A5E6-0408-411C-958C-FE11AE8EB7C4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9608-43E5-4CDA-9429-2C784CD1CF59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A19-53DA-49F6-A378-CC4C6E65DE17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7F4C-F3A6-4CB4-81F6-6AABCF56F42A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3F09-4457-4CA6-BEB4-DD40A326B90F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4E6A-E3D1-4F2B-9216-DD16C18372FA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2E3B-6ECF-4517-8BF7-DCDA459D71DB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24FB-A053-4DBE-9B3B-EF599740A289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61D8-D22D-4544-B64F-27C953C58057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5298-C0B4-4D5B-A21B-22AA41C709D5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6E3-4538-4051-859E-13AFA13DE1D2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43E7-EA91-437C-925C-BB16A3C3FA67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170B-080E-4ED5-9149-D5BF278BC8FE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ED02-96E8-4728-A4F4-87B630F7A7BF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25D-3A5A-49D5-8E5A-E2E67BB01529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58E1-9AB1-4B24-BCC4-AE0DCC44A32F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0187-3C14-4738-BA61-6C7ACC6900A8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353F-039A-4175-AB5E-C9670A30FA55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9367-F8B1-4A8E-84E0-44A2D4A1549C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6297-02F2-4295-BF74-990FC6AB4DF7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EFB-AACD-4D4C-BCA3-E698A1B7C89A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A9A-C448-4E58-A07B-DF1C46E1F420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0D06-8869-4B79-9A8B-1DB021791ED0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9279-056A-4B6D-9AB3-770B6D5969A4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664-D90E-45AB-9636-2F836F7D86E0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7F-9B87-42C4-9283-F0CF0A27CD40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4A0-0550-415A-BDFB-1F5DF8695E24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A93A-118A-4974-BDAF-663DDD3C1065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1F3-DA11-43B1-B3C4-58EA92161C68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1224-E56B-4F59-82DE-C19A21C9E176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F0FB-3182-43AF-BB51-60A4C292CA64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B310-BD1A-4978-B19A-EC0B160A4981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779-D1B2-4644-80F4-9D750214904F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BDDFD-42D0-48F0-819B-25EAFFA042EC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7457" y="6381328"/>
            <a:ext cx="4199420" cy="37623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EBB5-1967-4596-ACCD-0287127E8984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A22-63EB-4766-B979-F8E1D5684D48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917-3846-4842-83B1-5D283F6B1252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3D25-075B-41F7-A872-A96BACF80C43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0EA0-E114-43F2-8E72-C54ED6171988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FE-DCEA-49DB-8E9B-4E2F6DABA377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142-4FCA-480D-8BF3-B51E7A8E7434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E47-4281-49CB-B9DC-B13A6D3B3C2C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3D51-A543-40C5-A9A8-5954EC5A2ED1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CA3F-71BF-49BC-BF77-5228CC7B69AB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F75-8251-48DB-90B3-AB668A9ECF41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F2-7D47-470E-AF97-2FBE4EB13E90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74C7-5168-46BC-AD41-B3842E593675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F78C-AC74-4BF4-B910-C98F1D9AAF82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244C-F57B-4127-A1B2-6BDFE2F0893F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8891-274C-427D-B13B-E9BEDD6DC4E9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4A90-07F3-4001-9AF3-B4ECFD05E6EB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DD0-67EA-492F-B797-019117D366BD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879-6B63-456B-A02D-DF0531059229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3-375C-4850-AC51-C3C4AEDDBD4D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E4BE-4FE9-434A-8B05-DE56AA0A2DE1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8071-7EC6-4F9E-9A14-18072FDBB933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03F-45AA-4A41-BD64-16C31C78BB69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63BD418-4E96-49E2-97BB-0F893DC00E0F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27457" y="6381328"/>
            <a:ext cx="4199420" cy="3762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566EB68-8F3F-42C2-8D90-A5C638091942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4AD06AB-9044-4059-BD28-BC807453A98B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202A656-D457-4FC3-B1F1-B66653D29259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466F02F-7A06-4850-855E-46998D1FDF0A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30A224-3F55-4B23-9097-DF294349AADB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0FBDA62-C7CE-495F-9FF2-7B6047BEEBB6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CBF007B-86E6-4465-A4A0-31DD094AA778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AE02E32-7781-4163-A535-1BDB46C30038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OPTIMISATION METHODS FOR ENGINEERS </a:t>
            </a:r>
          </a:p>
          <a:p>
            <a:endParaRPr lang="en-IN" dirty="0"/>
          </a:p>
          <a:p>
            <a:r>
              <a:rPr lang="en-IN" dirty="0"/>
              <a:t>Abhimanyu Bhadauria	</a:t>
            </a:r>
          </a:p>
          <a:p>
            <a:r>
              <a:rPr lang="en-IN" dirty="0" err="1"/>
              <a:t>Kristóf</a:t>
            </a:r>
            <a:r>
              <a:rPr lang="en-IN" dirty="0"/>
              <a:t> </a:t>
            </a:r>
            <a:r>
              <a:rPr lang="en-IN" dirty="0" err="1"/>
              <a:t>Sárosi</a:t>
            </a:r>
            <a:endParaRPr lang="en-IN" dirty="0"/>
          </a:p>
          <a:p>
            <a:endParaRPr lang="en-I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fld id="{A491643C-8183-4154-B3B8-1F253CA80986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 idx="4294967295"/>
          </p:nvPr>
        </p:nvSpPr>
        <p:spPr>
          <a:xfrm>
            <a:off x="323850" y="3429000"/>
            <a:ext cx="11537949" cy="1152128"/>
          </a:xfrm>
        </p:spPr>
        <p:txBody>
          <a:bodyPr/>
          <a:lstStyle/>
          <a:p>
            <a:r>
              <a:rPr lang="en-IN" sz="2400" dirty="0"/>
              <a:t>C++ IMPLEMENTATION OF NELDER MEAD &amp; SIMULATED ANNEALING AND COMPARISON WITH MATLAB</a:t>
            </a:r>
            <a:br>
              <a:rPr lang="en-IN" sz="2400" dirty="0"/>
            </a:br>
            <a:endParaRPr lang="en-GB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 err="1"/>
              <a:t>Bhadauria</a:t>
            </a:r>
            <a:r>
              <a:rPr lang="en-GB" dirty="0"/>
              <a:t> &amp; Sárosi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" y="1412776"/>
            <a:ext cx="5040000" cy="5040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C92-9271-4A0E-A20B-62291DE8F89A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 Results : </a:t>
            </a:r>
            <a:r>
              <a:rPr lang="en-IN" dirty="0" err="1"/>
              <a:t>Nelder</a:t>
            </a:r>
            <a:r>
              <a:rPr lang="en-IN" dirty="0"/>
              <a:t> Mead with Random Restart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09" y="1412776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707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" y="1412776"/>
            <a:ext cx="5040000" cy="5040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E31-9679-4200-AD1D-AEF6F6742329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 Results : </a:t>
            </a:r>
            <a:r>
              <a:rPr lang="en-IN" dirty="0" err="1"/>
              <a:t>Nelder</a:t>
            </a:r>
            <a:r>
              <a:rPr lang="en-IN" dirty="0"/>
              <a:t> Mead with Random Restart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09" y="1412776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28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2" y="1413336"/>
            <a:ext cx="10751999" cy="504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73B31-E386-43E2-931E-2EBF4CEB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5477-B0BC-424D-AD61-1EC9B05919AF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DBC4-1370-48D8-B868-40850B23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CA4C-696D-424C-9F1C-00FE8B6C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A48363-9378-4866-A9A3-07315ED3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Implementation with MPI : </a:t>
            </a:r>
            <a:br>
              <a:rPr lang="en-IN" dirty="0"/>
            </a:br>
            <a:r>
              <a:rPr lang="en-IN" dirty="0" err="1"/>
              <a:t>Rastrigin</a:t>
            </a:r>
            <a:r>
              <a:rPr lang="en-IN" dirty="0"/>
              <a:t>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6174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E5476-2789-4EF1-9236-C51C5595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Convergence of algorithms at higher dimensions still a concern (more so with </a:t>
            </a:r>
            <a:r>
              <a:rPr lang="en-IN" dirty="0" err="1"/>
              <a:t>Nelder</a:t>
            </a:r>
            <a:r>
              <a:rPr lang="en-IN" dirty="0"/>
              <a:t> Mead)</a:t>
            </a:r>
          </a:p>
          <a:p>
            <a:endParaRPr lang="en-IN" dirty="0"/>
          </a:p>
          <a:p>
            <a:r>
              <a:rPr lang="en-IN" dirty="0"/>
              <a:t>Parallel implementation could be improved vastly </a:t>
            </a:r>
          </a:p>
          <a:p>
            <a:endParaRPr lang="en-IN" dirty="0"/>
          </a:p>
          <a:p>
            <a:r>
              <a:rPr lang="en-IN" dirty="0"/>
              <a:t>Potentially better initialisation using a hybrid implementation</a:t>
            </a:r>
          </a:p>
          <a:p>
            <a:endParaRPr lang="en-IN" dirty="0"/>
          </a:p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BC10C-1076-4A14-A885-EC7BED3D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319C-0E33-4F9D-B4AE-1DD157FB70C5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11BAE-FB22-40EA-810F-AA52BA24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74375-40B6-43DD-92C0-2F321E90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88B30D-F9C1-4C35-9D72-CDA7BF91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IN" dirty="0"/>
              <a:t>Improvements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3042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Aim </a:t>
            </a:r>
          </a:p>
          <a:p>
            <a:r>
              <a:rPr lang="en-IN" sz="2800" dirty="0"/>
              <a:t>Simulated Annealing </a:t>
            </a:r>
          </a:p>
          <a:p>
            <a:r>
              <a:rPr lang="en-IN" sz="2800" dirty="0" err="1"/>
              <a:t>Nelder</a:t>
            </a:r>
            <a:r>
              <a:rPr lang="en-IN" sz="2800" dirty="0"/>
              <a:t> Mead (Downhill Simplex)  </a:t>
            </a:r>
          </a:p>
          <a:p>
            <a:r>
              <a:rPr lang="en-IN" sz="2800" dirty="0"/>
              <a:t>Results &amp; Comparison with </a:t>
            </a:r>
            <a:r>
              <a:rPr lang="en-IN" sz="2800" dirty="0" err="1"/>
              <a:t>Matlab</a:t>
            </a:r>
            <a:endParaRPr lang="en-IN" sz="2800" dirty="0"/>
          </a:p>
          <a:p>
            <a:r>
              <a:rPr lang="en-IN" sz="2800" dirty="0"/>
              <a:t>Parallel Implementation</a:t>
            </a:r>
          </a:p>
          <a:p>
            <a:r>
              <a:rPr lang="en-IN" sz="2800" dirty="0"/>
              <a:t>Improvements</a:t>
            </a:r>
            <a:endParaRPr lang="en-GB" sz="28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4239-B849-4D39-930A-18CD89BA980C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Implement Simulated Annealing &amp; </a:t>
            </a:r>
            <a:r>
              <a:rPr lang="en-IN" dirty="0" err="1"/>
              <a:t>Nelder</a:t>
            </a:r>
            <a:r>
              <a:rPr lang="en-IN" dirty="0"/>
              <a:t> Mead from scratch using C++</a:t>
            </a:r>
          </a:p>
          <a:p>
            <a:r>
              <a:rPr lang="en-IN" dirty="0"/>
              <a:t>Benchmark it on frequently used test functions </a:t>
            </a:r>
          </a:p>
          <a:p>
            <a:r>
              <a:rPr lang="en-IN" dirty="0"/>
              <a:t>Compare results with corresponding methods available in MATLAB </a:t>
            </a:r>
          </a:p>
          <a:p>
            <a:r>
              <a:rPr lang="en-IN" dirty="0"/>
              <a:t>Implement methods in parallel using MPI and see if there is any improvement to be had</a:t>
            </a:r>
          </a:p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Test Functions Used for Benchmark</a:t>
            </a:r>
          </a:p>
          <a:p>
            <a:pPr lvl="1"/>
            <a:r>
              <a:rPr lang="en-IN" dirty="0" err="1"/>
              <a:t>Rosenbrock</a:t>
            </a:r>
            <a:r>
              <a:rPr lang="en-IN" dirty="0"/>
              <a:t> Function</a:t>
            </a:r>
          </a:p>
          <a:p>
            <a:pPr lvl="2"/>
            <a:r>
              <a:rPr lang="en-IN" dirty="0"/>
              <a:t>Smooth function with 1 global minima on N-dimensional domain</a:t>
            </a:r>
          </a:p>
          <a:p>
            <a:pPr lvl="1"/>
            <a:r>
              <a:rPr lang="en-IN" dirty="0" err="1"/>
              <a:t>Rastrigin</a:t>
            </a:r>
            <a:r>
              <a:rPr lang="en-IN" dirty="0"/>
              <a:t> Function</a:t>
            </a:r>
          </a:p>
          <a:p>
            <a:pPr lvl="2"/>
            <a:r>
              <a:rPr lang="en-IN" dirty="0"/>
              <a:t>Non-Smooth function with 1 global minima but many local minima on N-dimensional domain</a:t>
            </a:r>
          </a:p>
          <a:p>
            <a:pPr lvl="2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2C4F-731A-480D-B5A9-D8A1E077B76B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: What We Set Out To Do</a:t>
            </a:r>
            <a:endParaRPr lang="en-GB" dirty="0"/>
          </a:p>
        </p:txBody>
      </p:sp>
      <p:pic>
        <p:nvPicPr>
          <p:cNvPr id="1026" name="Picture 2" descr="https://upload.wikimedia.org/wikipedia/commons/thumb/7/7e/Rosenbrock%27s_function_in_3D.pdf/page1-1200px-Rosenbrock%27s_function_in_3D.pdf.jpg">
            <a:extLst>
              <a:ext uri="{FF2B5EF4-FFF2-40B4-BE49-F238E27FC236}">
                <a16:creationId xmlns:a16="http://schemas.microsoft.com/office/drawing/2014/main" id="{44209E72-EC01-4595-A230-64CE4A64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522" y="4130676"/>
            <a:ext cx="2555776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8/8b/Rastrigin_function.png">
            <a:extLst>
              <a:ext uri="{FF2B5EF4-FFF2-40B4-BE49-F238E27FC236}">
                <a16:creationId xmlns:a16="http://schemas.microsoft.com/office/drawing/2014/main" id="{EDD82271-985C-49DB-8B33-5DF74C29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12" y="4320455"/>
            <a:ext cx="3438794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FCA1EB-481E-4420-B4AE-4C2D06D5D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400" dirty="0"/>
              <a:t>Stochastic</a:t>
            </a:r>
          </a:p>
          <a:p>
            <a:r>
              <a:rPr lang="en-IN" sz="2400" dirty="0"/>
              <a:t>Guaranteed to find global optimum, given enough time </a:t>
            </a:r>
          </a:p>
          <a:p>
            <a:r>
              <a:rPr lang="en-IN" sz="2400" dirty="0"/>
              <a:t>Can accept points that have a worse fitness than current </a:t>
            </a:r>
          </a:p>
          <a:p>
            <a:r>
              <a:rPr lang="en-IN" sz="2400" dirty="0"/>
              <a:t>Parallelization relatively simple </a:t>
            </a:r>
          </a:p>
          <a:p>
            <a:r>
              <a:rPr lang="en-IN" sz="2400" dirty="0"/>
              <a:t>Also works well with test functions with multiple local minima (non smooth)</a:t>
            </a:r>
          </a:p>
          <a:p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92DB-946B-4014-8418-77A033DB39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Start </a:t>
            </a:r>
          </a:p>
          <a:p>
            <a:r>
              <a:rPr lang="en-IN" dirty="0"/>
              <a:t>Pick random start point</a:t>
            </a:r>
          </a:p>
          <a:p>
            <a:r>
              <a:rPr lang="en-IN" dirty="0"/>
              <a:t>Do while convergence</a:t>
            </a:r>
          </a:p>
          <a:p>
            <a:pPr lvl="1"/>
            <a:r>
              <a:rPr lang="en-IN" dirty="0"/>
              <a:t>Do while accept count &lt; 100</a:t>
            </a:r>
          </a:p>
          <a:p>
            <a:pPr lvl="2"/>
            <a:r>
              <a:rPr lang="en-IN" dirty="0"/>
              <a:t>Next = Current + Random </a:t>
            </a:r>
          </a:p>
          <a:p>
            <a:pPr lvl="3"/>
            <a:r>
              <a:rPr lang="en-IN" dirty="0"/>
              <a:t>Check boundary</a:t>
            </a:r>
          </a:p>
          <a:p>
            <a:pPr lvl="2"/>
            <a:r>
              <a:rPr lang="en-IN" dirty="0"/>
              <a:t>If next &lt; current </a:t>
            </a:r>
          </a:p>
          <a:p>
            <a:pPr lvl="3"/>
            <a:r>
              <a:rPr lang="en-IN" dirty="0"/>
              <a:t>current = next </a:t>
            </a:r>
          </a:p>
          <a:p>
            <a:pPr lvl="3"/>
            <a:r>
              <a:rPr lang="en-IN" dirty="0"/>
              <a:t>accept count ++</a:t>
            </a:r>
          </a:p>
          <a:p>
            <a:pPr lvl="2"/>
            <a:r>
              <a:rPr lang="en-IN" dirty="0"/>
              <a:t>else if next  &gt;= current </a:t>
            </a:r>
          </a:p>
          <a:p>
            <a:pPr lvl="3"/>
            <a:r>
              <a:rPr lang="en-IN" dirty="0"/>
              <a:t>check probability</a:t>
            </a:r>
          </a:p>
          <a:p>
            <a:pPr lvl="4"/>
            <a:r>
              <a:rPr lang="en-IN" dirty="0"/>
              <a:t>accept worse point </a:t>
            </a:r>
          </a:p>
          <a:p>
            <a:pPr lvl="4"/>
            <a:r>
              <a:rPr lang="en-IN" dirty="0"/>
              <a:t>accept count ++</a:t>
            </a:r>
          </a:p>
          <a:p>
            <a:pPr lvl="2"/>
            <a:r>
              <a:rPr lang="en-IN" dirty="0"/>
              <a:t>Reduce temperature</a:t>
            </a:r>
          </a:p>
          <a:p>
            <a:r>
              <a:rPr lang="en-IN" dirty="0"/>
              <a:t>End	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2"/>
            <a:endParaRPr lang="en-IN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D9C4-245A-4F45-BED9-81DBFA74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4357-7E1E-4E8B-AB4F-CE70A863D026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E7F5-3AD3-4366-BB65-EE35760D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F5D5-F3D7-440A-AE73-16054857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1C145B-DB23-4F63-B7C6-78DE28AD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Simulated Annealing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1202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620BE2-A464-45E3-8E15-847B74FF46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400" dirty="0"/>
              <a:t>Does not guarantee to find global optimum</a:t>
            </a:r>
          </a:p>
          <a:p>
            <a:r>
              <a:rPr lang="en-IN" sz="2400" dirty="0"/>
              <a:t>Prone to getting stuck in local optimum </a:t>
            </a:r>
          </a:p>
          <a:p>
            <a:r>
              <a:rPr lang="en-IN" sz="2400" dirty="0"/>
              <a:t>Can add stochasticity with random restart </a:t>
            </a:r>
          </a:p>
          <a:p>
            <a:r>
              <a:rPr lang="en-IN" sz="2400" dirty="0"/>
              <a:t>Simple but ineffective for non smooth functions (strong variations) </a:t>
            </a:r>
          </a:p>
          <a:p>
            <a:r>
              <a:rPr lang="en-IN" sz="2400" dirty="0"/>
              <a:t>Parallelization quite simple to achieve 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DB8E-8D3D-4097-A5F6-A32A6E0F27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Start</a:t>
            </a:r>
          </a:p>
          <a:p>
            <a:r>
              <a:rPr lang="en-IN" dirty="0"/>
              <a:t>Generate random d+1 simplex </a:t>
            </a:r>
          </a:p>
          <a:p>
            <a:r>
              <a:rPr lang="en-IN" dirty="0"/>
              <a:t>Do while convergence </a:t>
            </a:r>
          </a:p>
          <a:p>
            <a:pPr lvl="1"/>
            <a:r>
              <a:rPr lang="en-IN" dirty="0"/>
              <a:t>Sort fitness of each point to find best</a:t>
            </a:r>
          </a:p>
          <a:p>
            <a:pPr lvl="1"/>
            <a:r>
              <a:rPr lang="en-IN" dirty="0"/>
              <a:t>Find barycentre </a:t>
            </a:r>
          </a:p>
          <a:p>
            <a:pPr lvl="1"/>
            <a:r>
              <a:rPr lang="en-IN" dirty="0"/>
              <a:t>Modify simplex </a:t>
            </a:r>
          </a:p>
          <a:p>
            <a:pPr lvl="2"/>
            <a:r>
              <a:rPr lang="en-IN" dirty="0"/>
              <a:t>Replace worst point </a:t>
            </a:r>
          </a:p>
          <a:p>
            <a:pPr lvl="3"/>
            <a:r>
              <a:rPr lang="en-IN" dirty="0"/>
              <a:t>reflect &amp; extend</a:t>
            </a:r>
          </a:p>
          <a:p>
            <a:pPr lvl="3"/>
            <a:r>
              <a:rPr lang="en-IN" dirty="0"/>
              <a:t>contract inside or outside</a:t>
            </a:r>
          </a:p>
          <a:p>
            <a:pPr lvl="2"/>
            <a:r>
              <a:rPr lang="en-IN" dirty="0"/>
              <a:t>Shrink if no good point found </a:t>
            </a:r>
          </a:p>
          <a:p>
            <a:pPr lvl="1"/>
            <a:r>
              <a:rPr lang="en-IN" dirty="0"/>
              <a:t>Restart if stuck in local minima</a:t>
            </a:r>
          </a:p>
          <a:p>
            <a:r>
              <a:rPr lang="en-IN" dirty="0"/>
              <a:t>End</a:t>
            </a:r>
          </a:p>
          <a:p>
            <a:pPr lvl="2"/>
            <a:endParaRPr lang="en-GB" dirty="0"/>
          </a:p>
          <a:p>
            <a:pPr lvl="2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9D489-69D3-42A4-8609-72AF600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FC10-7DF0-4CA9-9E35-13BBB62A3362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2BAC-5E15-4078-A9FE-310FFF4B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9413-2B2A-4511-9365-B3BE12F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4910086-5C68-491A-850F-C0F5DC37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Nelder</a:t>
            </a:r>
            <a:r>
              <a:rPr lang="en-IN" dirty="0"/>
              <a:t> Mead (Downhill Simplex)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6397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896B1-BCA5-4278-BC66-1FE6AF54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E6B-E339-482E-BD9C-D2AF6A9D457D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F7DD1-F7A8-4D92-8592-EA5B1829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FE657-3D3E-491B-8D3F-C92EB668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56D7DF-8E74-4C46-8FD3-1FB22919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IN" dirty="0"/>
              <a:t>Serial Results &amp; Comparison : Simulated Annealing </a:t>
            </a:r>
            <a:br>
              <a:rPr lang="en-IN" dirty="0"/>
            </a:br>
            <a:r>
              <a:rPr lang="en-IN" dirty="0"/>
              <a:t>Cooling Scheme Parameter Tuning</a:t>
            </a:r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DC6E8C-F341-4E21-A45F-E7CA0F9D4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600644"/>
              </p:ext>
            </p:extLst>
          </p:nvPr>
        </p:nvGraphicFramePr>
        <p:xfrm>
          <a:off x="323850" y="1992411"/>
          <a:ext cx="5881688" cy="345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E8F6AF8-CBF5-48E0-A38D-74BFCDF1FE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036098"/>
              </p:ext>
            </p:extLst>
          </p:nvPr>
        </p:nvGraphicFramePr>
        <p:xfrm>
          <a:off x="6218171" y="1992410"/>
          <a:ext cx="5543550" cy="345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949132"/>
              </p:ext>
            </p:extLst>
          </p:nvPr>
        </p:nvGraphicFramePr>
        <p:xfrm>
          <a:off x="5384355" y="5445223"/>
          <a:ext cx="1420116" cy="52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647640" imgH="241200" progId="Equation.DSMT4">
                  <p:embed/>
                </p:oleObj>
              </mc:Choice>
              <mc:Fallback>
                <p:oleObj name="Equation" r:id="rId5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4355" y="5445223"/>
                        <a:ext cx="1420116" cy="52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5190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D76E-E28F-41F6-900F-4A711684D05F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 Results &amp; Comparison : Simulated Annealing</a:t>
            </a:r>
            <a:br>
              <a:rPr lang="en-IN" dirty="0"/>
            </a:br>
            <a:r>
              <a:rPr lang="en-IN" dirty="0"/>
              <a:t>Cooling Scheme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07" y="1592714"/>
            <a:ext cx="5822032" cy="47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203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" y="1412776"/>
            <a:ext cx="5040000" cy="5040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1EB-890D-4940-A584-7CD0161B246C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 Results : Simulated Annealing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09" y="1412776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665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6C99-2209-448F-AEBA-51AC463AF035}" type="datetime1">
              <a:rPr lang="en-US" smtClean="0"/>
              <a:t>2018-08-10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Bhadauria &amp; Sárosi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 Results : </a:t>
            </a:r>
            <a:r>
              <a:rPr lang="en-IN" dirty="0" err="1"/>
              <a:t>Nelder</a:t>
            </a:r>
            <a:r>
              <a:rPr lang="en-IN" dirty="0"/>
              <a:t> Mead without Random Restart</a:t>
            </a:r>
            <a:br>
              <a:rPr lang="en-IN" dirty="0"/>
            </a:br>
            <a:r>
              <a:rPr lang="en-IN" dirty="0" err="1"/>
              <a:t>Rosenbrock</a:t>
            </a:r>
            <a:r>
              <a:rPr lang="en-IN" dirty="0"/>
              <a:t> Function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0" y="1556792"/>
            <a:ext cx="998399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261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568</TotalTime>
  <Words>457</Words>
  <Application>Microsoft Office PowerPoint</Application>
  <PresentationFormat>Custom</PresentationFormat>
  <Paragraphs>122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Equation</vt:lpstr>
      <vt:lpstr>C++ IMPLEMENTATION OF NELDER MEAD &amp; SIMULATED ANNEALING AND COMPARISON WITH MATLAB </vt:lpstr>
      <vt:lpstr>Contents</vt:lpstr>
      <vt:lpstr>Aim : What We Set Out To Do</vt:lpstr>
      <vt:lpstr>Simulated Annealing </vt:lpstr>
      <vt:lpstr>Nelder Mead (Downhill Simplex)</vt:lpstr>
      <vt:lpstr>Serial Results &amp; Comparison : Simulated Annealing  Cooling Scheme Parameter Tuning</vt:lpstr>
      <vt:lpstr>Serial Results &amp; Comparison : Simulated Annealing Cooling Scheme</vt:lpstr>
      <vt:lpstr>Serial Results : Simulated Annealing </vt:lpstr>
      <vt:lpstr>Serial Results : Nelder Mead without Random Restart Rosenbrock Function</vt:lpstr>
      <vt:lpstr>Serial Results : Nelder Mead with Random Restart</vt:lpstr>
      <vt:lpstr>Serial Results : Nelder Mead with Random Restart</vt:lpstr>
      <vt:lpstr>Parallel Implementation with MPI :  Rastrigin Function</vt:lpstr>
      <vt:lpstr>Improvements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Bhadauria</dc:creator>
  <cp:lastModifiedBy>Kristof Sarosi</cp:lastModifiedBy>
  <cp:revision>45</cp:revision>
  <cp:lastPrinted>2013-06-08T11:22:51Z</cp:lastPrinted>
  <dcterms:created xsi:type="dcterms:W3CDTF">2018-08-04T17:24:30Z</dcterms:created>
  <dcterms:modified xsi:type="dcterms:W3CDTF">2018-08-10T06:10:58Z</dcterms:modified>
</cp:coreProperties>
</file>