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9" r:id="rId3"/>
    <p:sldId id="258" r:id="rId4"/>
    <p:sldId id="260" r:id="rId5"/>
    <p:sldId id="270" r:id="rId6"/>
    <p:sldId id="261" r:id="rId7"/>
    <p:sldId id="262" r:id="rId8"/>
    <p:sldId id="263" r:id="rId9"/>
    <p:sldId id="264" r:id="rId10"/>
    <p:sldId id="265" r:id="rId11"/>
    <p:sldId id="268" r:id="rId12"/>
    <p:sldId id="267" r:id="rId13"/>
    <p:sldId id="272" r:id="rId14"/>
    <p:sldId id="271"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374C7-48AE-4FC7-8E80-4D178039A035}"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2B49A-4C56-45D2-98D1-AE438A1906E7}" type="slidenum">
              <a:rPr lang="en-IN" smtClean="0"/>
              <a:t>‹#›</a:t>
            </a:fld>
            <a:endParaRPr lang="en-IN"/>
          </a:p>
        </p:txBody>
      </p:sp>
    </p:spTree>
    <p:extLst>
      <p:ext uri="{BB962C8B-B14F-4D97-AF65-F5344CB8AC3E}">
        <p14:creationId xmlns:p14="http://schemas.microsoft.com/office/powerpoint/2010/main" val="334625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3424-E052-489B-AC94-75FA8AE74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70B07-3352-4634-A1A4-EFD270B9C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93E6A1-E17A-4397-8E03-BD6B0E512AF3}"/>
              </a:ext>
            </a:extLst>
          </p:cNvPr>
          <p:cNvSpPr>
            <a:spLocks noGrp="1"/>
          </p:cNvSpPr>
          <p:nvPr>
            <p:ph type="dt" sz="half" idx="10"/>
          </p:nvPr>
        </p:nvSpPr>
        <p:spPr/>
        <p:txBody>
          <a:bodyPr/>
          <a:lstStyle/>
          <a:p>
            <a:fld id="{C01DEE07-CD3F-4C4E-A249-A3AC3D3AEEF5}" type="datetime1">
              <a:rPr lang="en-IN" smtClean="0"/>
              <a:t>05-06-2021</a:t>
            </a:fld>
            <a:endParaRPr lang="en-IN"/>
          </a:p>
        </p:txBody>
      </p:sp>
      <p:sp>
        <p:nvSpPr>
          <p:cNvPr id="5" name="Footer Placeholder 4">
            <a:extLst>
              <a:ext uri="{FF2B5EF4-FFF2-40B4-BE49-F238E27FC236}">
                <a16:creationId xmlns:a16="http://schemas.microsoft.com/office/drawing/2014/main" id="{9E4DA278-04E0-46F8-BE7C-782C4CC7D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35B99-6022-4E45-9219-D83B4548F376}"/>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284807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F1B0-5F19-4058-97A5-96D2F282D5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BD4E0-BDAA-4999-9B1F-6973E9A60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E4C14-BCAD-4EDF-A4D9-81501E53E2F3}"/>
              </a:ext>
            </a:extLst>
          </p:cNvPr>
          <p:cNvSpPr>
            <a:spLocks noGrp="1"/>
          </p:cNvSpPr>
          <p:nvPr>
            <p:ph type="dt" sz="half" idx="10"/>
          </p:nvPr>
        </p:nvSpPr>
        <p:spPr/>
        <p:txBody>
          <a:bodyPr/>
          <a:lstStyle/>
          <a:p>
            <a:fld id="{7808E0A8-8E0C-48CF-9DA9-238436159813}" type="datetime1">
              <a:rPr lang="en-IN" smtClean="0"/>
              <a:t>05-06-2021</a:t>
            </a:fld>
            <a:endParaRPr lang="en-IN"/>
          </a:p>
        </p:txBody>
      </p:sp>
      <p:sp>
        <p:nvSpPr>
          <p:cNvPr id="5" name="Footer Placeholder 4">
            <a:extLst>
              <a:ext uri="{FF2B5EF4-FFF2-40B4-BE49-F238E27FC236}">
                <a16:creationId xmlns:a16="http://schemas.microsoft.com/office/drawing/2014/main" id="{3DCF13C3-258A-4A54-9807-792DF8B45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337F5-917A-414B-BCE7-1046D65CC6C0}"/>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37934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4676E-06E0-47C3-B43A-A14DCD849C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324351-4847-4EFC-81FD-9308B0D966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582FF-BAC7-416F-AA72-BE7F04E42E65}"/>
              </a:ext>
            </a:extLst>
          </p:cNvPr>
          <p:cNvSpPr>
            <a:spLocks noGrp="1"/>
          </p:cNvSpPr>
          <p:nvPr>
            <p:ph type="dt" sz="half" idx="10"/>
          </p:nvPr>
        </p:nvSpPr>
        <p:spPr/>
        <p:txBody>
          <a:bodyPr/>
          <a:lstStyle/>
          <a:p>
            <a:fld id="{ADBD4A75-25CF-4291-A9A8-346F870FFD7B}" type="datetime1">
              <a:rPr lang="en-IN" smtClean="0"/>
              <a:t>05-06-2021</a:t>
            </a:fld>
            <a:endParaRPr lang="en-IN"/>
          </a:p>
        </p:txBody>
      </p:sp>
      <p:sp>
        <p:nvSpPr>
          <p:cNvPr id="5" name="Footer Placeholder 4">
            <a:extLst>
              <a:ext uri="{FF2B5EF4-FFF2-40B4-BE49-F238E27FC236}">
                <a16:creationId xmlns:a16="http://schemas.microsoft.com/office/drawing/2014/main" id="{6E199D34-EF1B-4ACA-9E49-28468490C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BCA34-798D-4CB4-A24D-593CB940C728}"/>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47034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737D-FDC8-4AC5-9E0A-D7A189A885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A54B1-7A20-404F-AD91-5D5F83E58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7F434-2831-4D1A-B5EA-2256C8831A6F}"/>
              </a:ext>
            </a:extLst>
          </p:cNvPr>
          <p:cNvSpPr>
            <a:spLocks noGrp="1"/>
          </p:cNvSpPr>
          <p:nvPr>
            <p:ph type="dt" sz="half" idx="10"/>
          </p:nvPr>
        </p:nvSpPr>
        <p:spPr/>
        <p:txBody>
          <a:bodyPr/>
          <a:lstStyle/>
          <a:p>
            <a:fld id="{ECAFC749-607D-4D00-9324-B8D6B17825CE}" type="datetime1">
              <a:rPr lang="en-IN" smtClean="0"/>
              <a:t>05-06-2021</a:t>
            </a:fld>
            <a:endParaRPr lang="en-IN"/>
          </a:p>
        </p:txBody>
      </p:sp>
      <p:sp>
        <p:nvSpPr>
          <p:cNvPr id="5" name="Footer Placeholder 4">
            <a:extLst>
              <a:ext uri="{FF2B5EF4-FFF2-40B4-BE49-F238E27FC236}">
                <a16:creationId xmlns:a16="http://schemas.microsoft.com/office/drawing/2014/main" id="{A0D5EEDF-1D98-43DD-8B68-670D25E6C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8035B-79A9-4EF9-8949-8327920FD176}"/>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330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CA5A-CCFC-4633-9819-A479380B0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6932CA-63B2-4AA1-953A-3442F1C8F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0B4A8-06FE-4640-A869-CA809937112A}"/>
              </a:ext>
            </a:extLst>
          </p:cNvPr>
          <p:cNvSpPr>
            <a:spLocks noGrp="1"/>
          </p:cNvSpPr>
          <p:nvPr>
            <p:ph type="dt" sz="half" idx="10"/>
          </p:nvPr>
        </p:nvSpPr>
        <p:spPr/>
        <p:txBody>
          <a:bodyPr/>
          <a:lstStyle/>
          <a:p>
            <a:fld id="{ED3C4384-D7C9-4E0B-B6A2-377C3F5AD9BC}" type="datetime1">
              <a:rPr lang="en-IN" smtClean="0"/>
              <a:t>05-06-2021</a:t>
            </a:fld>
            <a:endParaRPr lang="en-IN"/>
          </a:p>
        </p:txBody>
      </p:sp>
      <p:sp>
        <p:nvSpPr>
          <p:cNvPr id="5" name="Footer Placeholder 4">
            <a:extLst>
              <a:ext uri="{FF2B5EF4-FFF2-40B4-BE49-F238E27FC236}">
                <a16:creationId xmlns:a16="http://schemas.microsoft.com/office/drawing/2014/main" id="{136C5E0B-F15C-4AD7-ACCA-D924F8C7C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B5F5A-40A7-498A-8E68-79A206749EF6}"/>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102771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5A5F-5389-45F5-A3FA-995D5371B6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8495B-9A4B-4C83-8934-F0C961016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EEDD76-370C-4D39-BFC4-A3EED3F402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1FE90E-DF20-428B-9DC7-6FF9FEFDD64D}"/>
              </a:ext>
            </a:extLst>
          </p:cNvPr>
          <p:cNvSpPr>
            <a:spLocks noGrp="1"/>
          </p:cNvSpPr>
          <p:nvPr>
            <p:ph type="dt" sz="half" idx="10"/>
          </p:nvPr>
        </p:nvSpPr>
        <p:spPr/>
        <p:txBody>
          <a:bodyPr/>
          <a:lstStyle/>
          <a:p>
            <a:fld id="{D5EEEC2A-99DB-44C5-B075-F9FBB1744436}" type="datetime1">
              <a:rPr lang="en-IN" smtClean="0"/>
              <a:t>05-06-2021</a:t>
            </a:fld>
            <a:endParaRPr lang="en-IN"/>
          </a:p>
        </p:txBody>
      </p:sp>
      <p:sp>
        <p:nvSpPr>
          <p:cNvPr id="6" name="Footer Placeholder 5">
            <a:extLst>
              <a:ext uri="{FF2B5EF4-FFF2-40B4-BE49-F238E27FC236}">
                <a16:creationId xmlns:a16="http://schemas.microsoft.com/office/drawing/2014/main" id="{65EF86FC-D2AD-4C7F-8528-25C5F769B3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9A939-FCCC-4F66-AD5E-E253441048EC}"/>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22573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74FE-A2F0-48E3-8A4C-332893571F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37DD29-FB7B-4D4A-93FF-4BD8711BA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C821D-DA41-4BD7-917E-71B6C6413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68B09A-8A00-4CC4-94DF-4ABDE4514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6E4EB-8C36-4F9A-B24A-5574A5A41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265B40-217A-40F0-A5BD-6352684A3C8A}"/>
              </a:ext>
            </a:extLst>
          </p:cNvPr>
          <p:cNvSpPr>
            <a:spLocks noGrp="1"/>
          </p:cNvSpPr>
          <p:nvPr>
            <p:ph type="dt" sz="half" idx="10"/>
          </p:nvPr>
        </p:nvSpPr>
        <p:spPr/>
        <p:txBody>
          <a:bodyPr/>
          <a:lstStyle/>
          <a:p>
            <a:fld id="{B7CFB4BB-22CE-4486-964B-3466C3C82D4E}" type="datetime1">
              <a:rPr lang="en-IN" smtClean="0"/>
              <a:t>05-06-2021</a:t>
            </a:fld>
            <a:endParaRPr lang="en-IN"/>
          </a:p>
        </p:txBody>
      </p:sp>
      <p:sp>
        <p:nvSpPr>
          <p:cNvPr id="8" name="Footer Placeholder 7">
            <a:extLst>
              <a:ext uri="{FF2B5EF4-FFF2-40B4-BE49-F238E27FC236}">
                <a16:creationId xmlns:a16="http://schemas.microsoft.com/office/drawing/2014/main" id="{9442855A-0EDF-41F8-8032-6F5156CCF6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DEEC22-86BF-4453-B190-8F3D77BA5E0F}"/>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157438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0C7D-6266-4C28-895C-A38DBB7616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9525AE-466B-41AB-9229-73A508470E13}"/>
              </a:ext>
            </a:extLst>
          </p:cNvPr>
          <p:cNvSpPr>
            <a:spLocks noGrp="1"/>
          </p:cNvSpPr>
          <p:nvPr>
            <p:ph type="dt" sz="half" idx="10"/>
          </p:nvPr>
        </p:nvSpPr>
        <p:spPr/>
        <p:txBody>
          <a:bodyPr/>
          <a:lstStyle/>
          <a:p>
            <a:fld id="{07FA1017-FAEA-46B4-8E97-27B0A5F46D11}" type="datetime1">
              <a:rPr lang="en-IN" smtClean="0"/>
              <a:t>05-06-2021</a:t>
            </a:fld>
            <a:endParaRPr lang="en-IN"/>
          </a:p>
        </p:txBody>
      </p:sp>
      <p:sp>
        <p:nvSpPr>
          <p:cNvPr id="4" name="Footer Placeholder 3">
            <a:extLst>
              <a:ext uri="{FF2B5EF4-FFF2-40B4-BE49-F238E27FC236}">
                <a16:creationId xmlns:a16="http://schemas.microsoft.com/office/drawing/2014/main" id="{BF8F549B-103D-4C64-AD52-A689786AE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D0E0D3-7915-48D4-9FD9-F93B1F57DA67}"/>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300489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9AAB4-2E71-45AF-913C-13F106A9DDC0}"/>
              </a:ext>
            </a:extLst>
          </p:cNvPr>
          <p:cNvSpPr>
            <a:spLocks noGrp="1"/>
          </p:cNvSpPr>
          <p:nvPr>
            <p:ph type="dt" sz="half" idx="10"/>
          </p:nvPr>
        </p:nvSpPr>
        <p:spPr/>
        <p:txBody>
          <a:bodyPr/>
          <a:lstStyle/>
          <a:p>
            <a:fld id="{E61987EC-E35C-458E-93EC-6C90B6E33ACC}" type="datetime1">
              <a:rPr lang="en-IN" smtClean="0"/>
              <a:t>05-06-2021</a:t>
            </a:fld>
            <a:endParaRPr lang="en-IN"/>
          </a:p>
        </p:txBody>
      </p:sp>
      <p:sp>
        <p:nvSpPr>
          <p:cNvPr id="3" name="Footer Placeholder 2">
            <a:extLst>
              <a:ext uri="{FF2B5EF4-FFF2-40B4-BE49-F238E27FC236}">
                <a16:creationId xmlns:a16="http://schemas.microsoft.com/office/drawing/2014/main" id="{0FED9E2A-6C8E-49B6-A2BF-409B51EE60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39C4B0-F637-4DAE-A3AB-0765A15D45A5}"/>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228597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2A37-0EA5-4BA8-AA96-EF682EE8A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629BFF-03D3-4DA0-A320-DE00D4410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960552-97B8-4432-85CA-6A7A08719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718E6-3D34-4057-85FA-BF993BDD4C6C}"/>
              </a:ext>
            </a:extLst>
          </p:cNvPr>
          <p:cNvSpPr>
            <a:spLocks noGrp="1"/>
          </p:cNvSpPr>
          <p:nvPr>
            <p:ph type="dt" sz="half" idx="10"/>
          </p:nvPr>
        </p:nvSpPr>
        <p:spPr/>
        <p:txBody>
          <a:bodyPr/>
          <a:lstStyle/>
          <a:p>
            <a:fld id="{260EFBC3-74AD-4E47-9138-BDB0BDC0A1DF}" type="datetime1">
              <a:rPr lang="en-IN" smtClean="0"/>
              <a:t>05-06-2021</a:t>
            </a:fld>
            <a:endParaRPr lang="en-IN"/>
          </a:p>
        </p:txBody>
      </p:sp>
      <p:sp>
        <p:nvSpPr>
          <p:cNvPr id="6" name="Footer Placeholder 5">
            <a:extLst>
              <a:ext uri="{FF2B5EF4-FFF2-40B4-BE49-F238E27FC236}">
                <a16:creationId xmlns:a16="http://schemas.microsoft.com/office/drawing/2014/main" id="{94822E70-A641-4396-90AA-B8C19DC82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BC489-0C16-4FA0-B59C-2FD1666C1EC5}"/>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26624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AD2B-BB9A-4BCE-BC47-5B67DC05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327005-F8B1-494F-8E06-51A537BD0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EFC7EC-72A8-41F7-881C-2E93CB338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1C74A-178B-43B5-9BA5-925A9172E7EE}"/>
              </a:ext>
            </a:extLst>
          </p:cNvPr>
          <p:cNvSpPr>
            <a:spLocks noGrp="1"/>
          </p:cNvSpPr>
          <p:nvPr>
            <p:ph type="dt" sz="half" idx="10"/>
          </p:nvPr>
        </p:nvSpPr>
        <p:spPr/>
        <p:txBody>
          <a:bodyPr/>
          <a:lstStyle/>
          <a:p>
            <a:fld id="{62399A06-91FF-4185-AAF6-023038E2AAAE}" type="datetime1">
              <a:rPr lang="en-IN" smtClean="0"/>
              <a:t>05-06-2021</a:t>
            </a:fld>
            <a:endParaRPr lang="en-IN"/>
          </a:p>
        </p:txBody>
      </p:sp>
      <p:sp>
        <p:nvSpPr>
          <p:cNvPr id="6" name="Footer Placeholder 5">
            <a:extLst>
              <a:ext uri="{FF2B5EF4-FFF2-40B4-BE49-F238E27FC236}">
                <a16:creationId xmlns:a16="http://schemas.microsoft.com/office/drawing/2014/main" id="{CC148645-959F-4091-B732-450B534BA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EC635-2B03-47F2-ADD6-4544A509A90E}"/>
              </a:ext>
            </a:extLst>
          </p:cNvPr>
          <p:cNvSpPr>
            <a:spLocks noGrp="1"/>
          </p:cNvSpPr>
          <p:nvPr>
            <p:ph type="sldNum" sz="quarter" idx="12"/>
          </p:nvPr>
        </p:nvSpPr>
        <p:spPr/>
        <p:txBody>
          <a:bodyPr/>
          <a:lstStyle/>
          <a:p>
            <a:fld id="{98216733-0CE0-4D5F-B2E9-CA3B38E3B49A}" type="slidenum">
              <a:rPr lang="en-IN" smtClean="0"/>
              <a:t>‹#›</a:t>
            </a:fld>
            <a:endParaRPr lang="en-IN"/>
          </a:p>
        </p:txBody>
      </p:sp>
    </p:spTree>
    <p:extLst>
      <p:ext uri="{BB962C8B-B14F-4D97-AF65-F5344CB8AC3E}">
        <p14:creationId xmlns:p14="http://schemas.microsoft.com/office/powerpoint/2010/main" val="256965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A733C-0A5E-4EC0-BBA3-DBF526E45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92D69-C0B9-4D44-9D19-DA8EC2F6E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80ADA-D285-4E58-9F03-78B347C04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CC8A1-BFB4-4792-B6C4-57F547D15908}" type="datetime1">
              <a:rPr lang="en-IN" smtClean="0"/>
              <a:t>05-06-2021</a:t>
            </a:fld>
            <a:endParaRPr lang="en-IN"/>
          </a:p>
        </p:txBody>
      </p:sp>
      <p:sp>
        <p:nvSpPr>
          <p:cNvPr id="5" name="Footer Placeholder 4">
            <a:extLst>
              <a:ext uri="{FF2B5EF4-FFF2-40B4-BE49-F238E27FC236}">
                <a16:creationId xmlns:a16="http://schemas.microsoft.com/office/drawing/2014/main" id="{687C40ED-4A4F-4557-9A05-038F8C712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E02724-E4BB-480C-BE3F-96BEFCFAD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16733-0CE0-4D5F-B2E9-CA3B38E3B49A}" type="slidenum">
              <a:rPr lang="en-IN" smtClean="0"/>
              <a:t>‹#›</a:t>
            </a:fld>
            <a:endParaRPr lang="en-IN"/>
          </a:p>
        </p:txBody>
      </p:sp>
    </p:spTree>
    <p:extLst>
      <p:ext uri="{BB962C8B-B14F-4D97-AF65-F5344CB8AC3E}">
        <p14:creationId xmlns:p14="http://schemas.microsoft.com/office/powerpoint/2010/main" val="161927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BCF-34DF-4AC4-9753-FFF6C94DC0EB}"/>
              </a:ext>
            </a:extLst>
          </p:cNvPr>
          <p:cNvSpPr>
            <a:spLocks noGrp="1"/>
          </p:cNvSpPr>
          <p:nvPr>
            <p:ph type="ctrTitle"/>
          </p:nvPr>
        </p:nvSpPr>
        <p:spPr>
          <a:xfrm>
            <a:off x="1533120" y="563070"/>
            <a:ext cx="9125759" cy="4239750"/>
          </a:xfrm>
        </p:spPr>
        <p:txBody>
          <a:bodyPr>
            <a:normAutofit/>
          </a:bodyPr>
          <a:lstStyle/>
          <a:p>
            <a:r>
              <a:rPr lang="en-IN" dirty="0">
                <a:latin typeface="Times New Roman" panose="02020603050405020304" pitchFamily="18" charset="0"/>
                <a:cs typeface="Times New Roman" panose="02020603050405020304" pitchFamily="18" charset="0"/>
              </a:rPr>
              <a:t>Design and implementation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of MIMO for B5G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non-uniform phase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Nakagami-m fading environment</a:t>
            </a:r>
          </a:p>
        </p:txBody>
      </p:sp>
      <p:sp>
        <p:nvSpPr>
          <p:cNvPr id="4" name="TextBox 3">
            <a:extLst>
              <a:ext uri="{FF2B5EF4-FFF2-40B4-BE49-F238E27FC236}">
                <a16:creationId xmlns:a16="http://schemas.microsoft.com/office/drawing/2014/main" id="{DCADEF8E-D690-42FA-AC33-BC1DC361B64F}"/>
              </a:ext>
            </a:extLst>
          </p:cNvPr>
          <p:cNvSpPr txBox="1"/>
          <p:nvPr/>
        </p:nvSpPr>
        <p:spPr>
          <a:xfrm>
            <a:off x="1315373" y="5113537"/>
            <a:ext cx="9561251" cy="523220"/>
          </a:xfrm>
          <a:prstGeom prst="rect">
            <a:avLst/>
          </a:prstGeom>
          <a:noFill/>
        </p:spPr>
        <p:txBody>
          <a:bodyPr wrap="square" rtlCol="0">
            <a:spAutoFit/>
          </a:bodyPr>
          <a:lstStyle/>
          <a:p>
            <a:pPr algn="ctr"/>
            <a:r>
              <a:rPr lang="en-IN" sz="2800" dirty="0"/>
              <a:t>ECE 3261: Communication Networks Lab</a:t>
            </a:r>
          </a:p>
        </p:txBody>
      </p:sp>
    </p:spTree>
    <p:extLst>
      <p:ext uri="{BB962C8B-B14F-4D97-AF65-F5344CB8AC3E}">
        <p14:creationId xmlns:p14="http://schemas.microsoft.com/office/powerpoint/2010/main" val="233058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802D-3699-4F0D-A59E-F641BB3DD381}"/>
              </a:ext>
            </a:extLst>
          </p:cNvPr>
          <p:cNvSpPr>
            <a:spLocks noGrp="1"/>
          </p:cNvSpPr>
          <p:nvPr>
            <p:ph type="title"/>
          </p:nvPr>
        </p:nvSpPr>
        <p:spPr>
          <a:xfrm>
            <a:off x="838200" y="390022"/>
            <a:ext cx="10515600" cy="1325563"/>
          </a:xfrm>
        </p:spPr>
        <p:txBody>
          <a:bodyPr/>
          <a:lstStyle/>
          <a:p>
            <a:r>
              <a:rPr lang="en-IN" dirty="0">
                <a:latin typeface="Times New Roman" panose="02020603050405020304" pitchFamily="18" charset="0"/>
                <a:cs typeface="Times New Roman" panose="02020603050405020304" pitchFamily="18" charset="0"/>
              </a:rPr>
              <a:t>4. Maximum Likelihood Detection</a:t>
            </a:r>
          </a:p>
        </p:txBody>
      </p:sp>
      <p:sp>
        <p:nvSpPr>
          <p:cNvPr id="3" name="Content Placeholder 2">
            <a:extLst>
              <a:ext uri="{FF2B5EF4-FFF2-40B4-BE49-F238E27FC236}">
                <a16:creationId xmlns:a16="http://schemas.microsoft.com/office/drawing/2014/main" id="{93A366B6-0C64-4BC6-8410-DF56778ADB19}"/>
              </a:ext>
            </a:extLst>
          </p:cNvPr>
          <p:cNvSpPr>
            <a:spLocks noGrp="1"/>
          </p:cNvSpPr>
          <p:nvPr>
            <p:ph idx="1"/>
          </p:nvPr>
        </p:nvSpPr>
        <p:spPr>
          <a:xfrm>
            <a:off x="838200" y="1825625"/>
            <a:ext cx="5572126" cy="4667250"/>
          </a:xfrm>
        </p:spPr>
        <p:txBody>
          <a:bodyPr/>
          <a:lstStyle/>
          <a:p>
            <a:r>
              <a:rPr lang="en-IN" dirty="0"/>
              <a:t>The criteria for detection is </a:t>
            </a:r>
          </a:p>
          <a:p>
            <a:pPr marL="0" indent="0">
              <a:buNone/>
            </a:pPr>
            <a:endParaRPr lang="en-IN" dirty="0"/>
          </a:p>
          <a:p>
            <a:pPr marL="0" indent="0">
              <a:buNone/>
            </a:pPr>
            <a:r>
              <a:rPr lang="en-IN" dirty="0"/>
              <a:t>          x̂  = </a:t>
            </a:r>
            <a:r>
              <a:rPr lang="en-IN" dirty="0" err="1"/>
              <a:t>arg</a:t>
            </a:r>
            <a:r>
              <a:rPr lang="en-IN" dirty="0"/>
              <a:t> min ∥</a:t>
            </a:r>
            <a:r>
              <a:rPr lang="en-IN" dirty="0">
                <a:solidFill>
                  <a:schemeClr val="accent6"/>
                </a:solidFill>
              </a:rPr>
              <a:t>y</a:t>
            </a:r>
            <a:r>
              <a:rPr lang="en-IN" dirty="0"/>
              <a:t> - √EsH</a:t>
            </a:r>
            <a:r>
              <a:rPr lang="en-IN" dirty="0">
                <a:solidFill>
                  <a:srgbClr val="FF0000"/>
                </a:solidFill>
              </a:rPr>
              <a:t>x</a:t>
            </a:r>
            <a:r>
              <a:rPr lang="en-IN" dirty="0"/>
              <a:t>∥</a:t>
            </a:r>
            <a:r>
              <a:rPr lang="en-IN" baseline="30000" dirty="0"/>
              <a:t>2 </a:t>
            </a:r>
            <a:r>
              <a:rPr lang="en-IN" dirty="0"/>
              <a:t>  </a:t>
            </a:r>
          </a:p>
          <a:p>
            <a:pPr marL="0" indent="0">
              <a:buNone/>
            </a:pPr>
            <a:r>
              <a:rPr lang="en-IN" dirty="0"/>
              <a:t>                         x∈</a:t>
            </a:r>
            <a:r>
              <a:rPr lang="el-GR" dirty="0"/>
              <a:t>χ</a:t>
            </a:r>
            <a:r>
              <a:rPr lang="en-IN" dirty="0"/>
              <a:t>  </a:t>
            </a:r>
          </a:p>
          <a:p>
            <a:pPr marL="0" indent="0">
              <a:buNone/>
            </a:pPr>
            <a:endParaRPr lang="en-IN" dirty="0"/>
          </a:p>
          <a:p>
            <a:pPr marL="0" indent="0">
              <a:buNone/>
            </a:pPr>
            <a:r>
              <a:rPr lang="en-IN" dirty="0"/>
              <a:t>∥.∥ = Frobenius norm </a:t>
            </a:r>
          </a:p>
          <a:p>
            <a:pPr marL="0" indent="0">
              <a:buNone/>
            </a:pPr>
            <a:r>
              <a:rPr lang="el-GR" dirty="0"/>
              <a:t>χ</a:t>
            </a:r>
            <a:r>
              <a:rPr lang="en-IN" dirty="0"/>
              <a:t> = set of all possible combinations of data symbols and transmit antennas. </a:t>
            </a:r>
            <a:endParaRPr lang="en-IN" b="0" dirty="0">
              <a:effectLst/>
            </a:endParaRPr>
          </a:p>
        </p:txBody>
      </p:sp>
      <p:sp>
        <p:nvSpPr>
          <p:cNvPr id="4" name="Slide Number Placeholder 3">
            <a:extLst>
              <a:ext uri="{FF2B5EF4-FFF2-40B4-BE49-F238E27FC236}">
                <a16:creationId xmlns:a16="http://schemas.microsoft.com/office/drawing/2014/main" id="{18087C57-3E5A-42A5-80ED-95304AA45EFF}"/>
              </a:ext>
            </a:extLst>
          </p:cNvPr>
          <p:cNvSpPr>
            <a:spLocks noGrp="1"/>
          </p:cNvSpPr>
          <p:nvPr>
            <p:ph type="sldNum" sz="quarter" idx="12"/>
          </p:nvPr>
        </p:nvSpPr>
        <p:spPr/>
        <p:txBody>
          <a:bodyPr/>
          <a:lstStyle/>
          <a:p>
            <a:fld id="{98216733-0CE0-4D5F-B2E9-CA3B38E3B49A}" type="slidenum">
              <a:rPr lang="en-IN" b="1" smtClean="0"/>
              <a:t>10</a:t>
            </a:fld>
            <a:endParaRPr lang="en-IN" b="1" dirty="0"/>
          </a:p>
        </p:txBody>
      </p:sp>
      <p:pic>
        <p:nvPicPr>
          <p:cNvPr id="5" name="Content Placeholder 4" descr="Diagram&#10;&#10;Description automatically generated">
            <a:extLst>
              <a:ext uri="{FF2B5EF4-FFF2-40B4-BE49-F238E27FC236}">
                <a16:creationId xmlns:a16="http://schemas.microsoft.com/office/drawing/2014/main" id="{ECC5FBAE-B236-4ECC-AF3C-0D241328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183" y="1825625"/>
            <a:ext cx="5997262" cy="4086963"/>
          </a:xfrm>
          <a:prstGeom prst="rect">
            <a:avLst/>
          </a:prstGeom>
        </p:spPr>
      </p:pic>
      <p:sp>
        <p:nvSpPr>
          <p:cNvPr id="7" name="TextBox 6">
            <a:extLst>
              <a:ext uri="{FF2B5EF4-FFF2-40B4-BE49-F238E27FC236}">
                <a16:creationId xmlns:a16="http://schemas.microsoft.com/office/drawing/2014/main" id="{3CB99671-25E6-461D-9D32-54ADB48F4C7E}"/>
              </a:ext>
            </a:extLst>
          </p:cNvPr>
          <p:cNvSpPr txBox="1"/>
          <p:nvPr/>
        </p:nvSpPr>
        <p:spPr>
          <a:xfrm>
            <a:off x="10785629" y="2299316"/>
            <a:ext cx="568171" cy="369332"/>
          </a:xfrm>
          <a:prstGeom prst="rect">
            <a:avLst/>
          </a:prstGeom>
          <a:noFill/>
        </p:spPr>
        <p:txBody>
          <a:bodyPr wrap="square" rtlCol="0">
            <a:spAutoFit/>
          </a:bodyPr>
          <a:lstStyle/>
          <a:p>
            <a:r>
              <a:rPr lang="en-IN" dirty="0"/>
              <a:t>x̂</a:t>
            </a:r>
          </a:p>
        </p:txBody>
      </p:sp>
      <p:sp>
        <p:nvSpPr>
          <p:cNvPr id="8" name="TextBox 7">
            <a:extLst>
              <a:ext uri="{FF2B5EF4-FFF2-40B4-BE49-F238E27FC236}">
                <a16:creationId xmlns:a16="http://schemas.microsoft.com/office/drawing/2014/main" id="{ABA120D8-1CE1-4D57-90FF-DFFC557148E1}"/>
              </a:ext>
            </a:extLst>
          </p:cNvPr>
          <p:cNvSpPr txBox="1"/>
          <p:nvPr/>
        </p:nvSpPr>
        <p:spPr>
          <a:xfrm>
            <a:off x="7474998" y="5833399"/>
            <a:ext cx="4065973" cy="369332"/>
          </a:xfrm>
          <a:prstGeom prst="rect">
            <a:avLst/>
          </a:prstGeom>
          <a:noFill/>
        </p:spPr>
        <p:txBody>
          <a:bodyPr wrap="square" rtlCol="0">
            <a:spAutoFit/>
          </a:bodyPr>
          <a:lstStyle/>
          <a:p>
            <a:r>
              <a:rPr lang="en-IN" dirty="0"/>
              <a:t>Maximum Likelihood Joint Detector</a:t>
            </a:r>
          </a:p>
        </p:txBody>
      </p:sp>
      <p:sp>
        <p:nvSpPr>
          <p:cNvPr id="6" name="TextBox 5">
            <a:extLst>
              <a:ext uri="{FF2B5EF4-FFF2-40B4-BE49-F238E27FC236}">
                <a16:creationId xmlns:a16="http://schemas.microsoft.com/office/drawing/2014/main" id="{A35C89F5-D2AB-425A-8E9B-5506BD1546A0}"/>
              </a:ext>
            </a:extLst>
          </p:cNvPr>
          <p:cNvSpPr txBox="1"/>
          <p:nvPr/>
        </p:nvSpPr>
        <p:spPr>
          <a:xfrm>
            <a:off x="7474998" y="2965142"/>
            <a:ext cx="266330"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65164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A457-289A-4964-9537-B2BD52DFC21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System Model </a:t>
            </a:r>
          </a:p>
        </p:txBody>
      </p:sp>
      <p:pic>
        <p:nvPicPr>
          <p:cNvPr id="19" name="Content Placeholder 18" descr="Diagram, engineering drawing&#10;&#10;Description automatically generated">
            <a:extLst>
              <a:ext uri="{FF2B5EF4-FFF2-40B4-BE49-F238E27FC236}">
                <a16:creationId xmlns:a16="http://schemas.microsoft.com/office/drawing/2014/main" id="{C490A557-E049-42DD-8469-409B41D18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573" y="1690688"/>
            <a:ext cx="9170530" cy="4418960"/>
          </a:xfrm>
        </p:spPr>
      </p:pic>
      <p:sp>
        <p:nvSpPr>
          <p:cNvPr id="20" name="TextBox 19">
            <a:extLst>
              <a:ext uri="{FF2B5EF4-FFF2-40B4-BE49-F238E27FC236}">
                <a16:creationId xmlns:a16="http://schemas.microsoft.com/office/drawing/2014/main" id="{8FE07E1D-6F67-4672-9E1B-E82DA9BDA383}"/>
              </a:ext>
            </a:extLst>
          </p:cNvPr>
          <p:cNvSpPr txBox="1"/>
          <p:nvPr/>
        </p:nvSpPr>
        <p:spPr>
          <a:xfrm>
            <a:off x="4500979" y="5848038"/>
            <a:ext cx="3675356" cy="523220"/>
          </a:xfrm>
          <a:prstGeom prst="rect">
            <a:avLst/>
          </a:prstGeom>
          <a:noFill/>
        </p:spPr>
        <p:txBody>
          <a:bodyPr wrap="square" rtlCol="0">
            <a:spAutoFit/>
          </a:bodyPr>
          <a:lstStyle/>
          <a:p>
            <a:r>
              <a:rPr lang="en-IN" sz="2800" dirty="0">
                <a:solidFill>
                  <a:schemeClr val="accent6"/>
                </a:solidFill>
              </a:rPr>
              <a:t>y</a:t>
            </a:r>
            <a:r>
              <a:rPr lang="en-IN" sz="2800" dirty="0"/>
              <a:t> = (Es)</a:t>
            </a:r>
            <a:r>
              <a:rPr lang="en-IN" sz="2800" baseline="30000" dirty="0"/>
              <a:t>0.5</a:t>
            </a:r>
            <a:r>
              <a:rPr lang="en-IN" sz="2800" dirty="0"/>
              <a:t>(H</a:t>
            </a:r>
            <a:r>
              <a:rPr lang="en-IN" sz="2400" dirty="0"/>
              <a:t>)(</a:t>
            </a:r>
            <a:r>
              <a:rPr lang="en-IN" sz="2800" dirty="0">
                <a:solidFill>
                  <a:srgbClr val="FF0000"/>
                </a:solidFill>
              </a:rPr>
              <a:t>x</a:t>
            </a:r>
            <a:r>
              <a:rPr lang="en-IN" sz="2800" dirty="0"/>
              <a:t>) + n</a:t>
            </a:r>
          </a:p>
        </p:txBody>
      </p:sp>
      <p:sp>
        <p:nvSpPr>
          <p:cNvPr id="21" name="Slide Number Placeholder 20">
            <a:extLst>
              <a:ext uri="{FF2B5EF4-FFF2-40B4-BE49-F238E27FC236}">
                <a16:creationId xmlns:a16="http://schemas.microsoft.com/office/drawing/2014/main" id="{E4919A96-8677-4C87-8C3A-90B201FA0249}"/>
              </a:ext>
            </a:extLst>
          </p:cNvPr>
          <p:cNvSpPr>
            <a:spLocks noGrp="1"/>
          </p:cNvSpPr>
          <p:nvPr>
            <p:ph type="sldNum" sz="quarter" idx="12"/>
          </p:nvPr>
        </p:nvSpPr>
        <p:spPr/>
        <p:txBody>
          <a:bodyPr/>
          <a:lstStyle/>
          <a:p>
            <a:fld id="{98216733-0CE0-4D5F-B2E9-CA3B38E3B49A}" type="slidenum">
              <a:rPr lang="en-IN" b="1" smtClean="0"/>
              <a:t>11</a:t>
            </a:fld>
            <a:endParaRPr lang="en-IN" b="1" dirty="0"/>
          </a:p>
        </p:txBody>
      </p:sp>
      <p:sp>
        <p:nvSpPr>
          <p:cNvPr id="3" name="TextBox 2">
            <a:extLst>
              <a:ext uri="{FF2B5EF4-FFF2-40B4-BE49-F238E27FC236}">
                <a16:creationId xmlns:a16="http://schemas.microsoft.com/office/drawing/2014/main" id="{49CD9DEC-9E98-4FC4-8681-3830985D403C}"/>
              </a:ext>
            </a:extLst>
          </p:cNvPr>
          <p:cNvSpPr txBox="1"/>
          <p:nvPr/>
        </p:nvSpPr>
        <p:spPr>
          <a:xfrm>
            <a:off x="1645432" y="4008119"/>
            <a:ext cx="1154097" cy="261610"/>
          </a:xfrm>
          <a:prstGeom prst="rect">
            <a:avLst/>
          </a:prstGeom>
          <a:noFill/>
        </p:spPr>
        <p:txBody>
          <a:bodyPr wrap="square" rtlCol="0">
            <a:spAutoFit/>
          </a:bodyPr>
          <a:lstStyle/>
          <a:p>
            <a:r>
              <a:rPr lang="en-IN" sz="1100" dirty="0"/>
              <a:t>(10000)</a:t>
            </a:r>
          </a:p>
        </p:txBody>
      </p:sp>
      <p:sp>
        <p:nvSpPr>
          <p:cNvPr id="4" name="TextBox 3">
            <a:extLst>
              <a:ext uri="{FF2B5EF4-FFF2-40B4-BE49-F238E27FC236}">
                <a16:creationId xmlns:a16="http://schemas.microsoft.com/office/drawing/2014/main" id="{AEB90031-1125-40D0-9A60-931F432E1BC9}"/>
              </a:ext>
            </a:extLst>
          </p:cNvPr>
          <p:cNvSpPr txBox="1"/>
          <p:nvPr/>
        </p:nvSpPr>
        <p:spPr>
          <a:xfrm>
            <a:off x="3178206" y="2424780"/>
            <a:ext cx="852256" cy="246221"/>
          </a:xfrm>
          <a:prstGeom prst="rect">
            <a:avLst/>
          </a:prstGeom>
          <a:noFill/>
        </p:spPr>
        <p:txBody>
          <a:bodyPr wrap="square" rtlCol="0">
            <a:spAutoFit/>
          </a:bodyPr>
          <a:lstStyle/>
          <a:p>
            <a:r>
              <a:rPr lang="en-IN" sz="1000" dirty="0"/>
              <a:t>(2500)</a:t>
            </a:r>
          </a:p>
        </p:txBody>
      </p:sp>
      <p:sp>
        <p:nvSpPr>
          <p:cNvPr id="8" name="TextBox 7">
            <a:extLst>
              <a:ext uri="{FF2B5EF4-FFF2-40B4-BE49-F238E27FC236}">
                <a16:creationId xmlns:a16="http://schemas.microsoft.com/office/drawing/2014/main" id="{39560FF6-5A5B-4EF6-AB4C-8ACEE2F00B92}"/>
              </a:ext>
            </a:extLst>
          </p:cNvPr>
          <p:cNvSpPr txBox="1"/>
          <p:nvPr/>
        </p:nvSpPr>
        <p:spPr>
          <a:xfrm>
            <a:off x="3195962" y="3442055"/>
            <a:ext cx="852256" cy="246221"/>
          </a:xfrm>
          <a:prstGeom prst="rect">
            <a:avLst/>
          </a:prstGeom>
          <a:noFill/>
        </p:spPr>
        <p:txBody>
          <a:bodyPr wrap="square" rtlCol="0">
            <a:spAutoFit/>
          </a:bodyPr>
          <a:lstStyle/>
          <a:p>
            <a:r>
              <a:rPr lang="en-IN" sz="1000" dirty="0"/>
              <a:t>(2500)</a:t>
            </a:r>
          </a:p>
        </p:txBody>
      </p:sp>
      <p:sp>
        <p:nvSpPr>
          <p:cNvPr id="9" name="TextBox 8">
            <a:extLst>
              <a:ext uri="{FF2B5EF4-FFF2-40B4-BE49-F238E27FC236}">
                <a16:creationId xmlns:a16="http://schemas.microsoft.com/office/drawing/2014/main" id="{2C492C0E-01EF-4E8B-B21C-2FBA67A599D6}"/>
              </a:ext>
            </a:extLst>
          </p:cNvPr>
          <p:cNvSpPr txBox="1"/>
          <p:nvPr/>
        </p:nvSpPr>
        <p:spPr>
          <a:xfrm>
            <a:off x="3178206" y="4459330"/>
            <a:ext cx="852256" cy="246221"/>
          </a:xfrm>
          <a:prstGeom prst="rect">
            <a:avLst/>
          </a:prstGeom>
          <a:noFill/>
        </p:spPr>
        <p:txBody>
          <a:bodyPr wrap="square" rtlCol="0">
            <a:spAutoFit/>
          </a:bodyPr>
          <a:lstStyle/>
          <a:p>
            <a:r>
              <a:rPr lang="en-IN" sz="1000" dirty="0"/>
              <a:t>(2500)</a:t>
            </a:r>
          </a:p>
        </p:txBody>
      </p:sp>
      <p:sp>
        <p:nvSpPr>
          <p:cNvPr id="10" name="TextBox 9">
            <a:extLst>
              <a:ext uri="{FF2B5EF4-FFF2-40B4-BE49-F238E27FC236}">
                <a16:creationId xmlns:a16="http://schemas.microsoft.com/office/drawing/2014/main" id="{4D5C475A-8E14-4D9A-8BAE-9F35A245B4B2}"/>
              </a:ext>
            </a:extLst>
          </p:cNvPr>
          <p:cNvSpPr txBox="1"/>
          <p:nvPr/>
        </p:nvSpPr>
        <p:spPr>
          <a:xfrm>
            <a:off x="3178206" y="5476605"/>
            <a:ext cx="852256" cy="246221"/>
          </a:xfrm>
          <a:prstGeom prst="rect">
            <a:avLst/>
          </a:prstGeom>
          <a:noFill/>
        </p:spPr>
        <p:txBody>
          <a:bodyPr wrap="square" rtlCol="0">
            <a:spAutoFit/>
          </a:bodyPr>
          <a:lstStyle/>
          <a:p>
            <a:r>
              <a:rPr lang="en-IN" sz="1000" dirty="0"/>
              <a:t>(2500)</a:t>
            </a:r>
          </a:p>
        </p:txBody>
      </p:sp>
    </p:spTree>
    <p:extLst>
      <p:ext uri="{BB962C8B-B14F-4D97-AF65-F5344CB8AC3E}">
        <p14:creationId xmlns:p14="http://schemas.microsoft.com/office/powerpoint/2010/main" val="157281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A58E-7206-402D-9F0F-F088DBA68FFA}"/>
              </a:ext>
            </a:extLst>
          </p:cNvPr>
          <p:cNvSpPr>
            <a:spLocks noGrp="1"/>
          </p:cNvSpPr>
          <p:nvPr>
            <p:ph type="title"/>
          </p:nvPr>
        </p:nvSpPr>
        <p:spPr>
          <a:xfrm>
            <a:off x="838199" y="107673"/>
            <a:ext cx="10515600" cy="1325563"/>
          </a:xfrm>
        </p:spPr>
        <p:txBody>
          <a:bodyPr/>
          <a:lstStyle/>
          <a:p>
            <a:r>
              <a:rPr lang="en-IN"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964F4B58-7C26-426A-9446-B2974434F4C3}"/>
              </a:ext>
            </a:extLst>
          </p:cNvPr>
          <p:cNvSpPr txBox="1"/>
          <p:nvPr/>
        </p:nvSpPr>
        <p:spPr>
          <a:xfrm>
            <a:off x="7856738" y="1526959"/>
            <a:ext cx="3817398" cy="6124754"/>
          </a:xfrm>
          <a:prstGeom prst="rect">
            <a:avLst/>
          </a:prstGeom>
          <a:noFill/>
        </p:spPr>
        <p:txBody>
          <a:bodyPr wrap="square" rtlCol="0">
            <a:spAutoFit/>
          </a:bodyPr>
          <a:lstStyle/>
          <a:p>
            <a:pPr algn="just"/>
            <a:r>
              <a:rPr lang="en-IN" sz="2800" u="sng" dirty="0"/>
              <a:t>Inference</a:t>
            </a:r>
          </a:p>
          <a:p>
            <a:pPr algn="just"/>
            <a:endParaRPr lang="en-IN" sz="2800" dirty="0"/>
          </a:p>
          <a:p>
            <a:pPr algn="just"/>
            <a:r>
              <a:rPr lang="en-IN" sz="2800" dirty="0"/>
              <a:t>The assumption of uniform phase (m=1) performs worse than the reality of non uniform phase (m</a:t>
            </a:r>
            <a:r>
              <a:rPr lang="en-IN" sz="2800" b="0" i="0" dirty="0">
                <a:solidFill>
                  <a:srgbClr val="202124"/>
                </a:solidFill>
                <a:effectLst/>
              </a:rPr>
              <a:t>≠ </a:t>
            </a:r>
            <a:r>
              <a:rPr lang="en-IN" sz="2800" dirty="0"/>
              <a:t>1) Nakagami channel.</a:t>
            </a:r>
          </a:p>
          <a:p>
            <a:pPr algn="just"/>
            <a:endParaRPr lang="en-IN" sz="2800" dirty="0"/>
          </a:p>
          <a:p>
            <a:pPr algn="just"/>
            <a:endParaRPr lang="en-IN" sz="2800" dirty="0"/>
          </a:p>
          <a:p>
            <a:pPr algn="just"/>
            <a:endParaRPr lang="en-IN" sz="2800" dirty="0"/>
          </a:p>
          <a:p>
            <a:pPr algn="just"/>
            <a:endParaRPr lang="en-IN" sz="2800" dirty="0"/>
          </a:p>
          <a:p>
            <a:pPr algn="just"/>
            <a:endParaRPr lang="en-IN" sz="2800" dirty="0"/>
          </a:p>
          <a:p>
            <a:pPr algn="just"/>
            <a:r>
              <a:rPr lang="en-IN" sz="2800" dirty="0"/>
              <a:t> </a:t>
            </a:r>
          </a:p>
        </p:txBody>
      </p:sp>
      <p:sp>
        <p:nvSpPr>
          <p:cNvPr id="7" name="Slide Number Placeholder 6">
            <a:extLst>
              <a:ext uri="{FF2B5EF4-FFF2-40B4-BE49-F238E27FC236}">
                <a16:creationId xmlns:a16="http://schemas.microsoft.com/office/drawing/2014/main" id="{DC6806F4-27F7-49B1-867C-A3044C22EBA6}"/>
              </a:ext>
            </a:extLst>
          </p:cNvPr>
          <p:cNvSpPr>
            <a:spLocks noGrp="1"/>
          </p:cNvSpPr>
          <p:nvPr>
            <p:ph type="sldNum" sz="quarter" idx="12"/>
          </p:nvPr>
        </p:nvSpPr>
        <p:spPr/>
        <p:txBody>
          <a:bodyPr/>
          <a:lstStyle/>
          <a:p>
            <a:fld id="{98216733-0CE0-4D5F-B2E9-CA3B38E3B49A}" type="slidenum">
              <a:rPr lang="en-IN" b="1" smtClean="0"/>
              <a:t>12</a:t>
            </a:fld>
            <a:endParaRPr lang="en-IN" b="1" dirty="0"/>
          </a:p>
        </p:txBody>
      </p:sp>
      <p:pic>
        <p:nvPicPr>
          <p:cNvPr id="11" name="Content Placeholder 10">
            <a:extLst>
              <a:ext uri="{FF2B5EF4-FFF2-40B4-BE49-F238E27FC236}">
                <a16:creationId xmlns:a16="http://schemas.microsoft.com/office/drawing/2014/main" id="{41BD934E-BF82-4A7B-A537-4D1C728CC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26959"/>
            <a:ext cx="6147128" cy="4351338"/>
          </a:xfrm>
        </p:spPr>
      </p:pic>
    </p:spTree>
    <p:extLst>
      <p:ext uri="{BB962C8B-B14F-4D97-AF65-F5344CB8AC3E}">
        <p14:creationId xmlns:p14="http://schemas.microsoft.com/office/powerpoint/2010/main" val="71695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96EB-B47D-48AC-82A2-A56FC094D4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endParaRPr lang="en-IN" dirty="0"/>
          </a:p>
        </p:txBody>
      </p:sp>
      <p:sp>
        <p:nvSpPr>
          <p:cNvPr id="6" name="TextBox 5">
            <a:extLst>
              <a:ext uri="{FF2B5EF4-FFF2-40B4-BE49-F238E27FC236}">
                <a16:creationId xmlns:a16="http://schemas.microsoft.com/office/drawing/2014/main" id="{DB8BEBC7-F74D-4744-B5EF-9E0A25BDF87B}"/>
              </a:ext>
            </a:extLst>
          </p:cNvPr>
          <p:cNvSpPr txBox="1"/>
          <p:nvPr/>
        </p:nvSpPr>
        <p:spPr>
          <a:xfrm>
            <a:off x="7905750" y="1971675"/>
            <a:ext cx="3667125" cy="2677656"/>
          </a:xfrm>
          <a:prstGeom prst="rect">
            <a:avLst/>
          </a:prstGeom>
          <a:noFill/>
        </p:spPr>
        <p:txBody>
          <a:bodyPr wrap="square" rtlCol="0">
            <a:spAutoFit/>
          </a:bodyPr>
          <a:lstStyle/>
          <a:p>
            <a:pPr algn="just"/>
            <a:r>
              <a:rPr lang="en-IN" sz="2800" u="sng" dirty="0"/>
              <a:t>Inference</a:t>
            </a:r>
          </a:p>
          <a:p>
            <a:pPr algn="just"/>
            <a:endParaRPr lang="en-IN" sz="2800" dirty="0"/>
          </a:p>
          <a:p>
            <a:pPr algn="just"/>
            <a:r>
              <a:rPr lang="en-IN" sz="2800" dirty="0"/>
              <a:t>The minimum possible Bit Error Rate(</a:t>
            </a:r>
            <a:r>
              <a:rPr lang="en-IN" sz="2800" b="0" i="0" dirty="0">
                <a:solidFill>
                  <a:srgbClr val="202124"/>
                </a:solidFill>
                <a:effectLst/>
              </a:rPr>
              <a:t>≠ </a:t>
            </a:r>
            <a:r>
              <a:rPr lang="en-IN" sz="2800" dirty="0"/>
              <a:t>0) for uniform phase requires an SNR of 17.5dB. </a:t>
            </a:r>
          </a:p>
        </p:txBody>
      </p:sp>
      <p:sp>
        <p:nvSpPr>
          <p:cNvPr id="7" name="Slide Number Placeholder 6">
            <a:extLst>
              <a:ext uri="{FF2B5EF4-FFF2-40B4-BE49-F238E27FC236}">
                <a16:creationId xmlns:a16="http://schemas.microsoft.com/office/drawing/2014/main" id="{84D3C924-19FE-4F02-94EE-1B850906D345}"/>
              </a:ext>
            </a:extLst>
          </p:cNvPr>
          <p:cNvSpPr>
            <a:spLocks noGrp="1"/>
          </p:cNvSpPr>
          <p:nvPr>
            <p:ph type="sldNum" sz="quarter" idx="12"/>
          </p:nvPr>
        </p:nvSpPr>
        <p:spPr/>
        <p:txBody>
          <a:bodyPr/>
          <a:lstStyle/>
          <a:p>
            <a:fld id="{98216733-0CE0-4D5F-B2E9-CA3B38E3B49A}" type="slidenum">
              <a:rPr lang="en-IN" b="1" smtClean="0"/>
              <a:t>13</a:t>
            </a:fld>
            <a:endParaRPr lang="en-IN" b="1" dirty="0"/>
          </a:p>
        </p:txBody>
      </p:sp>
      <p:pic>
        <p:nvPicPr>
          <p:cNvPr id="11" name="Content Placeholder 10" descr="Chart, scatter chart&#10;&#10;Description automatically generated">
            <a:extLst>
              <a:ext uri="{FF2B5EF4-FFF2-40B4-BE49-F238E27FC236}">
                <a16:creationId xmlns:a16="http://schemas.microsoft.com/office/drawing/2014/main" id="{A4F89083-B957-468D-A857-67A664212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454752" cy="4351338"/>
          </a:xfrm>
        </p:spPr>
      </p:pic>
    </p:spTree>
    <p:extLst>
      <p:ext uri="{BB962C8B-B14F-4D97-AF65-F5344CB8AC3E}">
        <p14:creationId xmlns:p14="http://schemas.microsoft.com/office/powerpoint/2010/main" val="85121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B879-800A-4B4B-9929-687FD34FA0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endParaRPr lang="en-IN" dirty="0"/>
          </a:p>
        </p:txBody>
      </p:sp>
      <p:sp>
        <p:nvSpPr>
          <p:cNvPr id="6" name="TextBox 5">
            <a:extLst>
              <a:ext uri="{FF2B5EF4-FFF2-40B4-BE49-F238E27FC236}">
                <a16:creationId xmlns:a16="http://schemas.microsoft.com/office/drawing/2014/main" id="{CB06B823-4B1B-49B3-8EF0-11F6F38628EF}"/>
              </a:ext>
            </a:extLst>
          </p:cNvPr>
          <p:cNvSpPr txBox="1"/>
          <p:nvPr/>
        </p:nvSpPr>
        <p:spPr>
          <a:xfrm>
            <a:off x="7264431" y="662484"/>
            <a:ext cx="4607511" cy="5693866"/>
          </a:xfrm>
          <a:prstGeom prst="rect">
            <a:avLst/>
          </a:prstGeom>
          <a:noFill/>
        </p:spPr>
        <p:txBody>
          <a:bodyPr wrap="square" rtlCol="0">
            <a:spAutoFit/>
          </a:bodyPr>
          <a:lstStyle/>
          <a:p>
            <a:pPr algn="just"/>
            <a:r>
              <a:rPr lang="en-IN" sz="2800" u="sng" dirty="0"/>
              <a:t>Inference</a:t>
            </a:r>
            <a:r>
              <a:rPr lang="en-IN" sz="2800" dirty="0"/>
              <a:t> </a:t>
            </a:r>
          </a:p>
          <a:p>
            <a:pPr algn="just"/>
            <a:endParaRPr lang="en-IN" sz="2800" dirty="0"/>
          </a:p>
          <a:p>
            <a:pPr algn="just"/>
            <a:r>
              <a:rPr lang="en-IN" sz="2800" dirty="0"/>
              <a:t>For the same BER as in the previous slide, non uniform phase (m=10) requires an SNR of 9.674dB.</a:t>
            </a:r>
          </a:p>
          <a:p>
            <a:pPr algn="just"/>
            <a:endParaRPr lang="en-IN" sz="2800" dirty="0"/>
          </a:p>
          <a:p>
            <a:pPr algn="just"/>
            <a:r>
              <a:rPr lang="en-IN" sz="2800" dirty="0"/>
              <a:t>Thus, improvement in performance is </a:t>
            </a:r>
          </a:p>
          <a:p>
            <a:pPr algn="just"/>
            <a:r>
              <a:rPr lang="en-IN" sz="2800" dirty="0"/>
              <a:t>17.5 – 9.674 = 7.826dB, which is roughly 6.06 times better performance than uniform phase. </a:t>
            </a:r>
          </a:p>
        </p:txBody>
      </p:sp>
      <p:sp>
        <p:nvSpPr>
          <p:cNvPr id="7" name="Slide Number Placeholder 6">
            <a:extLst>
              <a:ext uri="{FF2B5EF4-FFF2-40B4-BE49-F238E27FC236}">
                <a16:creationId xmlns:a16="http://schemas.microsoft.com/office/drawing/2014/main" id="{EFC63A32-DB7F-4E05-8C85-B12D1769588E}"/>
              </a:ext>
            </a:extLst>
          </p:cNvPr>
          <p:cNvSpPr>
            <a:spLocks noGrp="1"/>
          </p:cNvSpPr>
          <p:nvPr>
            <p:ph type="sldNum" sz="quarter" idx="12"/>
          </p:nvPr>
        </p:nvSpPr>
        <p:spPr/>
        <p:txBody>
          <a:bodyPr/>
          <a:lstStyle/>
          <a:p>
            <a:fld id="{98216733-0CE0-4D5F-B2E9-CA3B38E3B49A}" type="slidenum">
              <a:rPr lang="en-IN" b="1" smtClean="0"/>
              <a:t>14</a:t>
            </a:fld>
            <a:endParaRPr lang="en-IN" b="1" dirty="0"/>
          </a:p>
        </p:txBody>
      </p:sp>
      <p:pic>
        <p:nvPicPr>
          <p:cNvPr id="11" name="Content Placeholder 10" descr="Chart&#10;&#10;Description automatically generated">
            <a:extLst>
              <a:ext uri="{FF2B5EF4-FFF2-40B4-BE49-F238E27FC236}">
                <a16:creationId xmlns:a16="http://schemas.microsoft.com/office/drawing/2014/main" id="{B57BC1F7-02D8-453A-AEC6-03B89F51E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6550"/>
            <a:ext cx="6161748" cy="4351338"/>
          </a:xfrm>
        </p:spPr>
      </p:pic>
    </p:spTree>
    <p:extLst>
      <p:ext uri="{BB962C8B-B14F-4D97-AF65-F5344CB8AC3E}">
        <p14:creationId xmlns:p14="http://schemas.microsoft.com/office/powerpoint/2010/main" val="211415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3AB0-0C16-4661-A4F3-8F8B94FBE05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650AE4-8845-4C11-A734-832192BB3136}"/>
                  </a:ext>
                </a:extLst>
              </p:cNvPr>
              <p:cNvSpPr txBox="1"/>
              <p:nvPr/>
            </p:nvSpPr>
            <p:spPr>
              <a:xfrm>
                <a:off x="6803347" y="1225708"/>
                <a:ext cx="5078027" cy="4816318"/>
              </a:xfrm>
              <a:prstGeom prst="rect">
                <a:avLst/>
              </a:prstGeom>
              <a:noFill/>
            </p:spPr>
            <p:txBody>
              <a:bodyPr wrap="square" rtlCol="0">
                <a:spAutoFit/>
              </a:bodyPr>
              <a:lstStyle/>
              <a:p>
                <a:pPr algn="just"/>
                <a:r>
                  <a:rPr lang="en-IN" sz="2800" u="sng" dirty="0"/>
                  <a:t>Inference</a:t>
                </a:r>
              </a:p>
              <a:p>
                <a:pPr algn="just"/>
                <a:endParaRPr lang="en-IN" sz="2800" dirty="0"/>
              </a:p>
              <a:p>
                <a:pPr algn="just"/>
                <a:r>
                  <a:rPr lang="en-IN" sz="2800" dirty="0"/>
                  <a:t>As m tends to infinity, BER drops rapidly, i.e., zero fading.</a:t>
                </a:r>
              </a:p>
              <a:p>
                <a:endParaRPr lang="en-IN" sz="2800" dirty="0"/>
              </a:p>
              <a:p>
                <a:r>
                  <a:rPr lang="en-IN" sz="2400" dirty="0"/>
                  <a:t>Nakagami PDF:</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600" i="1" smtClean="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𝑓</m:t>
                      </m:r>
                      <m:d>
                        <m:d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e>
                      </m:d>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f>
                        <m:f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Sup>
                            <m:sSup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e>
                            <m:sup>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sup>
                          </m:sSup>
                        </m:num>
                        <m:den>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𝛤</m:t>
                          </m:r>
                          <m:d>
                            <m:d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e>
                          </m:d>
                          <m:sSup>
                            <m:sSup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e>
                            <m:sup>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sup>
                          </m:sSup>
                        </m:den>
                      </m:f>
                      <m:sSup>
                        <m:sSup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p>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p>
                      </m:sSup>
                      <m:r>
                        <a:rPr lang="en-IN" sz="1600">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func>
                        <m:func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n-IN" sz="1600">
                              <a:solidFill>
                                <a:srgbClr val="000000"/>
                              </a:solidFill>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num>
                                <m:den>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den>
                              </m:f>
                              <m:sSup>
                                <m:sSup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p>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p>
                              </m:sSup>
                            </m:e>
                          </m:d>
                        </m:e>
                      </m:func>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𝑤</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h</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𝑒𝑟𝑒</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𝑖𝑠</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h</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𝑒</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𝑠</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h</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𝑎𝑝𝑒</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𝑝𝑎𝑟𝑎𝑚𝑒𝑡𝑒𝑟</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
                        <m:d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num>
                            <m:den>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den>
                          </m:f>
                        </m:e>
                      </m:d>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𝑖𝑠</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h</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𝑒</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𝑠𝑝𝑟𝑒𝑎𝑑</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𝑝𝑎𝑟𝑎𝑚𝑒𝑡𝑒𝑟</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
                        <m:dPr>
                          <m:ctrlP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&gt;</m:t>
                          </m:r>
                          <m:r>
                            <a:rPr lang="en-IN" sz="16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0</m:t>
                          </m:r>
                        </m:e>
                      </m:d>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mc:Choice>
        <mc:Fallback xmlns="">
          <p:sp>
            <p:nvSpPr>
              <p:cNvPr id="6" name="TextBox 5">
                <a:extLst>
                  <a:ext uri="{FF2B5EF4-FFF2-40B4-BE49-F238E27FC236}">
                    <a16:creationId xmlns:a16="http://schemas.microsoft.com/office/drawing/2014/main" id="{F9650AE4-8845-4C11-A734-832192BB3136}"/>
                  </a:ext>
                </a:extLst>
              </p:cNvPr>
              <p:cNvSpPr txBox="1">
                <a:spLocks noRot="1" noChangeAspect="1" noMove="1" noResize="1" noEditPoints="1" noAdjustHandles="1" noChangeArrowheads="1" noChangeShapeType="1" noTextEdit="1"/>
              </p:cNvSpPr>
              <p:nvPr/>
            </p:nvSpPr>
            <p:spPr>
              <a:xfrm>
                <a:off x="6803347" y="1225708"/>
                <a:ext cx="5078027" cy="4816318"/>
              </a:xfrm>
              <a:prstGeom prst="rect">
                <a:avLst/>
              </a:prstGeom>
              <a:blipFill>
                <a:blip r:embed="rId2"/>
                <a:stretch>
                  <a:fillRect l="-2401" t="-1139" r="-4202"/>
                </a:stretch>
              </a:blipFill>
            </p:spPr>
            <p:txBody>
              <a:bodyPr/>
              <a:lstStyle/>
              <a:p>
                <a:r>
                  <a:rPr lang="en-IN">
                    <a:noFill/>
                  </a:rPr>
                  <a:t> </a:t>
                </a:r>
              </a:p>
            </p:txBody>
          </p:sp>
        </mc:Fallback>
      </mc:AlternateContent>
      <p:sp>
        <p:nvSpPr>
          <p:cNvPr id="7" name="Slide Number Placeholder 6">
            <a:extLst>
              <a:ext uri="{FF2B5EF4-FFF2-40B4-BE49-F238E27FC236}">
                <a16:creationId xmlns:a16="http://schemas.microsoft.com/office/drawing/2014/main" id="{1450043C-7F4B-4692-9F58-FBA47CAC3322}"/>
              </a:ext>
            </a:extLst>
          </p:cNvPr>
          <p:cNvSpPr>
            <a:spLocks noGrp="1"/>
          </p:cNvSpPr>
          <p:nvPr>
            <p:ph type="sldNum" sz="quarter" idx="12"/>
          </p:nvPr>
        </p:nvSpPr>
        <p:spPr/>
        <p:txBody>
          <a:bodyPr/>
          <a:lstStyle/>
          <a:p>
            <a:fld id="{98216733-0CE0-4D5F-B2E9-CA3B38E3B49A}" type="slidenum">
              <a:rPr lang="en-IN" b="1" smtClean="0"/>
              <a:t>15</a:t>
            </a:fld>
            <a:endParaRPr lang="en-IN" b="1" dirty="0"/>
          </a:p>
        </p:txBody>
      </p:sp>
      <p:pic>
        <p:nvPicPr>
          <p:cNvPr id="15" name="Content Placeholder 14" descr="Chart&#10;&#10;Description automatically generated">
            <a:extLst>
              <a:ext uri="{FF2B5EF4-FFF2-40B4-BE49-F238E27FC236}">
                <a16:creationId xmlns:a16="http://schemas.microsoft.com/office/drawing/2014/main" id="{C625B97D-4F74-4D13-8310-29834C787F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744792" cy="4351338"/>
          </a:xfrm>
        </p:spPr>
      </p:pic>
    </p:spTree>
    <p:extLst>
      <p:ext uri="{BB962C8B-B14F-4D97-AF65-F5344CB8AC3E}">
        <p14:creationId xmlns:p14="http://schemas.microsoft.com/office/powerpoint/2010/main" val="61553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9F01-D6AB-48A7-93BA-D198BE787C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CD4C6C2-6D85-4EC3-9CBB-CF8E3985B331}"/>
              </a:ext>
            </a:extLst>
          </p:cNvPr>
          <p:cNvSpPr>
            <a:spLocks noGrp="1"/>
          </p:cNvSpPr>
          <p:nvPr>
            <p:ph idx="1"/>
          </p:nvPr>
        </p:nvSpPr>
        <p:spPr/>
        <p:txBody>
          <a:bodyPr/>
          <a:lstStyle/>
          <a:p>
            <a:pPr marL="0" indent="0" algn="just">
              <a:buNone/>
            </a:pPr>
            <a:r>
              <a:rPr lang="en-IN" dirty="0"/>
              <a:t>The expected results have been achieved, i.e., </a:t>
            </a:r>
            <a:r>
              <a:rPr lang="en-US" dirty="0"/>
              <a:t>spatial multiplexing over Nakagami-m channel with m =1 performs worse when assuming uniform phase distribution as compared to the exact phase distribution. And as m tends to infinity, the Nakagami channel becomes Gaussian.</a:t>
            </a:r>
            <a:endParaRPr lang="en-IN" dirty="0"/>
          </a:p>
        </p:txBody>
      </p:sp>
      <p:sp>
        <p:nvSpPr>
          <p:cNvPr id="4" name="Slide Number Placeholder 3">
            <a:extLst>
              <a:ext uri="{FF2B5EF4-FFF2-40B4-BE49-F238E27FC236}">
                <a16:creationId xmlns:a16="http://schemas.microsoft.com/office/drawing/2014/main" id="{D58ABCF8-7CB4-4590-9BB3-7C72BB664F03}"/>
              </a:ext>
            </a:extLst>
          </p:cNvPr>
          <p:cNvSpPr>
            <a:spLocks noGrp="1"/>
          </p:cNvSpPr>
          <p:nvPr>
            <p:ph type="sldNum" sz="quarter" idx="12"/>
          </p:nvPr>
        </p:nvSpPr>
        <p:spPr/>
        <p:txBody>
          <a:bodyPr/>
          <a:lstStyle/>
          <a:p>
            <a:fld id="{98216733-0CE0-4D5F-B2E9-CA3B38E3B49A}" type="slidenum">
              <a:rPr lang="en-IN" b="1" smtClean="0"/>
              <a:t>16</a:t>
            </a:fld>
            <a:endParaRPr lang="en-IN" b="1" dirty="0"/>
          </a:p>
        </p:txBody>
      </p:sp>
    </p:spTree>
    <p:extLst>
      <p:ext uri="{BB962C8B-B14F-4D97-AF65-F5344CB8AC3E}">
        <p14:creationId xmlns:p14="http://schemas.microsoft.com/office/powerpoint/2010/main" val="203274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EE73-E4A7-47E0-96EA-ACF72590C2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1479F5A-D6DA-448D-9203-02A671E425A6}"/>
              </a:ext>
            </a:extLst>
          </p:cNvPr>
          <p:cNvSpPr>
            <a:spLocks noGrp="1"/>
          </p:cNvSpPr>
          <p:nvPr>
            <p:ph idx="1"/>
          </p:nvPr>
        </p:nvSpPr>
        <p:spPr>
          <a:xfrm>
            <a:off x="838200" y="1690688"/>
            <a:ext cx="10515600" cy="4632248"/>
          </a:xfrm>
        </p:spPr>
        <p:txBody>
          <a:bodyPr>
            <a:noAutofit/>
          </a:bodyPr>
          <a:lstStyle/>
          <a:p>
            <a:pPr marL="0" indent="0" algn="just">
              <a:buNone/>
            </a:pPr>
            <a:r>
              <a:rPr lang="en-IN" sz="1800" dirty="0"/>
              <a:t>1) S. Mohanty, A. Agarwal, S. Mali, G. </a:t>
            </a:r>
            <a:r>
              <a:rPr lang="en-IN" sz="1800" dirty="0" err="1"/>
              <a:t>Misra</a:t>
            </a:r>
            <a:r>
              <a:rPr lang="en-IN" sz="1800" dirty="0"/>
              <a:t> and K. Agarwal, "Design and BER Performance Analysis of MIMO and Massive MIMO Networks under Perfect and Imperfect CSI," 2020 Fourth International Conference on ISMAC (IoT in Social, Mobile, Analytics and Cloud) (I-SMAC), </a:t>
            </a:r>
            <a:r>
              <a:rPr lang="en-IN" sz="1800" dirty="0" err="1"/>
              <a:t>Palladam</a:t>
            </a:r>
            <a:r>
              <a:rPr lang="en-IN" sz="1800" dirty="0"/>
              <a:t>, India, 2020, pp. 307-312, </a:t>
            </a:r>
            <a:r>
              <a:rPr lang="en-IN" sz="1800" dirty="0" err="1"/>
              <a:t>doi</a:t>
            </a:r>
            <a:r>
              <a:rPr lang="en-IN" sz="1800" dirty="0"/>
              <a:t>: 10.1109/ISMAC49090.2020.9243359. </a:t>
            </a:r>
          </a:p>
          <a:p>
            <a:pPr marL="0" indent="0" algn="just">
              <a:buNone/>
            </a:pPr>
            <a:r>
              <a:rPr lang="en-IN" sz="1800" dirty="0"/>
              <a:t>2) </a:t>
            </a:r>
            <a:r>
              <a:rPr lang="en-IN" sz="1800" dirty="0" err="1"/>
              <a:t>Mesleh</a:t>
            </a:r>
            <a:r>
              <a:rPr lang="en-IN" sz="1800" dirty="0"/>
              <a:t>, R., </a:t>
            </a:r>
            <a:r>
              <a:rPr lang="en-IN" sz="1800" dirty="0" err="1"/>
              <a:t>Badarneh</a:t>
            </a:r>
            <a:r>
              <a:rPr lang="en-IN" sz="1800" dirty="0"/>
              <a:t>, O.S., Younis, A. et al. How significant is the assumption of the uniform channel phase distribution on the performance of spatial multiplexing MIMO system? Wireless </a:t>
            </a:r>
            <a:r>
              <a:rPr lang="en-IN" sz="1800" dirty="0" err="1"/>
              <a:t>Netw</a:t>
            </a:r>
            <a:r>
              <a:rPr lang="en-IN" sz="1800" dirty="0"/>
              <a:t> 23, 2281–2288 (2017) </a:t>
            </a:r>
          </a:p>
          <a:p>
            <a:pPr marL="0" indent="0" algn="just">
              <a:buNone/>
            </a:pPr>
            <a:r>
              <a:rPr lang="en-IN" sz="1800" dirty="0"/>
              <a:t>3) Yong Soo Cho, </a:t>
            </a:r>
            <a:r>
              <a:rPr lang="en-IN" sz="1800" dirty="0" err="1"/>
              <a:t>Jaekwon</a:t>
            </a:r>
            <a:r>
              <a:rPr lang="en-IN" sz="1800" dirty="0"/>
              <a:t> Kim, Won Y. Yang, Chung G. Kang, "MIMO-OFDM Wireless Communications with MATLAB," August 2010, Wiley-IEEE Press.</a:t>
            </a:r>
          </a:p>
          <a:p>
            <a:pPr marL="0" indent="0" algn="just">
              <a:buNone/>
            </a:pPr>
            <a:r>
              <a:rPr lang="en-IN" sz="1800" dirty="0"/>
              <a:t> 4) </a:t>
            </a:r>
            <a:r>
              <a:rPr lang="en-IN" sz="1800" dirty="0" err="1"/>
              <a:t>Manamohan</a:t>
            </a:r>
            <a:r>
              <a:rPr lang="en-IN" sz="1800" dirty="0"/>
              <a:t>, Swathi. "Simulation of </a:t>
            </a:r>
            <a:r>
              <a:rPr lang="en-IN" sz="1800" dirty="0" err="1"/>
              <a:t>Alamouti</a:t>
            </a:r>
            <a:r>
              <a:rPr lang="en-IN" sz="1800" dirty="0"/>
              <a:t> Coded MIMO Signals over a Nakagami Fading Channel." Electronic Thesis or Dissertation. Ohio University, 2019</a:t>
            </a:r>
          </a:p>
          <a:p>
            <a:pPr marL="0" indent="0" algn="just">
              <a:lnSpc>
                <a:spcPct val="107000"/>
              </a:lnSpc>
              <a:spcAft>
                <a:spcPts val="800"/>
              </a:spcAft>
              <a:buNone/>
            </a:pPr>
            <a:r>
              <a:rPr lang="en-IN" sz="1800" dirty="0"/>
              <a:t>5) A. J. Goldsmith, Wireless Communications. Cambridge University Press, 2005.</a:t>
            </a:r>
          </a:p>
          <a:p>
            <a:pPr marL="0" indent="0" algn="just">
              <a:lnSpc>
                <a:spcPct val="107000"/>
              </a:lnSpc>
              <a:spcAft>
                <a:spcPts val="800"/>
              </a:spcAft>
              <a:buNone/>
            </a:pPr>
            <a:r>
              <a:rPr lang="en-IN" sz="1800" dirty="0"/>
              <a:t>6) C. Zhong, S. </a:t>
            </a:r>
            <a:r>
              <a:rPr lang="en-IN" sz="1800" dirty="0" err="1"/>
              <a:t>Jin</a:t>
            </a:r>
            <a:r>
              <a:rPr lang="en-IN" sz="1800" dirty="0"/>
              <a:t>, T. </a:t>
            </a:r>
            <a:r>
              <a:rPr lang="en-IN" sz="1800" dirty="0" err="1"/>
              <a:t>Ratnarajah</a:t>
            </a:r>
            <a:r>
              <a:rPr lang="en-IN" sz="1800" dirty="0"/>
              <a:t> and K. Wong, "On the capacity of non-uniform phase MIMO </a:t>
            </a:r>
            <a:r>
              <a:rPr lang="en-IN" sz="1800" dirty="0" err="1"/>
              <a:t>nakagami</a:t>
            </a:r>
            <a:r>
              <a:rPr lang="en-IN" sz="1800" dirty="0"/>
              <a:t>-m fading channels," in IEEE Communications Letters, vol. 14, no. 6, pp. 536-538, June 2010, </a:t>
            </a:r>
            <a:r>
              <a:rPr lang="en-IN" sz="1800" dirty="0" err="1"/>
              <a:t>doi</a:t>
            </a:r>
            <a:r>
              <a:rPr lang="en-IN" sz="1800" dirty="0"/>
              <a:t>: 10.1109/LCOMM.2010.06.092164.</a:t>
            </a:r>
          </a:p>
          <a:p>
            <a:pPr marL="0" indent="0" algn="just">
              <a:buNone/>
            </a:pPr>
            <a:endParaRPr lang="en-IN" sz="1800" dirty="0"/>
          </a:p>
          <a:p>
            <a:pPr marL="0" indent="0" algn="just">
              <a:buNone/>
            </a:pPr>
            <a:endParaRPr lang="en-IN" sz="1800" dirty="0"/>
          </a:p>
        </p:txBody>
      </p:sp>
      <p:sp>
        <p:nvSpPr>
          <p:cNvPr id="4" name="Slide Number Placeholder 3">
            <a:extLst>
              <a:ext uri="{FF2B5EF4-FFF2-40B4-BE49-F238E27FC236}">
                <a16:creationId xmlns:a16="http://schemas.microsoft.com/office/drawing/2014/main" id="{F208C85C-026F-476A-BFF7-3F084EE9E351}"/>
              </a:ext>
            </a:extLst>
          </p:cNvPr>
          <p:cNvSpPr>
            <a:spLocks noGrp="1"/>
          </p:cNvSpPr>
          <p:nvPr>
            <p:ph type="sldNum" sz="quarter" idx="12"/>
          </p:nvPr>
        </p:nvSpPr>
        <p:spPr/>
        <p:txBody>
          <a:bodyPr/>
          <a:lstStyle/>
          <a:p>
            <a:fld id="{98216733-0CE0-4D5F-B2E9-CA3B38E3B49A}" type="slidenum">
              <a:rPr lang="en-IN" b="1" smtClean="0"/>
              <a:t>17</a:t>
            </a:fld>
            <a:endParaRPr lang="en-IN" b="1" dirty="0"/>
          </a:p>
        </p:txBody>
      </p:sp>
    </p:spTree>
    <p:extLst>
      <p:ext uri="{BB962C8B-B14F-4D97-AF65-F5344CB8AC3E}">
        <p14:creationId xmlns:p14="http://schemas.microsoft.com/office/powerpoint/2010/main" val="67075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41A8-250F-4C03-8726-3548C1DB18AE}"/>
              </a:ext>
            </a:extLst>
          </p:cNvPr>
          <p:cNvSpPr>
            <a:spLocks noGrp="1"/>
          </p:cNvSpPr>
          <p:nvPr>
            <p:ph type="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Group 6</a:t>
            </a:r>
          </a:p>
        </p:txBody>
      </p:sp>
      <p:sp>
        <p:nvSpPr>
          <p:cNvPr id="4" name="Content Placeholder 3">
            <a:extLst>
              <a:ext uri="{FF2B5EF4-FFF2-40B4-BE49-F238E27FC236}">
                <a16:creationId xmlns:a16="http://schemas.microsoft.com/office/drawing/2014/main" id="{31F3A1A5-CCEA-4EFB-A53D-0803DC71AA24}"/>
              </a:ext>
            </a:extLst>
          </p:cNvPr>
          <p:cNvSpPr>
            <a:spLocks noGrp="1"/>
          </p:cNvSpPr>
          <p:nvPr>
            <p:ph sz="half" idx="2"/>
          </p:nvPr>
        </p:nvSpPr>
        <p:spPr>
          <a:xfrm>
            <a:off x="839788" y="2691029"/>
            <a:ext cx="3483637" cy="3684588"/>
          </a:xfrm>
        </p:spPr>
        <p:txBody>
          <a:bodyPr/>
          <a:lstStyle/>
          <a:p>
            <a:pPr marL="0" indent="0" algn="ctr">
              <a:buNone/>
            </a:pPr>
            <a:r>
              <a:rPr lang="en-IN" dirty="0"/>
              <a:t>Abhimanyu Borthakur</a:t>
            </a:r>
          </a:p>
          <a:p>
            <a:pPr marL="0" indent="0" algn="ctr">
              <a:buNone/>
            </a:pPr>
            <a:r>
              <a:rPr lang="en-IN" dirty="0"/>
              <a:t>180907742</a:t>
            </a:r>
          </a:p>
          <a:p>
            <a:pPr marL="0" indent="0" algn="ctr">
              <a:buNone/>
            </a:pPr>
            <a:r>
              <a:rPr lang="en-IN" dirty="0"/>
              <a:t>ECE- D</a:t>
            </a:r>
          </a:p>
          <a:p>
            <a:pPr marL="0" indent="0" algn="ctr">
              <a:buNone/>
            </a:pPr>
            <a:r>
              <a:rPr lang="en-IN" dirty="0"/>
              <a:t>Roll No. 53</a:t>
            </a:r>
          </a:p>
        </p:txBody>
      </p:sp>
      <p:sp>
        <p:nvSpPr>
          <p:cNvPr id="6" name="Content Placeholder 5">
            <a:extLst>
              <a:ext uri="{FF2B5EF4-FFF2-40B4-BE49-F238E27FC236}">
                <a16:creationId xmlns:a16="http://schemas.microsoft.com/office/drawing/2014/main" id="{5CE14B18-5F4D-44FD-A61C-6BA38CE94496}"/>
              </a:ext>
            </a:extLst>
          </p:cNvPr>
          <p:cNvSpPr>
            <a:spLocks noGrp="1"/>
          </p:cNvSpPr>
          <p:nvPr>
            <p:ph sz="quarter" idx="4"/>
          </p:nvPr>
        </p:nvSpPr>
        <p:spPr>
          <a:xfrm>
            <a:off x="4556888" y="2691029"/>
            <a:ext cx="3483637" cy="3684588"/>
          </a:xfrm>
        </p:spPr>
        <p:txBody>
          <a:bodyPr/>
          <a:lstStyle/>
          <a:p>
            <a:pPr marL="0" indent="0" algn="ctr">
              <a:buNone/>
            </a:pPr>
            <a:r>
              <a:rPr lang="en-IN" dirty="0"/>
              <a:t>Sanjana Rai</a:t>
            </a:r>
          </a:p>
          <a:p>
            <a:pPr marL="0" indent="0" algn="ctr">
              <a:buNone/>
            </a:pPr>
            <a:r>
              <a:rPr lang="en-IN" dirty="0"/>
              <a:t>180907730</a:t>
            </a:r>
          </a:p>
          <a:p>
            <a:pPr marL="0" indent="0" algn="ctr">
              <a:buNone/>
            </a:pPr>
            <a:r>
              <a:rPr lang="en-IN" dirty="0"/>
              <a:t>ECE- D</a:t>
            </a:r>
          </a:p>
          <a:p>
            <a:pPr marL="0" indent="0" algn="ctr">
              <a:buNone/>
            </a:pPr>
            <a:r>
              <a:rPr lang="en-IN" dirty="0"/>
              <a:t>Roll No. 51</a:t>
            </a:r>
          </a:p>
        </p:txBody>
      </p:sp>
      <p:sp>
        <p:nvSpPr>
          <p:cNvPr id="7" name="TextBox 6">
            <a:extLst>
              <a:ext uri="{FF2B5EF4-FFF2-40B4-BE49-F238E27FC236}">
                <a16:creationId xmlns:a16="http://schemas.microsoft.com/office/drawing/2014/main" id="{AAB24692-2EEB-462B-ABF5-69827A6B9082}"/>
              </a:ext>
            </a:extLst>
          </p:cNvPr>
          <p:cNvSpPr txBox="1"/>
          <p:nvPr/>
        </p:nvSpPr>
        <p:spPr>
          <a:xfrm>
            <a:off x="8273988" y="2691029"/>
            <a:ext cx="3078224" cy="2028248"/>
          </a:xfrm>
          <a:prstGeom prst="rect">
            <a:avLst/>
          </a:prstGeom>
          <a:noFill/>
        </p:spPr>
        <p:txBody>
          <a:bodyPr wrap="square" rtlCol="0">
            <a:spAutoFit/>
          </a:bodyPr>
          <a:lstStyle/>
          <a:p>
            <a:pPr algn="ctr">
              <a:lnSpc>
                <a:spcPct val="90000"/>
              </a:lnSpc>
              <a:spcBef>
                <a:spcPts val="1000"/>
              </a:spcBef>
            </a:pPr>
            <a:r>
              <a:rPr lang="en-IN" sz="2800" dirty="0"/>
              <a:t>Siddhartha Dange</a:t>
            </a:r>
          </a:p>
          <a:p>
            <a:pPr algn="ctr">
              <a:lnSpc>
                <a:spcPct val="90000"/>
              </a:lnSpc>
              <a:spcBef>
                <a:spcPts val="1000"/>
              </a:spcBef>
            </a:pPr>
            <a:r>
              <a:rPr lang="en-IN" sz="2800" dirty="0"/>
              <a:t>180907606</a:t>
            </a:r>
          </a:p>
          <a:p>
            <a:pPr algn="ctr">
              <a:lnSpc>
                <a:spcPct val="90000"/>
              </a:lnSpc>
              <a:spcBef>
                <a:spcPts val="1000"/>
              </a:spcBef>
            </a:pPr>
            <a:r>
              <a:rPr lang="en-IN" sz="2800" dirty="0"/>
              <a:t>ECE- D</a:t>
            </a:r>
          </a:p>
          <a:p>
            <a:pPr algn="ctr">
              <a:lnSpc>
                <a:spcPct val="90000"/>
              </a:lnSpc>
              <a:spcBef>
                <a:spcPts val="1000"/>
              </a:spcBef>
            </a:pPr>
            <a:r>
              <a:rPr lang="en-IN" sz="2800" dirty="0"/>
              <a:t>Roll No. 43</a:t>
            </a:r>
          </a:p>
        </p:txBody>
      </p:sp>
      <p:sp>
        <p:nvSpPr>
          <p:cNvPr id="8" name="Slide Number Placeholder 7">
            <a:extLst>
              <a:ext uri="{FF2B5EF4-FFF2-40B4-BE49-F238E27FC236}">
                <a16:creationId xmlns:a16="http://schemas.microsoft.com/office/drawing/2014/main" id="{E763D051-C3AA-42B6-8E3B-1C4330554BBF}"/>
              </a:ext>
            </a:extLst>
          </p:cNvPr>
          <p:cNvSpPr>
            <a:spLocks noGrp="1"/>
          </p:cNvSpPr>
          <p:nvPr>
            <p:ph type="sldNum" sz="quarter" idx="12"/>
          </p:nvPr>
        </p:nvSpPr>
        <p:spPr/>
        <p:txBody>
          <a:bodyPr/>
          <a:lstStyle/>
          <a:p>
            <a:fld id="{98216733-0CE0-4D5F-B2E9-CA3B38E3B49A}" type="slidenum">
              <a:rPr lang="en-IN" b="1" smtClean="0"/>
              <a:t>2</a:t>
            </a:fld>
            <a:endParaRPr lang="en-IN" b="1" dirty="0"/>
          </a:p>
        </p:txBody>
      </p:sp>
    </p:spTree>
    <p:extLst>
      <p:ext uri="{BB962C8B-B14F-4D97-AF65-F5344CB8AC3E}">
        <p14:creationId xmlns:p14="http://schemas.microsoft.com/office/powerpoint/2010/main" val="388155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EA9A-DE3F-4296-9BA7-7DAE3F624C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2DA2A91-F0D2-4C1F-B988-CB8D3EA6BA09}"/>
              </a:ext>
            </a:extLst>
          </p:cNvPr>
          <p:cNvSpPr>
            <a:spLocks noGrp="1"/>
          </p:cNvSpPr>
          <p:nvPr>
            <p:ph idx="1"/>
          </p:nvPr>
        </p:nvSpPr>
        <p:spPr/>
        <p:txBody>
          <a:bodyPr/>
          <a:lstStyle/>
          <a:p>
            <a:pPr marL="0" indent="0" algn="just">
              <a:buNone/>
            </a:pPr>
            <a:r>
              <a:rPr lang="en-IN" dirty="0"/>
              <a:t>To design and analyse a MIMO network over a Nakagami-m fading environment with non-uniform phase distribution. </a:t>
            </a:r>
          </a:p>
          <a:p>
            <a:pPr marL="0" indent="0" algn="just">
              <a:buNone/>
            </a:pPr>
            <a:endParaRPr lang="en-IN" dirty="0"/>
          </a:p>
          <a:p>
            <a:pPr marL="0" indent="0" algn="just">
              <a:buNone/>
            </a:pPr>
            <a:r>
              <a:rPr lang="en-IN" dirty="0"/>
              <a:t>In existing literature, the assumption of Nakagami-m having a uniform phase distribution is made in order to study large- scale MIMO. The results must demonstrate clearly how the performance varies between uniform and non- uniform phase distributions. </a:t>
            </a:r>
          </a:p>
        </p:txBody>
      </p:sp>
      <p:sp>
        <p:nvSpPr>
          <p:cNvPr id="4" name="Slide Number Placeholder 3">
            <a:extLst>
              <a:ext uri="{FF2B5EF4-FFF2-40B4-BE49-F238E27FC236}">
                <a16:creationId xmlns:a16="http://schemas.microsoft.com/office/drawing/2014/main" id="{A9E8945F-D651-40E7-8C71-A7B3E1AFAE6F}"/>
              </a:ext>
            </a:extLst>
          </p:cNvPr>
          <p:cNvSpPr>
            <a:spLocks noGrp="1"/>
          </p:cNvSpPr>
          <p:nvPr>
            <p:ph type="sldNum" sz="quarter" idx="12"/>
          </p:nvPr>
        </p:nvSpPr>
        <p:spPr/>
        <p:txBody>
          <a:bodyPr/>
          <a:lstStyle/>
          <a:p>
            <a:fld id="{98216733-0CE0-4D5F-B2E9-CA3B38E3B49A}" type="slidenum">
              <a:rPr lang="en-IN" b="1" smtClean="0"/>
              <a:t>3</a:t>
            </a:fld>
            <a:endParaRPr lang="en-IN" b="1"/>
          </a:p>
        </p:txBody>
      </p:sp>
    </p:spTree>
    <p:extLst>
      <p:ext uri="{BB962C8B-B14F-4D97-AF65-F5344CB8AC3E}">
        <p14:creationId xmlns:p14="http://schemas.microsoft.com/office/powerpoint/2010/main" val="212434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73C4-5588-44E4-9364-1820B006F5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BEBE59-0B53-46A9-99B2-E1001600F66D}"/>
              </a:ext>
            </a:extLst>
          </p:cNvPr>
          <p:cNvSpPr>
            <a:spLocks noGrp="1"/>
          </p:cNvSpPr>
          <p:nvPr>
            <p:ph idx="1"/>
          </p:nvPr>
        </p:nvSpPr>
        <p:spPr>
          <a:xfrm>
            <a:off x="678402" y="1690688"/>
            <a:ext cx="5917707" cy="4486275"/>
          </a:xfrm>
        </p:spPr>
        <p:txBody>
          <a:bodyPr>
            <a:normAutofit lnSpcReduction="10000"/>
          </a:bodyPr>
          <a:lstStyle/>
          <a:p>
            <a:pPr marL="0" indent="0" algn="just">
              <a:buNone/>
            </a:pPr>
            <a:r>
              <a:rPr lang="en-IN" dirty="0"/>
              <a:t>B5G (Beyond 5G) networks have their own demands for higher data rate and higher capacity. </a:t>
            </a:r>
          </a:p>
          <a:p>
            <a:pPr marL="0" indent="0" algn="just">
              <a:buNone/>
            </a:pPr>
            <a:endParaRPr lang="en-IN" dirty="0"/>
          </a:p>
          <a:p>
            <a:pPr marL="0" indent="0" algn="just">
              <a:buNone/>
            </a:pPr>
            <a:r>
              <a:rPr lang="en-IN" dirty="0"/>
              <a:t>In this project, we design a MIMO system with a Nakagami-m non-uniform phase channel that maximises efficiency and minimizes the BER with respect to SNR.  </a:t>
            </a:r>
          </a:p>
          <a:p>
            <a:pPr marL="0" indent="0" algn="just">
              <a:buNone/>
            </a:pPr>
            <a:endParaRPr lang="en-IN" dirty="0"/>
          </a:p>
          <a:p>
            <a:pPr marL="0" indent="0" algn="just">
              <a:buNone/>
            </a:pPr>
            <a:r>
              <a:rPr lang="en-IN" dirty="0"/>
              <a:t>Tool used: MATLAB</a:t>
            </a:r>
          </a:p>
        </p:txBody>
      </p:sp>
      <p:pic>
        <p:nvPicPr>
          <p:cNvPr id="8" name="Picture 7" descr="Diagram&#10;&#10;Description automatically generated">
            <a:extLst>
              <a:ext uri="{FF2B5EF4-FFF2-40B4-BE49-F238E27FC236}">
                <a16:creationId xmlns:a16="http://schemas.microsoft.com/office/drawing/2014/main" id="{976E56B7-CA37-4D5B-880B-204684E5D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07" y="1825765"/>
            <a:ext cx="5263435" cy="3722778"/>
          </a:xfrm>
          <a:prstGeom prst="rect">
            <a:avLst/>
          </a:prstGeom>
        </p:spPr>
      </p:pic>
      <p:sp>
        <p:nvSpPr>
          <p:cNvPr id="9" name="Slide Number Placeholder 8">
            <a:extLst>
              <a:ext uri="{FF2B5EF4-FFF2-40B4-BE49-F238E27FC236}">
                <a16:creationId xmlns:a16="http://schemas.microsoft.com/office/drawing/2014/main" id="{C8121379-B0E7-4FFC-8751-F72063FA0A8F}"/>
              </a:ext>
            </a:extLst>
          </p:cNvPr>
          <p:cNvSpPr>
            <a:spLocks noGrp="1"/>
          </p:cNvSpPr>
          <p:nvPr>
            <p:ph type="sldNum" sz="quarter" idx="12"/>
          </p:nvPr>
        </p:nvSpPr>
        <p:spPr/>
        <p:txBody>
          <a:bodyPr/>
          <a:lstStyle/>
          <a:p>
            <a:fld id="{98216733-0CE0-4D5F-B2E9-CA3B38E3B49A}" type="slidenum">
              <a:rPr lang="en-IN" b="1" smtClean="0"/>
              <a:t>4</a:t>
            </a:fld>
            <a:endParaRPr lang="en-IN" b="1"/>
          </a:p>
        </p:txBody>
      </p:sp>
    </p:spTree>
    <p:extLst>
      <p:ext uri="{BB962C8B-B14F-4D97-AF65-F5344CB8AC3E}">
        <p14:creationId xmlns:p14="http://schemas.microsoft.com/office/powerpoint/2010/main" val="142608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1784-65A8-4841-BAA8-4C6482289D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Nakagami-m Channel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3D09E7-CBDA-4926-9300-AD9D577E2B5A}"/>
                  </a:ext>
                </a:extLst>
              </p:cNvPr>
              <p:cNvSpPr>
                <a:spLocks noGrp="1"/>
              </p:cNvSpPr>
              <p:nvPr>
                <p:ph idx="1"/>
              </p:nvPr>
            </p:nvSpPr>
            <p:spPr>
              <a:xfrm>
                <a:off x="838200" y="1837678"/>
                <a:ext cx="7133948" cy="4845559"/>
              </a:xfrm>
            </p:spPr>
            <p:txBody>
              <a:bodyPr>
                <a:normAutofit/>
              </a:bodyPr>
              <a:lstStyle/>
              <a:p>
                <a:r>
                  <a:rPr lang="en-IN" dirty="0"/>
                  <a:t>Probability density function (pdf) is</a:t>
                </a:r>
              </a:p>
              <a:p>
                <a:pPr marL="0" indent="0">
                  <a:buNone/>
                </a:pPr>
                <a:endParaRPr lang="en-IN" dirty="0"/>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800" i="1" smtClean="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𝑓</m:t>
                      </m:r>
                      <m:d>
                        <m:d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e>
                      </m:d>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f>
                        <m:f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Sup>
                            <m:sSup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e>
                            <m:sup>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sup>
                          </m:sSup>
                        </m:num>
                        <m:den>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𝛤</m:t>
                          </m:r>
                          <m:d>
                            <m:d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e>
                          </m:d>
                          <m:sSup>
                            <m:sSup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e>
                            <m:sup>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sup>
                          </m:sSup>
                        </m:den>
                      </m:f>
                      <m:sSup>
                        <m:sSup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p>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p>
                      </m:sSup>
                      <m:r>
                        <a:rPr lang="en-IN" sz="1800">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func>
                        <m:func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n-IN" sz="1800">
                              <a:solidFill>
                                <a:srgbClr val="000000"/>
                              </a:solidFill>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num>
                                <m:den>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den>
                              </m:f>
                              <m:sSup>
                                <m:sSup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p>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p>
                              </m:sSup>
                            </m:e>
                          </m:d>
                        </m:e>
                      </m:func>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𝑤h𝑒𝑟𝑒</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𝑖𝑠</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𝑡h𝑒</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𝑠h𝑎𝑝𝑒</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𝑝𝑎𝑟𝑎𝑚𝑒𝑡𝑒𝑟</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
                        <m:d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num>
                            <m:den>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den>
                          </m:f>
                        </m:e>
                      </m:d>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𝑖𝑠</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𝑡h𝑒</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𝑠𝑝𝑟𝑒𝑎𝑑</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𝑝𝑎𝑟𝑎𝑚𝑒𝑡𝑒𝑟</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
                        <m:dPr>
                          <m:ctrlP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𝛺</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&gt;0</m:t>
                          </m:r>
                        </m:e>
                      </m:d>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m = 1: Uni</a:t>
                </a:r>
                <a:r>
                  <a:rPr lang="en-IN" dirty="0">
                    <a:latin typeface="Calibri" panose="020F0502020204030204" pitchFamily="34" charset="0"/>
                    <a:ea typeface="Calibri" panose="020F0502020204030204" pitchFamily="34" charset="0"/>
                    <a:cs typeface="Times New Roman" panose="02020603050405020304" pitchFamily="18" charset="0"/>
                  </a:rPr>
                  <a:t>form Phase</a:t>
                </a:r>
              </a:p>
              <a:p>
                <a:pPr marL="0" indent="0">
                  <a:lnSpc>
                    <a:spcPct val="107000"/>
                  </a:lnSpc>
                  <a:spcAft>
                    <a:spcPts val="800"/>
                  </a:spcAft>
                  <a:buNone/>
                </a:pPr>
                <a:r>
                  <a:rPr lang="en-IN" dirty="0">
                    <a:latin typeface="Calibri" panose="020F0502020204030204" pitchFamily="34" charset="0"/>
                    <a:ea typeface="Calibri" panose="020F0502020204030204" pitchFamily="34" charset="0"/>
                    <a:cs typeface="Times New Roman" panose="02020603050405020304" pitchFamily="18" charset="0"/>
                  </a:rPr>
                  <a:t>m</a:t>
                </a:r>
                <a:r>
                  <a:rPr lang="en-IN" b="0" i="0" dirty="0">
                    <a:solidFill>
                      <a:srgbClr val="202124"/>
                    </a:solidFill>
                    <a:effectLst/>
                  </a:rPr>
                  <a:t> ≠</a:t>
                </a:r>
                <a:r>
                  <a:rPr lang="en-IN" b="0" i="0" dirty="0">
                    <a:solidFill>
                      <a:srgbClr val="202124"/>
                    </a:solidFill>
                    <a:latin typeface="Calibri" panose="020F0502020204030204" pitchFamily="34" charset="0"/>
                    <a:cs typeface="Times New Roman" panose="02020603050405020304" pitchFamily="18" charset="0"/>
                  </a:rPr>
                  <a:t>1: Non- Uniform Phase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2A3D09E7-CBDA-4926-9300-AD9D577E2B5A}"/>
                  </a:ext>
                </a:extLst>
              </p:cNvPr>
              <p:cNvSpPr>
                <a:spLocks noGrp="1" noRot="1" noChangeAspect="1" noMove="1" noResize="1" noEditPoints="1" noAdjustHandles="1" noChangeArrowheads="1" noChangeShapeType="1" noTextEdit="1"/>
              </p:cNvSpPr>
              <p:nvPr>
                <p:ph idx="1"/>
              </p:nvPr>
            </p:nvSpPr>
            <p:spPr>
              <a:xfrm>
                <a:off x="838200" y="1837678"/>
                <a:ext cx="7133948" cy="4845559"/>
              </a:xfrm>
              <a:blipFill>
                <a:blip r:embed="rId2"/>
                <a:stretch>
                  <a:fillRect l="-1795" t="-201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8E8B034-E6D0-4A9E-B3ED-8F510C77B112}"/>
              </a:ext>
            </a:extLst>
          </p:cNvPr>
          <p:cNvSpPr>
            <a:spLocks noGrp="1"/>
          </p:cNvSpPr>
          <p:nvPr>
            <p:ph type="sldNum" sz="quarter" idx="12"/>
          </p:nvPr>
        </p:nvSpPr>
        <p:spPr/>
        <p:txBody>
          <a:bodyPr/>
          <a:lstStyle/>
          <a:p>
            <a:fld id="{98216733-0CE0-4D5F-B2E9-CA3B38E3B49A}" type="slidenum">
              <a:rPr lang="en-IN" b="1" smtClean="0"/>
              <a:t>5</a:t>
            </a:fld>
            <a:endParaRPr lang="en-IN" b="1" dirty="0"/>
          </a:p>
        </p:txBody>
      </p:sp>
      <p:pic>
        <p:nvPicPr>
          <p:cNvPr id="6" name="Picture 5" descr="Chart, line chart&#10;&#10;Description automatically generated">
            <a:extLst>
              <a:ext uri="{FF2B5EF4-FFF2-40B4-BE49-F238E27FC236}">
                <a16:creationId xmlns:a16="http://schemas.microsoft.com/office/drawing/2014/main" id="{396657ED-4B0E-4613-81AB-34A118826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147" y="1900238"/>
            <a:ext cx="3954691" cy="3227239"/>
          </a:xfrm>
          <a:prstGeom prst="rect">
            <a:avLst/>
          </a:prstGeom>
        </p:spPr>
      </p:pic>
    </p:spTree>
    <p:extLst>
      <p:ext uri="{BB962C8B-B14F-4D97-AF65-F5344CB8AC3E}">
        <p14:creationId xmlns:p14="http://schemas.microsoft.com/office/powerpoint/2010/main" val="280516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092B-6596-4854-9894-E1A84424840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Model</a:t>
            </a:r>
          </a:p>
        </p:txBody>
      </p:sp>
      <p:sp>
        <p:nvSpPr>
          <p:cNvPr id="3" name="Content Placeholder 2">
            <a:extLst>
              <a:ext uri="{FF2B5EF4-FFF2-40B4-BE49-F238E27FC236}">
                <a16:creationId xmlns:a16="http://schemas.microsoft.com/office/drawing/2014/main" id="{3C16EAE1-488F-4DC8-BAA8-EE5F1C50CFDA}"/>
              </a:ext>
            </a:extLst>
          </p:cNvPr>
          <p:cNvSpPr>
            <a:spLocks noGrp="1"/>
          </p:cNvSpPr>
          <p:nvPr>
            <p:ph idx="1"/>
          </p:nvPr>
        </p:nvSpPr>
        <p:spPr>
          <a:xfrm>
            <a:off x="838200" y="1690688"/>
            <a:ext cx="10515600" cy="4486275"/>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For the model designed in this project, </a:t>
            </a:r>
            <a:r>
              <a:rPr lang="en-IN" dirty="0" err="1"/>
              <a:t>N</a:t>
            </a:r>
            <a:r>
              <a:rPr lang="en-IN" baseline="-25000" dirty="0" err="1"/>
              <a:t>t</a:t>
            </a:r>
            <a:r>
              <a:rPr lang="en-IN" dirty="0"/>
              <a:t> = N</a:t>
            </a:r>
            <a:r>
              <a:rPr lang="en-IN" baseline="-25000" dirty="0"/>
              <a:t>r</a:t>
            </a:r>
            <a:r>
              <a:rPr lang="en-IN" dirty="0"/>
              <a:t> = 4.</a:t>
            </a:r>
          </a:p>
          <a:p>
            <a:pPr marL="0" indent="0">
              <a:buNone/>
            </a:pPr>
            <a:endParaRPr lang="en-IN" dirty="0"/>
          </a:p>
        </p:txBody>
      </p:sp>
      <p:sp>
        <p:nvSpPr>
          <p:cNvPr id="4" name="Slide Number Placeholder 3">
            <a:extLst>
              <a:ext uri="{FF2B5EF4-FFF2-40B4-BE49-F238E27FC236}">
                <a16:creationId xmlns:a16="http://schemas.microsoft.com/office/drawing/2014/main" id="{521AACC4-23B9-48C2-9C72-A104FCEC12FC}"/>
              </a:ext>
            </a:extLst>
          </p:cNvPr>
          <p:cNvSpPr>
            <a:spLocks noGrp="1"/>
          </p:cNvSpPr>
          <p:nvPr>
            <p:ph type="sldNum" sz="quarter" idx="12"/>
          </p:nvPr>
        </p:nvSpPr>
        <p:spPr/>
        <p:txBody>
          <a:bodyPr/>
          <a:lstStyle/>
          <a:p>
            <a:fld id="{98216733-0CE0-4D5F-B2E9-CA3B38E3B49A}" type="slidenum">
              <a:rPr lang="en-IN" b="1" smtClean="0"/>
              <a:t>6</a:t>
            </a:fld>
            <a:endParaRPr lang="en-IN" b="1" dirty="0"/>
          </a:p>
        </p:txBody>
      </p:sp>
      <p:pic>
        <p:nvPicPr>
          <p:cNvPr id="6" name="Picture 5" descr="Diagram&#10;&#10;Description automatically generated">
            <a:extLst>
              <a:ext uri="{FF2B5EF4-FFF2-40B4-BE49-F238E27FC236}">
                <a16:creationId xmlns:a16="http://schemas.microsoft.com/office/drawing/2014/main" id="{F1A3A598-4118-4ABD-BE34-B3D8313CF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069" y="2124901"/>
            <a:ext cx="9243861" cy="2286198"/>
          </a:xfrm>
          <a:prstGeom prst="rect">
            <a:avLst/>
          </a:prstGeom>
        </p:spPr>
      </p:pic>
    </p:spTree>
    <p:extLst>
      <p:ext uri="{BB962C8B-B14F-4D97-AF65-F5344CB8AC3E}">
        <p14:creationId xmlns:p14="http://schemas.microsoft.com/office/powerpoint/2010/main" val="356730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B24-5BEC-4005-875A-AF3E90C3EF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 Multiplexing</a:t>
            </a:r>
          </a:p>
        </p:txBody>
      </p:sp>
      <p:sp>
        <p:nvSpPr>
          <p:cNvPr id="3" name="Content Placeholder 2">
            <a:extLst>
              <a:ext uri="{FF2B5EF4-FFF2-40B4-BE49-F238E27FC236}">
                <a16:creationId xmlns:a16="http://schemas.microsoft.com/office/drawing/2014/main" id="{B6000F7A-2AA1-4C55-BEA1-086D5BB144ED}"/>
              </a:ext>
            </a:extLst>
          </p:cNvPr>
          <p:cNvSpPr>
            <a:spLocks noGrp="1"/>
          </p:cNvSpPr>
          <p:nvPr>
            <p:ph idx="1"/>
          </p:nvPr>
        </p:nvSpPr>
        <p:spPr/>
        <p:txBody>
          <a:bodyPr/>
          <a:lstStyle/>
          <a:p>
            <a:endParaRPr lang="en-IN" dirty="0"/>
          </a:p>
          <a:p>
            <a:r>
              <a:rPr lang="en-IN" dirty="0"/>
              <a:t>A block of k bits where</a:t>
            </a:r>
          </a:p>
          <a:p>
            <a:pPr marL="0" indent="0">
              <a:buNone/>
            </a:pPr>
            <a:r>
              <a:rPr lang="en-IN" dirty="0"/>
              <a:t>			k = N</a:t>
            </a:r>
            <a:r>
              <a:rPr lang="en-IN" baseline="-25000" dirty="0"/>
              <a:t>t</a:t>
            </a:r>
            <a:r>
              <a:rPr lang="en-IN" dirty="0"/>
              <a:t>log</a:t>
            </a:r>
            <a:r>
              <a:rPr lang="en-IN" baseline="-25000" dirty="0"/>
              <a:t>2</a:t>
            </a:r>
            <a:r>
              <a:rPr lang="en-IN" dirty="0"/>
              <a:t>(M),</a:t>
            </a:r>
          </a:p>
          <a:p>
            <a:pPr marL="0" indent="0">
              <a:buNone/>
            </a:pPr>
            <a:r>
              <a:rPr lang="en-IN" dirty="0"/>
              <a:t>   is demultiplexed into </a:t>
            </a:r>
            <a:r>
              <a:rPr lang="en-IN" dirty="0" err="1"/>
              <a:t>N</a:t>
            </a:r>
            <a:r>
              <a:rPr lang="en-IN" baseline="-25000" dirty="0" err="1"/>
              <a:t>t</a:t>
            </a:r>
            <a:r>
              <a:rPr lang="en-IN" dirty="0"/>
              <a:t> branches with log</a:t>
            </a:r>
            <a:r>
              <a:rPr lang="en-IN" baseline="-25000" dirty="0"/>
              <a:t>2</a:t>
            </a:r>
            <a:r>
              <a:rPr lang="en-IN" dirty="0"/>
              <a:t>(M) bits each.</a:t>
            </a:r>
          </a:p>
          <a:p>
            <a:pPr marL="0" indent="0">
              <a:buNone/>
            </a:pPr>
            <a:endParaRPr lang="en-IN" dirty="0"/>
          </a:p>
          <a:p>
            <a:r>
              <a:rPr lang="en-IN" dirty="0"/>
              <a:t>In this model M=4.</a:t>
            </a:r>
          </a:p>
          <a:p>
            <a:r>
              <a:rPr lang="en-IN" dirty="0"/>
              <a:t>Therefore, k = 8 and each branch receives 2 bits. </a:t>
            </a:r>
          </a:p>
        </p:txBody>
      </p:sp>
      <p:sp>
        <p:nvSpPr>
          <p:cNvPr id="4" name="Slide Number Placeholder 3">
            <a:extLst>
              <a:ext uri="{FF2B5EF4-FFF2-40B4-BE49-F238E27FC236}">
                <a16:creationId xmlns:a16="http://schemas.microsoft.com/office/drawing/2014/main" id="{35236FBC-15BA-4AAE-B4C6-DD052E5C641A}"/>
              </a:ext>
            </a:extLst>
          </p:cNvPr>
          <p:cNvSpPr>
            <a:spLocks noGrp="1"/>
          </p:cNvSpPr>
          <p:nvPr>
            <p:ph type="sldNum" sz="quarter" idx="12"/>
          </p:nvPr>
        </p:nvSpPr>
        <p:spPr/>
        <p:txBody>
          <a:bodyPr/>
          <a:lstStyle/>
          <a:p>
            <a:fld id="{98216733-0CE0-4D5F-B2E9-CA3B38E3B49A}" type="slidenum">
              <a:rPr lang="en-IN" b="1" smtClean="0"/>
              <a:t>7</a:t>
            </a:fld>
            <a:endParaRPr lang="en-IN" b="1" dirty="0"/>
          </a:p>
        </p:txBody>
      </p:sp>
    </p:spTree>
    <p:extLst>
      <p:ext uri="{BB962C8B-B14F-4D97-AF65-F5344CB8AC3E}">
        <p14:creationId xmlns:p14="http://schemas.microsoft.com/office/powerpoint/2010/main" val="77292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692C-BD20-4BC2-BFF1-3F8412E07E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 Modulation</a:t>
            </a:r>
          </a:p>
        </p:txBody>
      </p:sp>
      <p:sp>
        <p:nvSpPr>
          <p:cNvPr id="3" name="Content Placeholder 2">
            <a:extLst>
              <a:ext uri="{FF2B5EF4-FFF2-40B4-BE49-F238E27FC236}">
                <a16:creationId xmlns:a16="http://schemas.microsoft.com/office/drawing/2014/main" id="{D2502F32-E8BE-4D62-AD45-8F2832DFF5A4}"/>
              </a:ext>
            </a:extLst>
          </p:cNvPr>
          <p:cNvSpPr>
            <a:spLocks noGrp="1"/>
          </p:cNvSpPr>
          <p:nvPr>
            <p:ph idx="1"/>
          </p:nvPr>
        </p:nvSpPr>
        <p:spPr>
          <a:xfrm>
            <a:off x="541538" y="2068621"/>
            <a:ext cx="5655075" cy="4802187"/>
          </a:xfrm>
        </p:spPr>
        <p:txBody>
          <a:bodyPr>
            <a:normAutofit/>
          </a:bodyPr>
          <a:lstStyle/>
          <a:p>
            <a:pPr algn="just"/>
            <a:r>
              <a:rPr lang="en-IN" dirty="0"/>
              <a:t>The outputs from each branch of the multiplexer are then modulated using 4- QAM.</a:t>
            </a:r>
          </a:p>
          <a:p>
            <a:pPr algn="just"/>
            <a:endParaRPr lang="en-IN" dirty="0"/>
          </a:p>
          <a:p>
            <a:pPr algn="just"/>
            <a:r>
              <a:rPr lang="en-IN" dirty="0"/>
              <a:t>The output of modulation is stored in a vector </a:t>
            </a:r>
            <a:r>
              <a:rPr lang="en-IN" dirty="0" err="1">
                <a:solidFill>
                  <a:srgbClr val="FF0000"/>
                </a:solidFill>
              </a:rPr>
              <a:t>x</a:t>
            </a:r>
            <a:r>
              <a:rPr lang="en-IN" baseline="-25000" dirty="0" err="1"/>
              <a:t>Nt</a:t>
            </a:r>
            <a:r>
              <a:rPr lang="en-IN" baseline="-25000" dirty="0"/>
              <a:t> x 1</a:t>
            </a:r>
            <a:r>
              <a:rPr lang="en-IN" dirty="0"/>
              <a:t>, i.e., </a:t>
            </a:r>
          </a:p>
          <a:p>
            <a:pPr marL="0" indent="0" algn="just">
              <a:buNone/>
            </a:pPr>
            <a:r>
              <a:rPr lang="en-IN" dirty="0"/>
              <a:t>    </a:t>
            </a:r>
            <a:r>
              <a:rPr lang="en-IN" dirty="0">
                <a:solidFill>
                  <a:srgbClr val="FF0000"/>
                </a:solidFill>
              </a:rPr>
              <a:t>x</a:t>
            </a:r>
            <a:r>
              <a:rPr lang="en-IN" dirty="0"/>
              <a:t> = [x</a:t>
            </a:r>
            <a:r>
              <a:rPr lang="en-IN" baseline="-25000" dirty="0"/>
              <a:t>1</a:t>
            </a:r>
            <a:r>
              <a:rPr lang="en-IN" dirty="0"/>
              <a:t> x</a:t>
            </a:r>
            <a:r>
              <a:rPr lang="en-IN" baseline="-25000" dirty="0"/>
              <a:t>2</a:t>
            </a:r>
            <a:r>
              <a:rPr lang="en-IN" dirty="0"/>
              <a:t> …. </a:t>
            </a:r>
            <a:r>
              <a:rPr lang="en-IN" dirty="0" err="1"/>
              <a:t>x</a:t>
            </a:r>
            <a:r>
              <a:rPr lang="en-IN" baseline="-25000" dirty="0" err="1"/>
              <a:t>Nt</a:t>
            </a:r>
            <a:r>
              <a:rPr lang="en-IN" dirty="0"/>
              <a:t>]</a:t>
            </a:r>
            <a:r>
              <a:rPr lang="en-IN" baseline="30000" dirty="0"/>
              <a:t>T</a:t>
            </a:r>
            <a:r>
              <a:rPr lang="en-IN" dirty="0"/>
              <a:t>.</a:t>
            </a:r>
          </a:p>
        </p:txBody>
      </p:sp>
      <p:pic>
        <p:nvPicPr>
          <p:cNvPr id="7" name="Picture 6" descr="Diagram&#10;&#10;Description automatically generated">
            <a:extLst>
              <a:ext uri="{FF2B5EF4-FFF2-40B4-BE49-F238E27FC236}">
                <a16:creationId xmlns:a16="http://schemas.microsoft.com/office/drawing/2014/main" id="{3189F2A0-E322-49CD-BD8B-7BE2D35A5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139" y="1356391"/>
            <a:ext cx="5655075" cy="4385300"/>
          </a:xfrm>
          <a:prstGeom prst="rect">
            <a:avLst/>
          </a:prstGeom>
        </p:spPr>
      </p:pic>
      <p:sp>
        <p:nvSpPr>
          <p:cNvPr id="8" name="TextBox 7">
            <a:extLst>
              <a:ext uri="{FF2B5EF4-FFF2-40B4-BE49-F238E27FC236}">
                <a16:creationId xmlns:a16="http://schemas.microsoft.com/office/drawing/2014/main" id="{D4816E06-8A44-4491-9C0C-9C4FE4DB100E}"/>
              </a:ext>
            </a:extLst>
          </p:cNvPr>
          <p:cNvSpPr txBox="1"/>
          <p:nvPr/>
        </p:nvSpPr>
        <p:spPr>
          <a:xfrm>
            <a:off x="7840927" y="5372359"/>
            <a:ext cx="1877437" cy="369332"/>
          </a:xfrm>
          <a:prstGeom prst="rect">
            <a:avLst/>
          </a:prstGeom>
          <a:noFill/>
        </p:spPr>
        <p:txBody>
          <a:bodyPr wrap="none" rtlCol="0">
            <a:spAutoFit/>
          </a:bodyPr>
          <a:lstStyle/>
          <a:p>
            <a:r>
              <a:rPr lang="en-IN" dirty="0"/>
              <a:t>A single QAM unit</a:t>
            </a:r>
          </a:p>
        </p:txBody>
      </p:sp>
      <p:sp>
        <p:nvSpPr>
          <p:cNvPr id="9" name="Slide Number Placeholder 8">
            <a:extLst>
              <a:ext uri="{FF2B5EF4-FFF2-40B4-BE49-F238E27FC236}">
                <a16:creationId xmlns:a16="http://schemas.microsoft.com/office/drawing/2014/main" id="{4C5D0634-3243-44C8-B12A-BA627629FC78}"/>
              </a:ext>
            </a:extLst>
          </p:cNvPr>
          <p:cNvSpPr>
            <a:spLocks noGrp="1"/>
          </p:cNvSpPr>
          <p:nvPr>
            <p:ph type="sldNum" sz="quarter" idx="12"/>
          </p:nvPr>
        </p:nvSpPr>
        <p:spPr>
          <a:xfrm>
            <a:off x="8610600" y="6356350"/>
            <a:ext cx="2743200" cy="365125"/>
          </a:xfrm>
        </p:spPr>
        <p:txBody>
          <a:bodyPr/>
          <a:lstStyle/>
          <a:p>
            <a:fld id="{98216733-0CE0-4D5F-B2E9-CA3B38E3B49A}" type="slidenum">
              <a:rPr lang="en-IN" b="1" smtClean="0"/>
              <a:t>8</a:t>
            </a:fld>
            <a:endParaRPr lang="en-IN" b="1" dirty="0"/>
          </a:p>
        </p:txBody>
      </p:sp>
    </p:spTree>
    <p:extLst>
      <p:ext uri="{BB962C8B-B14F-4D97-AF65-F5344CB8AC3E}">
        <p14:creationId xmlns:p14="http://schemas.microsoft.com/office/powerpoint/2010/main" val="226266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089B-ABA7-45CC-9E05-181723BB75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 Transmission over fading channel</a:t>
            </a:r>
          </a:p>
        </p:txBody>
      </p:sp>
      <p:sp>
        <p:nvSpPr>
          <p:cNvPr id="3" name="Content Placeholder 2">
            <a:extLst>
              <a:ext uri="{FF2B5EF4-FFF2-40B4-BE49-F238E27FC236}">
                <a16:creationId xmlns:a16="http://schemas.microsoft.com/office/drawing/2014/main" id="{9C1483C9-0EC5-4441-BAC5-8ECCDB3EECD4}"/>
              </a:ext>
            </a:extLst>
          </p:cNvPr>
          <p:cNvSpPr>
            <a:spLocks noGrp="1"/>
          </p:cNvSpPr>
          <p:nvPr>
            <p:ph idx="1"/>
          </p:nvPr>
        </p:nvSpPr>
        <p:spPr>
          <a:xfrm>
            <a:off x="604422" y="1690688"/>
            <a:ext cx="5491578" cy="5056404"/>
          </a:xfrm>
        </p:spPr>
        <p:txBody>
          <a:bodyPr>
            <a:normAutofit/>
          </a:bodyPr>
          <a:lstStyle/>
          <a:p>
            <a:endParaRPr lang="en-IN" dirty="0"/>
          </a:p>
          <a:p>
            <a:endParaRPr lang="en-IN" dirty="0"/>
          </a:p>
          <a:p>
            <a:r>
              <a:rPr lang="en-IN" dirty="0"/>
              <a:t>The N</a:t>
            </a:r>
            <a:r>
              <a:rPr lang="en-IN" baseline="-25000" dirty="0"/>
              <a:t>r </a:t>
            </a:r>
            <a:r>
              <a:rPr lang="en-IN" dirty="0"/>
              <a:t>x 1 received vector y, </a:t>
            </a:r>
          </a:p>
          <a:p>
            <a:pPr marL="0" indent="0">
              <a:buNone/>
            </a:pPr>
            <a:r>
              <a:rPr lang="en-IN" dirty="0"/>
              <a:t>	</a:t>
            </a:r>
            <a:r>
              <a:rPr lang="en-IN" dirty="0">
                <a:solidFill>
                  <a:schemeClr val="accent6"/>
                </a:solidFill>
              </a:rPr>
              <a:t>y</a:t>
            </a:r>
            <a:r>
              <a:rPr lang="en-IN" dirty="0"/>
              <a:t> = (Es)</a:t>
            </a:r>
            <a:r>
              <a:rPr lang="en-IN" baseline="30000" dirty="0"/>
              <a:t>0.5</a:t>
            </a:r>
            <a:r>
              <a:rPr lang="en-IN" dirty="0"/>
              <a:t>(H)(</a:t>
            </a:r>
            <a:r>
              <a:rPr lang="en-IN" dirty="0">
                <a:solidFill>
                  <a:srgbClr val="FF0000"/>
                </a:solidFill>
              </a:rPr>
              <a:t>x</a:t>
            </a:r>
            <a:r>
              <a:rPr lang="en-IN" dirty="0"/>
              <a:t>) + n</a:t>
            </a:r>
          </a:p>
          <a:p>
            <a:pPr marL="0" indent="0">
              <a:buNone/>
            </a:pPr>
            <a:r>
              <a:rPr lang="en-IN" dirty="0"/>
              <a:t>    where Es is the </a:t>
            </a:r>
          </a:p>
          <a:p>
            <a:pPr marL="0" indent="0">
              <a:buNone/>
            </a:pPr>
            <a:r>
              <a:rPr lang="en-IN" dirty="0"/>
              <a:t>    overall transmitted energy. </a:t>
            </a:r>
          </a:p>
          <a:p>
            <a:pPr marL="0" indent="0">
              <a:buNone/>
            </a:pPr>
            <a:endParaRPr lang="en-IN" dirty="0"/>
          </a:p>
          <a:p>
            <a:pPr marL="0" indent="0">
              <a:buNone/>
            </a:pPr>
            <a:endParaRPr lang="en-IN" dirty="0"/>
          </a:p>
        </p:txBody>
      </p:sp>
      <p:pic>
        <p:nvPicPr>
          <p:cNvPr id="7" name="Picture 6" descr="Diagram&#10;&#10;Description automatically generated">
            <a:extLst>
              <a:ext uri="{FF2B5EF4-FFF2-40B4-BE49-F238E27FC236}">
                <a16:creationId xmlns:a16="http://schemas.microsoft.com/office/drawing/2014/main" id="{4AA5E48A-2A5A-4661-95BA-B4D9F1FC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637" y="1491449"/>
            <a:ext cx="7047925" cy="4797524"/>
          </a:xfrm>
          <a:prstGeom prst="rect">
            <a:avLst/>
          </a:prstGeom>
        </p:spPr>
      </p:pic>
      <p:sp>
        <p:nvSpPr>
          <p:cNvPr id="8" name="Slide Number Placeholder 7">
            <a:extLst>
              <a:ext uri="{FF2B5EF4-FFF2-40B4-BE49-F238E27FC236}">
                <a16:creationId xmlns:a16="http://schemas.microsoft.com/office/drawing/2014/main" id="{CB738EFB-75BD-49D0-A3BE-4A8E44809068}"/>
              </a:ext>
            </a:extLst>
          </p:cNvPr>
          <p:cNvSpPr>
            <a:spLocks noGrp="1"/>
          </p:cNvSpPr>
          <p:nvPr>
            <p:ph type="sldNum" sz="quarter" idx="12"/>
          </p:nvPr>
        </p:nvSpPr>
        <p:spPr/>
        <p:txBody>
          <a:bodyPr/>
          <a:lstStyle/>
          <a:p>
            <a:fld id="{98216733-0CE0-4D5F-B2E9-CA3B38E3B49A}" type="slidenum">
              <a:rPr lang="en-IN" b="1" smtClean="0"/>
              <a:t>9</a:t>
            </a:fld>
            <a:endParaRPr lang="en-IN" b="1" dirty="0"/>
          </a:p>
        </p:txBody>
      </p:sp>
    </p:spTree>
    <p:extLst>
      <p:ext uri="{BB962C8B-B14F-4D97-AF65-F5344CB8AC3E}">
        <p14:creationId xmlns:p14="http://schemas.microsoft.com/office/powerpoint/2010/main" val="1157030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934</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Design and implementation of MIMO for B5G in non-uniform phase Nakagami-m fading environment</vt:lpstr>
      <vt:lpstr>Group 6</vt:lpstr>
      <vt:lpstr>Problem Statement</vt:lpstr>
      <vt:lpstr>Introduction</vt:lpstr>
      <vt:lpstr>Nakagami-m Channel </vt:lpstr>
      <vt:lpstr>System Model</vt:lpstr>
      <vt:lpstr>1. Multiplexing</vt:lpstr>
      <vt:lpstr>2. Modulation</vt:lpstr>
      <vt:lpstr>3. Transmission over fading channel</vt:lpstr>
      <vt:lpstr>4. Maximum Likelihood Detection</vt:lpstr>
      <vt:lpstr>System Model </vt:lpstr>
      <vt:lpstr>Results</vt:lpstr>
      <vt:lpstr>Results</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MIMO for B5G in non-uniform phase Nakagami-m fading environment</dc:title>
  <dc:creator>SANJANA RAI-180906298</dc:creator>
  <cp:lastModifiedBy>SANJANA RAI-180906298</cp:lastModifiedBy>
  <cp:revision>50</cp:revision>
  <dcterms:created xsi:type="dcterms:W3CDTF">2021-05-31T19:48:14Z</dcterms:created>
  <dcterms:modified xsi:type="dcterms:W3CDTF">2021-06-05T14:48:31Z</dcterms:modified>
</cp:coreProperties>
</file>