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7" r:id="rId3"/>
    <p:sldId id="258" r:id="rId4"/>
    <p:sldId id="299" r:id="rId5"/>
    <p:sldId id="259" r:id="rId6"/>
    <p:sldId id="261" r:id="rId7"/>
    <p:sldId id="262" r:id="rId8"/>
    <p:sldId id="263" r:id="rId9"/>
    <p:sldId id="295" r:id="rId10"/>
    <p:sldId id="294" r:id="rId11"/>
    <p:sldId id="296" r:id="rId12"/>
    <p:sldId id="297" r:id="rId13"/>
    <p:sldId id="298" r:id="rId14"/>
    <p:sldId id="293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5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87E-95CB-2144-8091-DEEEEFB7D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4742-1AFF-BFF7-5647-06E2DA684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F269-996A-37A5-CB15-191567AE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CB91-11D6-E67E-C143-5A915850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6EDF-A188-E969-F287-730CDA27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8E43-E5B2-23E2-F55E-0385DE56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8C79C-5F6E-5407-207D-1FBC10AB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C77E-65EE-036F-B2AE-C53A84BA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252A-5845-3D00-840C-9A796F2C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532B-FDBC-3448-229A-53E07392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7864C-BD05-0442-833C-0C07344F1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15975-F617-6230-C866-2B0F5B66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AF87-3382-079E-4B36-CBD23A1D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ABAE-462A-41E7-670F-A26453C8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02C8-1E3D-6C76-53E3-9E920E0E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39" y="4127363"/>
            <a:ext cx="10370921" cy="116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0539" y="4127363"/>
            <a:ext cx="10370921" cy="116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8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7C85-C93B-0176-E0A2-AEBDEA98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8938-457D-FFFE-3F6D-CB85B385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9678-4B91-17D3-4F12-CC3DBCBF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13D1-55EC-B9C4-23C2-473FA24F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B4BA-0764-8B0F-CFF9-91DEA682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18C-AF93-47EB-6368-59C13A06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A9FE-E97C-94A1-9236-828F7D0C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95E7-427B-7248-B221-F2E623DE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F217-7C65-104B-5C7B-5DCDB274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9469-0E7C-3136-F3C8-782D1AA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9C6-4DE5-F619-0068-CD51239E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EA98-24E5-41B0-2B3A-AB1334740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D438-4AC3-1C9F-46E6-D2F7B0BA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CA7F-D2BB-49CC-0DD8-C581F5DF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1752-00E6-5A74-825E-8622C9D0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D2BCF-15B1-E4E4-4058-22C3ADAF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210A-E233-BE0D-074A-E0623D44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47F6-8E49-3552-1277-7BE7F5FB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F0492-D3C9-1D50-C678-A3305FBA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D40B2-859D-9CC5-ADC5-4ED1DDCA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12A47-18C7-6B0B-177C-DDC17E31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8BC77-0DF2-9630-6C06-B5C7F6F3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FA850-CC67-0750-964D-29DA2F1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823A5-D958-4272-3D3D-AF6664D3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2C3-B0F8-4487-3AE1-8B89486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2533C-C72B-276A-97CA-55C12952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F57C7-89F8-5D19-D5DD-E446A8F0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04E42-4CD0-9189-2CFD-E0A68C6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D3D5F-91FA-8FC8-F5B7-C0202D60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194BA-CFFB-3B2C-F3CA-BEC8E5DC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137A-0DF9-D5CB-C4B9-60ABE73B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623E-A0A0-9767-F8EE-DD259444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3F38-ED61-DB6C-1F2E-7838384E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7D4E-FD81-94A9-5011-9DD31B16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ABAD-6A8B-6DBC-5C8C-37FA6B36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9C01-4F38-A8FF-E679-AF13DCD3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8C695-762B-8695-F7F3-5F65CAE1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A46A-2972-2C91-65FA-9F469089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9F8C6-5E7C-C10B-01E6-BF2B0361F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0DEC-61A5-BE68-0555-D23FAC5B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43B6-748A-3986-8189-C1D798B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02D2F-B512-56EB-806B-C1B9DA8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A602-82BC-9FFF-29FC-0EE71C0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B3120-8BD3-D597-4C7B-EFB5D4C7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3F3B-B714-BF7A-9C33-61952D6E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765D-B6BD-3ED4-4DBB-C3AEA76C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409C-938B-C950-2EE2-EE4DF3B96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BD0C-9C0F-3F1E-668A-E3CB2BE14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" y="4133799"/>
            <a:ext cx="510590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7200" b="1" spc="5" dirty="0">
                <a:solidFill>
                  <a:srgbClr val="0D39AC"/>
                </a:solidFill>
                <a:latin typeface="Calibri"/>
                <a:cs typeface="Calibri"/>
              </a:rPr>
              <a:t>Time Series Analysis</a:t>
            </a:r>
            <a:endParaRPr sz="7200" dirty="0">
              <a:latin typeface="Calibri"/>
              <a:cs typeface="Calibri"/>
            </a:endParaRPr>
          </a:p>
        </p:txBody>
      </p:sp>
      <p:pic>
        <p:nvPicPr>
          <p:cNvPr id="1026" name="Picture 2" descr="Time-Series Analysis: What Is It and How to Use It">
            <a:extLst>
              <a:ext uri="{FF2B5EF4-FFF2-40B4-BE49-F238E27FC236}">
                <a16:creationId xmlns:a16="http://schemas.microsoft.com/office/drawing/2014/main" id="{7A08AF4D-5474-42F9-7502-9DD8E818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200"/>
            <a:ext cx="6096000" cy="35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30" y="567308"/>
            <a:ext cx="65067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solidFill>
                  <a:srgbClr val="0D39AC"/>
                </a:solidFill>
                <a:latin typeface="Calibri"/>
                <a:cs typeface="Calibri"/>
              </a:rPr>
              <a:t>Understanding Seasonality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630" y="1541095"/>
            <a:ext cx="11078770" cy="1100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Definition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Patterns that repeat at regular intervals (e.g., monthly, quarterly).</a:t>
            </a: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Example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</a:t>
            </a:r>
            <a:r>
              <a:rPr lang="en-GB" sz="2800" b="0" i="0" dirty="0">
                <a:effectLst/>
                <a:latin typeface="__fkGroteskNeue_598ab8"/>
              </a:rPr>
              <a:t>Increased retail sales during holiday seasons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3A09C52-7656-11D2-B461-71469478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24994"/>
            <a:ext cx="6667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4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30" y="567308"/>
            <a:ext cx="65067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solidFill>
                  <a:srgbClr val="0D39AC"/>
                </a:solidFill>
                <a:latin typeface="Calibri"/>
                <a:cs typeface="Calibri"/>
              </a:rPr>
              <a:t>Identifying Noise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630" y="1541095"/>
            <a:ext cx="11078770" cy="164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Definition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</a:t>
            </a:r>
            <a:r>
              <a:rPr lang="en-GB" sz="2800" b="0" i="0" dirty="0">
                <a:effectLst/>
                <a:latin typeface="__fkGroteskNeue_598ab8"/>
              </a:rPr>
              <a:t>Random variations or irregularities in the data after accounting for trend and seasonality.</a:t>
            </a: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Example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</a:t>
            </a:r>
            <a:r>
              <a:rPr lang="en-GB" sz="2800" b="0" i="0" dirty="0">
                <a:effectLst/>
                <a:latin typeface="__fkGroteskNeue_598ab8"/>
              </a:rPr>
              <a:t>Daily fluctuations in stock prices unrelated to trends or cycles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744C1-AC27-C6E1-1936-02BA8875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472323"/>
            <a:ext cx="6810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30" y="567308"/>
            <a:ext cx="65067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solidFill>
                  <a:srgbClr val="0D39AC"/>
                </a:solidFill>
                <a:latin typeface="Calibri"/>
                <a:cs typeface="Calibri"/>
              </a:rPr>
              <a:t>Stationarity in Time Series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630" y="1541095"/>
            <a:ext cx="9935770" cy="2220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Definition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</a:t>
            </a:r>
            <a:r>
              <a:rPr lang="en-GB" sz="2800" b="0" i="0" dirty="0">
                <a:effectLst/>
                <a:latin typeface="__fkGroteskNeue_598ab8"/>
              </a:rPr>
              <a:t>A stationary time series has constant mean and variance over time.</a:t>
            </a: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Importance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</a:t>
            </a:r>
            <a:r>
              <a:rPr lang="en-GB" sz="2800" b="0" i="0" dirty="0">
                <a:effectLst/>
                <a:latin typeface="__fkGroteskNeue_598ab8"/>
              </a:rPr>
              <a:t>Many time series models assume stationarity for accurate forecasting.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122" name="Picture 2" descr="forecast model for time series data ...">
            <a:extLst>
              <a:ext uri="{FF2B5EF4-FFF2-40B4-BE49-F238E27FC236}">
                <a16:creationId xmlns:a16="http://schemas.microsoft.com/office/drawing/2014/main" id="{2CAAAF80-9F6F-1461-A5C1-489302D2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4498020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00B1ACD-0E1A-D5A4-8BF0-AFEBE49C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9000"/>
            <a:ext cx="7962979" cy="323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9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9492FEE-1FED-2233-96F3-631C64068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7355"/>
          <a:stretch/>
        </p:blipFill>
        <p:spPr bwMode="auto">
          <a:xfrm>
            <a:off x="78837" y="609600"/>
            <a:ext cx="1211316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0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84671"/>
            <a:ext cx="12192000" cy="2973070"/>
          </a:xfrm>
          <a:custGeom>
            <a:avLst/>
            <a:gdLst/>
            <a:ahLst/>
            <a:cxnLst/>
            <a:rect l="l" t="t" r="r" b="b"/>
            <a:pathLst>
              <a:path w="12192000" h="2973070">
                <a:moveTo>
                  <a:pt x="12192000" y="0"/>
                </a:moveTo>
                <a:lnTo>
                  <a:pt x="0" y="0"/>
                </a:lnTo>
                <a:lnTo>
                  <a:pt x="0" y="2972816"/>
                </a:lnTo>
                <a:lnTo>
                  <a:pt x="12192000" y="2972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D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0539" y="4127363"/>
            <a:ext cx="4652645" cy="184024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90"/>
              </a:spcBef>
            </a:pPr>
            <a:r>
              <a:rPr lang="en-GB" sz="4400" b="1" spc="-20" dirty="0">
                <a:solidFill>
                  <a:srgbClr val="000912"/>
                </a:solidFill>
                <a:cs typeface="Calibri"/>
              </a:rPr>
              <a:t>1</a:t>
            </a:r>
            <a:r>
              <a:rPr lang="en-GB" sz="4400" b="1" spc="-20" baseline="30000" dirty="0">
                <a:solidFill>
                  <a:srgbClr val="000912"/>
                </a:solidFill>
                <a:cs typeface="Calibri"/>
              </a:rPr>
              <a:t>st</a:t>
            </a:r>
            <a:r>
              <a:rPr lang="en-GB" sz="4400" b="1" spc="-20" dirty="0">
                <a:solidFill>
                  <a:srgbClr val="000912"/>
                </a:solidFill>
                <a:cs typeface="Calibri"/>
              </a:rPr>
              <a:t> part of Time Series Ends</a:t>
            </a:r>
            <a:r>
              <a:rPr sz="4400" b="1" spc="-10" dirty="0">
                <a:solidFill>
                  <a:srgbClr val="000912"/>
                </a:solidFill>
                <a:cs typeface="Arial"/>
              </a:rPr>
              <a:t>…</a:t>
            </a:r>
            <a:endParaRPr sz="4400" dirty="0"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405"/>
              </a:spcBef>
            </a:pPr>
            <a:r>
              <a:rPr sz="2000" spc="-30" dirty="0">
                <a:solidFill>
                  <a:srgbClr val="0D39AC"/>
                </a:solidFill>
                <a:cs typeface="Calibri"/>
              </a:rPr>
              <a:t>T</a:t>
            </a:r>
            <a:r>
              <a:rPr sz="2000" dirty="0">
                <a:solidFill>
                  <a:srgbClr val="0D39AC"/>
                </a:solidFill>
                <a:cs typeface="Calibri"/>
              </a:rPr>
              <a:t>hank</a:t>
            </a:r>
            <a:r>
              <a:rPr lang="en-US" sz="2000" dirty="0">
                <a:solidFill>
                  <a:srgbClr val="0D39AC"/>
                </a:solidFill>
                <a:cs typeface="Calibri"/>
              </a:rPr>
              <a:t>s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5071" y="356615"/>
            <a:ext cx="45720" cy="5848985"/>
          </a:xfrm>
          <a:custGeom>
            <a:avLst/>
            <a:gdLst/>
            <a:ahLst/>
            <a:cxnLst/>
            <a:rect l="l" t="t" r="r" b="b"/>
            <a:pathLst>
              <a:path w="45720" h="5848985">
                <a:moveTo>
                  <a:pt x="45718" y="0"/>
                </a:moveTo>
                <a:lnTo>
                  <a:pt x="0" y="0"/>
                </a:lnTo>
                <a:lnTo>
                  <a:pt x="0" y="5848985"/>
                </a:lnTo>
                <a:lnTo>
                  <a:pt x="45718" y="5848985"/>
                </a:lnTo>
                <a:lnTo>
                  <a:pt x="45718" y="0"/>
                </a:lnTo>
                <a:close/>
              </a:path>
            </a:pathLst>
          </a:custGeom>
          <a:solidFill>
            <a:srgbClr val="00D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9650" y="2618994"/>
            <a:ext cx="145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0D39AC"/>
                </a:solidFill>
                <a:latin typeface="Calibri"/>
                <a:cs typeface="Calibri"/>
              </a:rPr>
              <a:t>A</a:t>
            </a:r>
            <a:r>
              <a:rPr sz="3600" b="1" spc="-100" dirty="0">
                <a:solidFill>
                  <a:srgbClr val="0D39AC"/>
                </a:solidFill>
                <a:latin typeface="Calibri"/>
                <a:cs typeface="Calibri"/>
              </a:rPr>
              <a:t>g</a:t>
            </a:r>
            <a:r>
              <a:rPr sz="3600" b="1" spc="-5" dirty="0">
                <a:solidFill>
                  <a:srgbClr val="0D39AC"/>
                </a:solidFill>
                <a:latin typeface="Calibri"/>
                <a:cs typeface="Calibri"/>
              </a:rPr>
              <a:t>e</a:t>
            </a:r>
            <a:r>
              <a:rPr sz="3600" b="1" dirty="0">
                <a:solidFill>
                  <a:srgbClr val="0D39AC"/>
                </a:solidFill>
                <a:latin typeface="Calibri"/>
                <a:cs typeface="Calibri"/>
              </a:rPr>
              <a:t>n</a:t>
            </a:r>
            <a:r>
              <a:rPr sz="3600" b="1" spc="10" dirty="0">
                <a:solidFill>
                  <a:srgbClr val="0D39AC"/>
                </a:solidFill>
                <a:latin typeface="Calibri"/>
                <a:cs typeface="Calibri"/>
              </a:rPr>
              <a:t>d</a:t>
            </a:r>
            <a:r>
              <a:rPr sz="3600" b="1" dirty="0">
                <a:solidFill>
                  <a:srgbClr val="0D39AC"/>
                </a:solidFill>
                <a:latin typeface="Calibri"/>
                <a:cs typeface="Calibri"/>
              </a:rPr>
              <a:t>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042" y="1684580"/>
            <a:ext cx="6082158" cy="3292568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800" spc="-5" dirty="0">
                <a:solidFill>
                  <a:srgbClr val="000912"/>
                </a:solidFill>
                <a:latin typeface="Calibri"/>
                <a:cs typeface="Calibri"/>
              </a:rPr>
              <a:t>Introduction to Time Series</a:t>
            </a: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800" spc="-5" dirty="0">
                <a:solidFill>
                  <a:srgbClr val="000912"/>
                </a:solidFill>
                <a:latin typeface="Calibri"/>
                <a:cs typeface="Calibri"/>
              </a:rPr>
              <a:t>Regression vs. Time Series Analysis</a:t>
            </a: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800" spc="-5" dirty="0">
                <a:solidFill>
                  <a:srgbClr val="000912"/>
                </a:solidFill>
                <a:latin typeface="Calibri"/>
                <a:cs typeface="Calibri"/>
              </a:rPr>
              <a:t>Examples of Time Series Data</a:t>
            </a: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800" spc="-5" dirty="0">
                <a:solidFill>
                  <a:srgbClr val="000912"/>
                </a:solidFill>
                <a:latin typeface="Calibri"/>
                <a:cs typeface="Calibri"/>
              </a:rPr>
              <a:t>Components of Time Series: Trend, Seasonality, Noise, and Stationarity</a:t>
            </a: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800" spc="-5" dirty="0">
                <a:solidFill>
                  <a:srgbClr val="000912"/>
                </a:solidFill>
                <a:latin typeface="Calibri"/>
                <a:cs typeface="Calibri"/>
              </a:rPr>
              <a:t>Key Takeaways</a:t>
            </a:r>
            <a:endParaRPr lang="en-GB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5071" y="356615"/>
            <a:ext cx="45720" cy="5848985"/>
          </a:xfrm>
          <a:custGeom>
            <a:avLst/>
            <a:gdLst/>
            <a:ahLst/>
            <a:cxnLst/>
            <a:rect l="l" t="t" r="r" b="b"/>
            <a:pathLst>
              <a:path w="45720" h="5848985">
                <a:moveTo>
                  <a:pt x="45718" y="0"/>
                </a:moveTo>
                <a:lnTo>
                  <a:pt x="0" y="0"/>
                </a:lnTo>
                <a:lnTo>
                  <a:pt x="0" y="5848985"/>
                </a:lnTo>
                <a:lnTo>
                  <a:pt x="45718" y="5848985"/>
                </a:lnTo>
                <a:lnTo>
                  <a:pt x="45718" y="0"/>
                </a:lnTo>
                <a:close/>
              </a:path>
            </a:pathLst>
          </a:custGeom>
          <a:solidFill>
            <a:srgbClr val="00D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390" y="2902153"/>
            <a:ext cx="275678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D39AC"/>
                </a:solidFill>
                <a:latin typeface="Calibri"/>
                <a:cs typeface="Calibri"/>
              </a:rPr>
              <a:t>Introduction to Time Series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685" y="1295400"/>
            <a:ext cx="689292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5580" algn="l"/>
              </a:tabLst>
            </a:pPr>
            <a:r>
              <a:rPr lang="en-GB" sz="2400" b="1" dirty="0">
                <a:solidFill>
                  <a:srgbClr val="002060"/>
                </a:solidFill>
                <a:latin typeface="Calibri"/>
                <a:cs typeface="Calibri"/>
              </a:rPr>
              <a:t>Definition</a:t>
            </a:r>
            <a:r>
              <a:rPr lang="en-GB" sz="2400" dirty="0">
                <a:solidFill>
                  <a:srgbClr val="000912"/>
                </a:solidFill>
                <a:latin typeface="Calibri"/>
                <a:cs typeface="Calibri"/>
              </a:rPr>
              <a:t>: A time series is a sequence of data points collected or recorded at specific time intervals.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endParaRPr lang="en-GB" sz="2400" dirty="0">
              <a:solidFill>
                <a:srgbClr val="000912"/>
              </a:solidFill>
              <a:latin typeface="Calibri"/>
              <a:cs typeface="Calibri"/>
            </a:endParaRPr>
          </a:p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5580" algn="l"/>
              </a:tabLst>
            </a:pPr>
            <a:r>
              <a:rPr lang="en-GB" sz="2400" b="1" dirty="0">
                <a:solidFill>
                  <a:srgbClr val="002060"/>
                </a:solidFill>
                <a:latin typeface="Calibri"/>
                <a:cs typeface="Calibri"/>
              </a:rPr>
              <a:t>Purpose</a:t>
            </a:r>
            <a:r>
              <a:rPr lang="en-GB" sz="2400" dirty="0">
                <a:solidFill>
                  <a:srgbClr val="000912"/>
                </a:solidFill>
                <a:latin typeface="Calibri"/>
                <a:cs typeface="Calibri"/>
              </a:rPr>
              <a:t>: Used to </a:t>
            </a:r>
            <a:r>
              <a:rPr lang="en-GB" sz="2400" dirty="0" err="1">
                <a:solidFill>
                  <a:srgbClr val="000912"/>
                </a:solidFill>
                <a:latin typeface="Calibri"/>
                <a:cs typeface="Calibri"/>
              </a:rPr>
              <a:t>analyze</a:t>
            </a:r>
            <a:r>
              <a:rPr lang="en-GB" sz="2400" dirty="0">
                <a:solidFill>
                  <a:srgbClr val="000912"/>
                </a:solidFill>
                <a:latin typeface="Calibri"/>
                <a:cs typeface="Calibri"/>
              </a:rPr>
              <a:t> how a variable changes over time.</a:t>
            </a:r>
          </a:p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5580" algn="l"/>
              </a:tabLst>
            </a:pPr>
            <a:endParaRPr lang="en-GB" sz="2400" dirty="0">
              <a:solidFill>
                <a:srgbClr val="000912"/>
              </a:solidFill>
              <a:latin typeface="Calibri"/>
              <a:cs typeface="Calibri"/>
            </a:endParaRPr>
          </a:p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5580" algn="l"/>
              </a:tabLst>
            </a:pPr>
            <a:r>
              <a:rPr lang="en-GB" sz="2400" b="1" dirty="0">
                <a:solidFill>
                  <a:srgbClr val="002060"/>
                </a:solidFill>
                <a:latin typeface="Calibri"/>
                <a:cs typeface="Calibri"/>
              </a:rPr>
              <a:t>Applications</a:t>
            </a:r>
            <a:r>
              <a:rPr lang="en-GB" sz="2400" dirty="0">
                <a:solidFill>
                  <a:srgbClr val="000912"/>
                </a:solidFill>
                <a:latin typeface="Calibri"/>
                <a:cs typeface="Calibri"/>
              </a:rPr>
              <a:t>: Common in finance, economics, weather forecasting, and more</a:t>
            </a:r>
            <a:r>
              <a:rPr sz="2400" spc="-20" dirty="0" err="1">
                <a:solidFill>
                  <a:srgbClr val="000912"/>
                </a:solidFill>
                <a:latin typeface="Calibri"/>
                <a:cs typeface="Calibri"/>
              </a:rPr>
              <a:t>n</a:t>
            </a:r>
            <a:r>
              <a:rPr sz="2400" dirty="0" err="1">
                <a:solidFill>
                  <a:srgbClr val="000912"/>
                </a:solidFill>
                <a:latin typeface="Calibri"/>
                <a:cs typeface="Calibri"/>
              </a:rPr>
              <a:t>tial</a:t>
            </a:r>
            <a:r>
              <a:rPr sz="2400" spc="-170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lib</a:t>
            </a:r>
            <a:r>
              <a:rPr sz="2400" spc="-45" dirty="0">
                <a:solidFill>
                  <a:srgbClr val="000912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00912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y</a:t>
            </a:r>
            <a:r>
              <a:rPr sz="2400" spc="-145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000912"/>
                </a:solidFill>
                <a:latin typeface="Calibri"/>
                <a:cs typeface="Calibri"/>
              </a:rPr>
              <a:t>f</a:t>
            </a:r>
            <a:r>
              <a:rPr sz="2400" spc="-45" dirty="0">
                <a:solidFill>
                  <a:srgbClr val="000912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0912"/>
                </a:solidFill>
                <a:latin typeface="Calibri"/>
                <a:cs typeface="Calibri"/>
              </a:rPr>
              <a:t>a</a:t>
            </a:r>
            <a:r>
              <a:rPr sz="2400" spc="-85" dirty="0">
                <a:solidFill>
                  <a:srgbClr val="000912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000912"/>
                </a:solidFill>
                <a:latin typeface="Calibri"/>
                <a:cs typeface="Calibri"/>
              </a:rPr>
              <a:t>y</a:t>
            </a:r>
            <a:r>
              <a:rPr sz="2400" spc="-45" dirty="0">
                <a:solidFill>
                  <a:srgbClr val="000912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0912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0912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000912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0912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912"/>
                </a:solidFill>
                <a:latin typeface="Calibri"/>
                <a:cs typeface="Calibri"/>
              </a:rPr>
              <a:t>kin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g</a:t>
            </a:r>
            <a:r>
              <a:rPr sz="2400" spc="-105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with  </a:t>
            </a:r>
            <a:r>
              <a:rPr sz="2400" spc="-40" dirty="0">
                <a:solidFill>
                  <a:srgbClr val="000912"/>
                </a:solidFill>
                <a:latin typeface="Calibri"/>
                <a:cs typeface="Calibri"/>
              </a:rPr>
              <a:t>data</a:t>
            </a:r>
            <a:r>
              <a:rPr sz="2400" spc="-90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00091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912"/>
                </a:solidFill>
                <a:latin typeface="Calibri"/>
                <a:cs typeface="Calibri"/>
              </a:rPr>
              <a:t>Python.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D98596-541D-438C-233D-98300BC1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762000"/>
            <a:ext cx="702945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5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631" y="570318"/>
            <a:ext cx="84117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spc="-35" dirty="0">
                <a:solidFill>
                  <a:srgbClr val="0D39AC"/>
                </a:solidFill>
                <a:latin typeface="Calibri"/>
                <a:cs typeface="Calibri"/>
              </a:rPr>
              <a:t>Regression vs. Time Series 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631" y="1828800"/>
            <a:ext cx="8724900" cy="288861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GB" sz="2350" b="1" spc="-30" dirty="0">
                <a:solidFill>
                  <a:srgbClr val="000912"/>
                </a:solidFill>
                <a:latin typeface="Calibri"/>
                <a:cs typeface="Calibri"/>
              </a:rPr>
              <a:t>Time Series Analysis:</a:t>
            </a:r>
          </a:p>
          <a:p>
            <a:pPr marL="812800" lvl="1" indent="-342900"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lang="en-GB" sz="2350" spc="-30" dirty="0">
                <a:solidFill>
                  <a:srgbClr val="000912"/>
                </a:solidFill>
                <a:latin typeface="Calibri"/>
                <a:cs typeface="Calibri"/>
              </a:rPr>
              <a:t>Focuses on a single variable over time.</a:t>
            </a:r>
          </a:p>
          <a:p>
            <a:pPr marL="812800" lvl="1" indent="-342900"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lang="en-GB" sz="2350" spc="-30" dirty="0">
                <a:solidFill>
                  <a:srgbClr val="000912"/>
                </a:solidFill>
                <a:latin typeface="Calibri"/>
                <a:cs typeface="Calibri"/>
              </a:rPr>
              <a:t>Assumes data dependency on time with autocorrelation.</a:t>
            </a:r>
          </a:p>
          <a:p>
            <a:pPr marL="469900" lvl="1">
              <a:spcBef>
                <a:spcPts val="384"/>
              </a:spcBef>
            </a:pPr>
            <a:endParaRPr lang="en-GB" sz="2350" spc="-30" dirty="0">
              <a:solidFill>
                <a:srgbClr val="00091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GB" sz="2350" b="1" spc="-30" dirty="0">
                <a:solidFill>
                  <a:srgbClr val="000912"/>
                </a:solidFill>
                <a:latin typeface="Calibri"/>
                <a:cs typeface="Calibri"/>
              </a:rPr>
              <a:t>Regression Analysis:</a:t>
            </a:r>
          </a:p>
          <a:p>
            <a:pPr marL="812800" lvl="1" indent="-342900"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lang="en-GB" sz="2350" spc="-30" dirty="0">
                <a:solidFill>
                  <a:srgbClr val="000912"/>
                </a:solidFill>
                <a:latin typeface="Calibri"/>
                <a:cs typeface="Calibri"/>
              </a:rPr>
              <a:t>Examines relationships between multiple variables.</a:t>
            </a:r>
          </a:p>
          <a:p>
            <a:pPr marL="812800" lvl="1" indent="-342900"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lang="en-GB" sz="2350" spc="-30" dirty="0">
                <a:solidFill>
                  <a:srgbClr val="000912"/>
                </a:solidFill>
                <a:latin typeface="Calibri"/>
                <a:cs typeface="Calibri"/>
              </a:rPr>
              <a:t>Assumes data independence without multicollinearity</a:t>
            </a:r>
            <a:r>
              <a:rPr lang="en-GB" sz="2350" b="1" spc="-30" dirty="0">
                <a:solidFill>
                  <a:srgbClr val="000912"/>
                </a:solidFill>
                <a:latin typeface="Calibri"/>
                <a:cs typeface="Calibri"/>
              </a:rPr>
              <a:t>.</a:t>
            </a:r>
            <a:endParaRPr sz="2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099" y="2891673"/>
            <a:ext cx="3266338" cy="107465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673100" algn="r">
              <a:lnSpc>
                <a:spcPts val="3900"/>
              </a:lnSpc>
              <a:spcBef>
                <a:spcPts val="580"/>
              </a:spcBef>
            </a:pPr>
            <a:r>
              <a:rPr lang="en-GB" sz="3600" b="1" spc="-25" dirty="0">
                <a:solidFill>
                  <a:srgbClr val="0D39AC"/>
                </a:solidFill>
                <a:latin typeface="Calibri"/>
                <a:cs typeface="Calibri"/>
              </a:rPr>
              <a:t>Examples of Time Series Data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5071" y="356615"/>
            <a:ext cx="45720" cy="5848985"/>
          </a:xfrm>
          <a:custGeom>
            <a:avLst/>
            <a:gdLst/>
            <a:ahLst/>
            <a:cxnLst/>
            <a:rect l="l" t="t" r="r" b="b"/>
            <a:pathLst>
              <a:path w="45720" h="5848985">
                <a:moveTo>
                  <a:pt x="45718" y="0"/>
                </a:moveTo>
                <a:lnTo>
                  <a:pt x="0" y="0"/>
                </a:lnTo>
                <a:lnTo>
                  <a:pt x="0" y="5848985"/>
                </a:lnTo>
                <a:lnTo>
                  <a:pt x="45718" y="5848985"/>
                </a:lnTo>
                <a:lnTo>
                  <a:pt x="45718" y="0"/>
                </a:lnTo>
                <a:close/>
              </a:path>
            </a:pathLst>
          </a:custGeom>
          <a:solidFill>
            <a:srgbClr val="00D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99B44-B5EA-11E9-557D-77D5DC14EE8B}"/>
              </a:ext>
            </a:extLst>
          </p:cNvPr>
          <p:cNvSpPr txBox="1"/>
          <p:nvPr/>
        </p:nvSpPr>
        <p:spPr>
          <a:xfrm>
            <a:off x="4419600" y="1997838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Rainfall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Temperature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Heart rate monitoring (EKG)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Brain monitoring (EEG)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Quarterly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Stock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Automated stock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Industry forecasts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Interest rates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7327A-5F3F-A225-D030-887653F3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" y="0"/>
            <a:ext cx="121715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631" y="231764"/>
            <a:ext cx="423164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spc="-15" dirty="0">
                <a:solidFill>
                  <a:srgbClr val="0D39AC"/>
                </a:solidFill>
                <a:latin typeface="Calibri"/>
                <a:cs typeface="Calibri"/>
              </a:rPr>
              <a:t>Components of Time Series Data</a:t>
            </a:r>
            <a:r>
              <a:rPr sz="4400" b="1" dirty="0">
                <a:solidFill>
                  <a:srgbClr val="0D39AC"/>
                </a:solidFill>
                <a:latin typeface="Calibri"/>
                <a:cs typeface="Calibri"/>
              </a:rPr>
              <a:t>: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057400"/>
            <a:ext cx="8458199" cy="315022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189865" algn="l"/>
              </a:tabLst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Trend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Long-term movement in the data.</a:t>
            </a:r>
          </a:p>
          <a:p>
            <a:pPr marL="189230" indent="-17716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189865" algn="l"/>
              </a:tabLst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Seasonality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Regular pattern repeating over a specific period.</a:t>
            </a:r>
          </a:p>
          <a:p>
            <a:pPr marL="189230" indent="-17716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189865" algn="l"/>
              </a:tabLst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Noise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Random variations not explained by the model.</a:t>
            </a:r>
          </a:p>
          <a:p>
            <a:pPr marL="189230" indent="-17716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189865" algn="l"/>
              </a:tabLst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Stationarity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Statistical properties that do not change over time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30" y="567308"/>
            <a:ext cx="57447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solidFill>
                  <a:srgbClr val="0D39AC"/>
                </a:solidFill>
                <a:latin typeface="Calibri"/>
                <a:cs typeface="Calibri"/>
              </a:rPr>
              <a:t>Analyzing Trends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630" y="1541095"/>
            <a:ext cx="9707170" cy="1100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Definition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Trends represent long-term direction in the data.</a:t>
            </a: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2800" b="1" u="sng" spc="-10" dirty="0">
                <a:solidFill>
                  <a:srgbClr val="002060"/>
                </a:solidFill>
                <a:latin typeface="Calibri"/>
                <a:cs typeface="Calibri"/>
              </a:rPr>
              <a:t>Example</a:t>
            </a:r>
            <a:r>
              <a:rPr lang="en-GB" sz="2800" spc="-10" dirty="0">
                <a:solidFill>
                  <a:srgbClr val="000912"/>
                </a:solidFill>
                <a:latin typeface="Calibri"/>
                <a:cs typeface="Calibri"/>
              </a:rPr>
              <a:t>: Increasing sales over several years.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050" name="Picture 2" descr="Linear time series data">
            <a:extLst>
              <a:ext uri="{FF2B5EF4-FFF2-40B4-BE49-F238E27FC236}">
                <a16:creationId xmlns:a16="http://schemas.microsoft.com/office/drawing/2014/main" id="{14781865-548F-78D2-8A2B-3B25E85A2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7"/>
          <a:stretch/>
        </p:blipFill>
        <p:spPr bwMode="auto">
          <a:xfrm>
            <a:off x="6175143" y="2924995"/>
            <a:ext cx="6016857" cy="39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nlinear time series data">
            <a:extLst>
              <a:ext uri="{FF2B5EF4-FFF2-40B4-BE49-F238E27FC236}">
                <a16:creationId xmlns:a16="http://schemas.microsoft.com/office/drawing/2014/main" id="{A0E1DEBB-0397-954A-3625-AB8AD105D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2"/>
          <a:stretch/>
        </p:blipFill>
        <p:spPr bwMode="auto">
          <a:xfrm>
            <a:off x="0" y="2924994"/>
            <a:ext cx="5788754" cy="39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C6-9A2C-BF14-3215-6D772E852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907B3-AC5F-D58D-AEF2-3E6A693C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" y="0"/>
            <a:ext cx="10692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326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__fkGroteskNeue_598ab8</vt:lpstr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Regression vs. Time Series Analysis</vt:lpstr>
      <vt:lpstr>Examples of Time Series Data</vt:lpstr>
      <vt:lpstr>Components of Time Series 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</dc:creator>
  <cp:lastModifiedBy>Shaghil Jamal</cp:lastModifiedBy>
  <cp:revision>4</cp:revision>
  <dcterms:created xsi:type="dcterms:W3CDTF">2024-04-28T09:25:39Z</dcterms:created>
  <dcterms:modified xsi:type="dcterms:W3CDTF">2024-10-20T15:51:38Z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2024-04-28T00:00:00Z</vt:filetime>
  </property>
</Properties>
</file>