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9" r:id="rId3"/>
    <p:sldId id="257" r:id="rId4"/>
    <p:sldId id="258" r:id="rId5"/>
    <p:sldId id="259" r:id="rId6"/>
    <p:sldId id="260" r:id="rId7"/>
    <p:sldId id="291" r:id="rId8"/>
    <p:sldId id="292" r:id="rId9"/>
    <p:sldId id="293" r:id="rId10"/>
    <p:sldId id="290" r:id="rId11"/>
    <p:sldId id="294" r:id="rId12"/>
    <p:sldId id="296" r:id="rId13"/>
    <p:sldId id="261" r:id="rId14"/>
    <p:sldId id="297" r:id="rId15"/>
    <p:sldId id="298" r:id="rId16"/>
    <p:sldId id="299" r:id="rId17"/>
    <p:sldId id="262" r:id="rId18"/>
    <p:sldId id="295" r:id="rId19"/>
    <p:sldId id="263" r:id="rId20"/>
    <p:sldId id="266" r:id="rId21"/>
    <p:sldId id="267" r:id="rId22"/>
    <p:sldId id="268" r:id="rId23"/>
    <p:sldId id="264" r:id="rId24"/>
    <p:sldId id="269" r:id="rId25"/>
    <p:sldId id="270" r:id="rId26"/>
    <p:sldId id="271" r:id="rId27"/>
    <p:sldId id="272" r:id="rId28"/>
    <p:sldId id="273" r:id="rId29"/>
    <p:sldId id="274" r:id="rId30"/>
    <p:sldId id="275" r:id="rId31"/>
    <p:sldId id="276" r:id="rId32"/>
    <p:sldId id="281" r:id="rId33"/>
    <p:sldId id="279" r:id="rId34"/>
    <p:sldId id="282" r:id="rId35"/>
    <p:sldId id="277" r:id="rId36"/>
    <p:sldId id="280" r:id="rId37"/>
    <p:sldId id="283" r:id="rId38"/>
    <p:sldId id="278" r:id="rId39"/>
    <p:sldId id="284" r:id="rId40"/>
    <p:sldId id="285" r:id="rId41"/>
    <p:sldId id="286" r:id="rId42"/>
    <p:sldId id="287" r:id="rId43"/>
    <p:sldId id="28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9" autoAdjust="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2-30T09:47:00.889"/>
    </inkml:context>
    <inkml:brush xml:id="br0">
      <inkml:brushProperty name="width" value="0.05292" units="cm"/>
      <inkml:brushProperty name="height" value="0.05292" units="cm"/>
      <inkml:brushProperty name="color" value="#FF0000"/>
    </inkml:brush>
  </inkml:definitions>
  <inkml:trace contextRef="#ctx0" brushRef="#br0">10393 10244 0,'25'0'109,"0"0"-93,0 0-16,-1 0 15,1 0-15,0 25 16,25-25-16,-26 25 16,1-25-16,25 0 15,-25 0-15,-1 0 16,1 0-16,25 0 16,-25 0-1,-1 0-15,1 0 16,0 0-16,25 0 15,-26 0 1,1 0 0,0-25-16,0 25 15,0 0 17,-1 0-17,1 0 1,0 0-16,0 0 15,25 0 1,-26 0 0,1 0-16,25 0 15,-25 0-15,-1 0 16,1 0-16,25 0 16,-25 0-1,24 0-15,-24 0 16,0 0-16,24 0 15,-24 0 1,0 0 15,0 0 1,0 0-17,-1 0 32</inkml:trace>
  <inkml:trace contextRef="#ctx0" brushRef="#br0" timeOffset="1695.9">15652 10344 0,'25'0'141,"-1"0"-125,26 0-16,-25 0 15,0 0-15,24 0 16,-24 0-16,0 0 16,24 24-16,1-24 15,24 0-15,-49 0 16,25 0-16,-25 0 15,24 0-15,1 0 16,-25 0-16,-1 0 16,26 0-16,-25 0 15,0 0-15,0 0 16,-1 0-16,1 0 16,0 0-16,0 0 15,0 0-15,24 0 16,-24 0-16,0 0 15,24 0-15,-24 0 16,0 0 0,0 0-16,24 0 15,-24 0-15,0 0 16,0 0-16,24 0 16,-24-24-16,0 24 15,25 0-15,-26 0 16,1 0-16,25 0 15,-25-25-15,-1 25 16,26-25-16,-25 25 16,24 0-1,-24 0 1,25 0 0,-25-25-16,-1 25 15,1 0-15,25 0 16,-25-25-1,0 25 1,-1 0-16,1 0 16,0 0 15,0 0-31,0 0 16,-1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54082-1EB0-4A0D-9F0C-7ACA3C968145}" type="datetimeFigureOut">
              <a:rPr lang="en-IN" smtClean="0"/>
              <a:t>30-05-2022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20E01-F1E7-43BE-A1C0-EFA6168D60B3}" type="slidenum">
              <a:rPr lang="en-IN" smtClean="0"/>
              <a:t>‹#›</a:t>
            </a:fld>
            <a:endParaRPr lang="en-IN"/>
          </a:p>
        </p:txBody>
      </p:sp>
    </p:spTree>
    <p:extLst>
      <p:ext uri="{BB962C8B-B14F-4D97-AF65-F5344CB8AC3E}">
        <p14:creationId xmlns:p14="http://schemas.microsoft.com/office/powerpoint/2010/main" val="176280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Database_transaction" TargetMode="External"/><Relationship Id="rId7" Type="http://schemas.openxmlformats.org/officeDocument/2006/relationships/hyperlink" Target="https://en.wikipedia.org/wiki/Rollback_(data_management)"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en.wikipedia.org/wiki/Atomic_transaction" TargetMode="External"/><Relationship Id="rId5" Type="http://schemas.openxmlformats.org/officeDocument/2006/relationships/hyperlink" Target="https://en.wikipedia.org/wiki/ACID" TargetMode="External"/><Relationship Id="rId4" Type="http://schemas.openxmlformats.org/officeDocument/2006/relationships/hyperlink" Target="https://en.wikipedia.org/wiki/Lock_(computer_scienc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Courier"/>
              </a:rPr>
              <a:t>Distributed Transaction </a:t>
            </a:r>
          </a:p>
          <a:p>
            <a:pPr algn="l"/>
            <a:endParaRPr lang="en-US" sz="1800" b="0" i="0" u="none" strike="noStrike" baseline="0" dirty="0">
              <a:latin typeface="Courier"/>
            </a:endParaRPr>
          </a:p>
          <a:p>
            <a:pPr algn="l"/>
            <a:r>
              <a:rPr lang="en-US" sz="1800" b="0" i="0" u="none" strike="noStrike" baseline="0" dirty="0">
                <a:latin typeface="Courier"/>
              </a:rPr>
              <a:t>A transaction is always part of an application. When a user types an application code, he or she requests the execution of an application, which does not have the properties of atomicity, durability, serializability, and isolation. At some time after its invocation by the user, the application issues a begin_ transaction primitive; from this moment, all actions which are performed by the application, until a commit or an abort primitive is issued, are to be considered part of the same transaction. In some systems, the beginning of a transaction is implicitly associated with the beginning of the application, and the commit primitive ends a transaction and automatically begins a new one, so that the explicit begin_ transaction primitive is not necessary. However, the model with explicit primitives which is assumed here </a:t>
            </a:r>
            <a:r>
              <a:rPr lang="en-IN" sz="1800" b="0" i="0" u="none" strike="noStrike" baseline="0" dirty="0">
                <a:latin typeface="Courier"/>
              </a:rPr>
              <a:t>is more general.</a:t>
            </a:r>
          </a:p>
          <a:p>
            <a:pPr algn="l"/>
            <a:endParaRPr lang="en-US" sz="1800" b="0" i="0" u="none" strike="noStrike" baseline="0" dirty="0">
              <a:latin typeface="Courier"/>
            </a:endParaRPr>
          </a:p>
          <a:p>
            <a:pPr algn="l"/>
            <a:r>
              <a:rPr lang="en-US" sz="1800" b="0" i="0" u="none" strike="noStrike" baseline="0" dirty="0">
                <a:latin typeface="Courier"/>
              </a:rPr>
              <a:t>In order to perform functions at different sites, a distributed application has to execute several processes at these sites. We will call these processes the agents of the application. An agent is therefore a local process which performs some actions on behalf of an application. Note that in the definition of agent we are not interested in knowing whether the agent executes a program written by the application programmer or a primitive function of the system; we have discussed that the programmer</a:t>
            </a:r>
          </a:p>
          <a:p>
            <a:pPr algn="l"/>
            <a:r>
              <a:rPr lang="en-US" sz="1800" b="0" i="0" u="none" strike="noStrike" baseline="0" dirty="0">
                <a:latin typeface="Courier"/>
              </a:rPr>
              <a:t>can request the execution of a remote primitive or write an auxiliary program, install it at a remote site, and then invoke its execution. We have also discussed the difference between these two approaches from the viewpoint of the application programmer; however, if we consider the execution of the application, there will be</a:t>
            </a:r>
          </a:p>
          <a:p>
            <a:pPr algn="l"/>
            <a:r>
              <a:rPr lang="en-US" sz="1800" b="0" i="0" u="none" strike="noStrike" baseline="0" dirty="0">
                <a:latin typeface="Courier"/>
              </a:rPr>
              <a:t>some code which is executed at the remote site in order to perform the required function, and it makes little difference for the purpose of this chapter to know how this code is produced. In both cases this code constitutes an agent of the distributed </a:t>
            </a:r>
            <a:r>
              <a:rPr lang="en-IN" sz="1800" b="0" i="0" u="none" strike="noStrike" baseline="0" dirty="0">
                <a:latin typeface="Courier"/>
              </a:rPr>
              <a:t>application.</a:t>
            </a:r>
          </a:p>
          <a:p>
            <a:pPr algn="l"/>
            <a:endParaRPr lang="en-IN" sz="1800" b="0" i="0" u="none" strike="noStrike" baseline="0" dirty="0">
              <a:latin typeface="Courier"/>
            </a:endParaRPr>
          </a:p>
          <a:p>
            <a:pPr algn="l"/>
            <a:r>
              <a:rPr lang="en-US" sz="1800" b="0" i="0" u="none" strike="noStrike" baseline="0" dirty="0">
                <a:latin typeface="Courier"/>
              </a:rPr>
              <a:t>In order to cooperate in the execution of the global operation required by the application, the agents have to communicate. As they are resident at different sites, the communication between agents is performed through messages. There are different ways in which the agents can be organized to build a structure of cooperating processes. These alternatives will be discussed in a later section. For the purpose of the discussion of atomicity we will assume that: </a:t>
            </a:r>
          </a:p>
          <a:p>
            <a:pPr algn="l"/>
            <a:endParaRPr lang="en-US" sz="1800" b="0" i="0" u="none" strike="noStrike" baseline="0" dirty="0">
              <a:latin typeface="Courier"/>
            </a:endParaRPr>
          </a:p>
          <a:p>
            <a:pPr algn="l"/>
            <a:r>
              <a:rPr lang="en-US" sz="1800" b="0" i="0" u="none" strike="noStrike" baseline="0" dirty="0">
                <a:latin typeface="Courier"/>
              </a:rPr>
              <a:t>1. There exists a root agent which starts the whole transaction, so that when the user requests the execution of an application, the root agent is started; the site of the root agent is called the site of origin of the transaction.</a:t>
            </a:r>
          </a:p>
          <a:p>
            <a:pPr algn="l"/>
            <a:endParaRPr lang="en-US" sz="1800" b="0" i="0" u="none" strike="noStrike" baseline="0" dirty="0">
              <a:latin typeface="Courier"/>
            </a:endParaRPr>
          </a:p>
          <a:p>
            <a:pPr algn="l"/>
            <a:r>
              <a:rPr lang="en-US" sz="1800" b="0" i="0" u="none" strike="noStrike" baseline="0" dirty="0">
                <a:latin typeface="Courier"/>
              </a:rPr>
              <a:t>2. The root agent has the responsibility of issuing the begin-transaction, commit, </a:t>
            </a:r>
            <a:r>
              <a:rPr lang="en-IN" sz="1800" b="0" i="0" u="none" strike="noStrike" baseline="0" dirty="0">
                <a:latin typeface="Courier"/>
              </a:rPr>
              <a:t>and abort primitives.</a:t>
            </a:r>
          </a:p>
          <a:p>
            <a:pPr algn="l"/>
            <a:endParaRPr lang="en-IN" sz="1800" b="0" i="0" u="none" strike="noStrike" baseline="0" dirty="0">
              <a:latin typeface="Courier"/>
            </a:endParaRPr>
          </a:p>
          <a:p>
            <a:pPr algn="l"/>
            <a:r>
              <a:rPr lang="en-IN" sz="1800" b="0" i="0" u="none" strike="noStrike" baseline="0" dirty="0">
                <a:latin typeface="Courier"/>
              </a:rPr>
              <a:t>3. Only</a:t>
            </a:r>
            <a:r>
              <a:rPr lang="en-US" sz="1800" b="0" i="0" u="none" strike="noStrike" baseline="0" dirty="0">
                <a:latin typeface="Courier"/>
              </a:rPr>
              <a:t> the root agent can request the creation of a new agent.</a:t>
            </a:r>
            <a:endParaRPr lang="en-IN" dirty="0"/>
          </a:p>
        </p:txBody>
      </p:sp>
      <p:sp>
        <p:nvSpPr>
          <p:cNvPr id="4" name="Slide Number Placeholder 3"/>
          <p:cNvSpPr>
            <a:spLocks noGrp="1"/>
          </p:cNvSpPr>
          <p:nvPr>
            <p:ph type="sldNum" sz="quarter" idx="5"/>
          </p:nvPr>
        </p:nvSpPr>
        <p:spPr/>
        <p:txBody>
          <a:bodyPr/>
          <a:lstStyle/>
          <a:p>
            <a:fld id="{B7820E01-F1E7-43BE-A1C0-EFA6168D60B3}" type="slidenum">
              <a:rPr lang="en-IN" smtClean="0"/>
              <a:t>7</a:t>
            </a:fld>
            <a:endParaRPr lang="en-IN"/>
          </a:p>
        </p:txBody>
      </p:sp>
    </p:spTree>
    <p:extLst>
      <p:ext uri="{BB962C8B-B14F-4D97-AF65-F5344CB8AC3E}">
        <p14:creationId xmlns:p14="http://schemas.microsoft.com/office/powerpoint/2010/main" val="21269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2PC </a:t>
            </a:r>
          </a:p>
          <a:p>
            <a:endParaRPr lang="en-US" dirty="0"/>
          </a:p>
          <a:p>
            <a:endParaRPr lang="en-US" dirty="0"/>
          </a:p>
          <a:p>
            <a:r>
              <a:rPr lang="en-US" dirty="0"/>
              <a:t>Transaction Manager (TM) – The coordinator that controls the transaction.</a:t>
            </a:r>
          </a:p>
          <a:p>
            <a:r>
              <a:rPr lang="en-US" dirty="0"/>
              <a:t>Resource Manager (RM) – The sub-transaction where the data are going to be updated.. </a:t>
            </a:r>
          </a:p>
          <a:p>
            <a:endParaRPr lang="en-US" dirty="0"/>
          </a:p>
          <a:p>
            <a:r>
              <a:rPr lang="en-US" sz="1200" b="0" i="0" u="none" strike="noStrike" kern="1200" baseline="0" dirty="0">
                <a:solidFill>
                  <a:schemeClr val="tx1"/>
                </a:solidFill>
                <a:latin typeface="+mn-lt"/>
                <a:ea typeface="+mn-ea"/>
                <a:cs typeface="+mn-cs"/>
              </a:rPr>
              <a:t>The two-phase commit protocol takes place by means of a rapid exchange</a:t>
            </a:r>
          </a:p>
          <a:p>
            <a:r>
              <a:rPr lang="en-US" sz="1200" b="0" i="0" u="none" strike="noStrike" kern="1200" baseline="0" dirty="0">
                <a:solidFill>
                  <a:schemeClr val="tx1"/>
                </a:solidFill>
                <a:latin typeface="+mn-lt"/>
                <a:ea typeface="+mn-ea"/>
                <a:cs typeface="+mn-cs"/>
              </a:rPr>
              <a:t>of messages between tm and rm. To make the protocol failure resistant, rm</a:t>
            </a:r>
          </a:p>
          <a:p>
            <a:r>
              <a:rPr lang="en-US" sz="1200" b="0" i="0" u="none" strike="noStrike" kern="1200" baseline="0" dirty="0">
                <a:solidFill>
                  <a:schemeClr val="tx1"/>
                </a:solidFill>
                <a:latin typeface="+mn-lt"/>
                <a:ea typeface="+mn-ea"/>
                <a:cs typeface="+mn-cs"/>
              </a:rPr>
              <a:t>and tm write some new records in their logs.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New log records are written during the two-phase commit protocol by</a:t>
            </a:r>
          </a:p>
          <a:p>
            <a:r>
              <a:rPr lang="en-US" sz="1200" b="0" i="0" u="none" strike="noStrike" kern="1200" baseline="0" dirty="0">
                <a:solidFill>
                  <a:schemeClr val="tx1"/>
                </a:solidFill>
                <a:latin typeface="+mn-lt"/>
                <a:ea typeface="+mn-ea"/>
                <a:cs typeface="+mn-cs"/>
              </a:rPr>
              <a:t>extending the log records shown in Section 9.4.2. Both tm and rm are</a:t>
            </a:r>
          </a:p>
          <a:p>
            <a:r>
              <a:rPr lang="en-US" sz="1200" b="0" i="0" u="none" strike="noStrike" kern="1200" baseline="0" dirty="0">
                <a:solidFill>
                  <a:schemeClr val="tx1"/>
                </a:solidFill>
                <a:latin typeface="+mn-lt"/>
                <a:ea typeface="+mn-ea"/>
                <a:cs typeface="+mn-cs"/>
              </a:rPr>
              <a:t>provided with their own logs. The tm writes additional log records.</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The prepare record contains the identity of all the rm processes (that is,</a:t>
            </a:r>
          </a:p>
          <a:p>
            <a:r>
              <a:rPr lang="en-US" sz="1200" b="0" i="0" u="none" strike="noStrike" kern="1200" baseline="0" dirty="0">
                <a:solidFill>
                  <a:schemeClr val="tx1"/>
                </a:solidFill>
                <a:latin typeface="+mn-lt"/>
                <a:ea typeface="+mn-ea"/>
                <a:cs typeface="+mn-cs"/>
              </a:rPr>
              <a:t>their identifiers of nodes and processes). Continuing with the marriage</a:t>
            </a:r>
          </a:p>
          <a:p>
            <a:r>
              <a:rPr lang="en-US" sz="1200" b="0" i="0" u="none" strike="noStrike" kern="1200" baseline="0" dirty="0">
                <a:solidFill>
                  <a:schemeClr val="tx1"/>
                </a:solidFill>
                <a:latin typeface="+mn-lt"/>
                <a:ea typeface="+mn-ea"/>
                <a:cs typeface="+mn-cs"/>
              </a:rPr>
              <a:t>analogy, this record corresponds to the announcements that are written</a:t>
            </a:r>
          </a:p>
          <a:p>
            <a:r>
              <a:rPr lang="en-IN" sz="1200" b="0" i="0" u="none" strike="noStrike" kern="1200" baseline="0" dirty="0">
                <a:solidFill>
                  <a:schemeClr val="tx1"/>
                </a:solidFill>
                <a:latin typeface="+mn-lt"/>
                <a:ea typeface="+mn-ea"/>
                <a:cs typeface="+mn-cs"/>
              </a:rPr>
              <a:t>before the marriage.</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The global commit or global abort record describes the global decision.</a:t>
            </a:r>
          </a:p>
          <a:p>
            <a:r>
              <a:rPr lang="en-US" sz="1200" b="0" i="0" u="none" strike="noStrike" kern="1200" baseline="0" dirty="0">
                <a:solidFill>
                  <a:schemeClr val="tx1"/>
                </a:solidFill>
                <a:latin typeface="+mn-lt"/>
                <a:ea typeface="+mn-ea"/>
                <a:cs typeface="+mn-cs"/>
              </a:rPr>
              <a:t>Anticipating the protocol, we note that the time at which the tm writes</a:t>
            </a:r>
          </a:p>
          <a:p>
            <a:r>
              <a:rPr lang="en-US" sz="1200" b="0" i="0" u="none" strike="noStrike" kern="1200" baseline="0" dirty="0">
                <a:solidFill>
                  <a:schemeClr val="tx1"/>
                </a:solidFill>
                <a:latin typeface="+mn-lt"/>
                <a:ea typeface="+mn-ea"/>
                <a:cs typeface="+mn-cs"/>
              </a:rPr>
              <a:t>in its log the global commit or global abort record, it reaches the final</a:t>
            </a:r>
          </a:p>
          <a:p>
            <a:r>
              <a:rPr lang="en-US" sz="1200" b="0" i="0" u="none" strike="noStrike" kern="1200" baseline="0" dirty="0">
                <a:solidFill>
                  <a:schemeClr val="tx1"/>
                </a:solidFill>
                <a:latin typeface="+mn-lt"/>
                <a:ea typeface="+mn-ea"/>
                <a:cs typeface="+mn-cs"/>
              </a:rPr>
              <a:t>decision. A global commit decision consists of bringing the entire</a:t>
            </a:r>
          </a:p>
          <a:p>
            <a:r>
              <a:rPr lang="en-US" sz="1200" b="0" i="0" u="none" strike="noStrike" kern="1200" baseline="0" dirty="0">
                <a:solidFill>
                  <a:schemeClr val="tx1"/>
                </a:solidFill>
                <a:latin typeface="+mn-lt"/>
                <a:ea typeface="+mn-ea"/>
                <a:cs typeface="+mn-cs"/>
              </a:rPr>
              <a:t>transaction to a successful (that is, atomic and durable) termination on all</a:t>
            </a:r>
          </a:p>
          <a:p>
            <a:r>
              <a:rPr lang="en-US" sz="1200" b="0" i="0" u="none" strike="noStrike" kern="1200" baseline="0" dirty="0">
                <a:solidFill>
                  <a:schemeClr val="tx1"/>
                </a:solidFill>
                <a:latin typeface="+mn-lt"/>
                <a:ea typeface="+mn-ea"/>
                <a:cs typeface="+mn-cs"/>
              </a:rPr>
              <a:t>the nodes on which it works. A global abort decision consists of leaving</a:t>
            </a:r>
          </a:p>
          <a:p>
            <a:r>
              <a:rPr lang="en-US" sz="1200" b="0" i="0" u="none" strike="noStrike" kern="1200" baseline="0" dirty="0">
                <a:solidFill>
                  <a:schemeClr val="tx1"/>
                </a:solidFill>
                <a:latin typeface="+mn-lt"/>
                <a:ea typeface="+mn-ea"/>
                <a:cs typeface="+mn-cs"/>
              </a:rPr>
              <a:t>the initial database state unaltered on all the nodes at which the</a:t>
            </a:r>
          </a:p>
          <a:p>
            <a:r>
              <a:rPr lang="en-IN" sz="1200" b="0" i="0" u="none" strike="noStrike" kern="1200" baseline="0" dirty="0">
                <a:solidFill>
                  <a:schemeClr val="tx1"/>
                </a:solidFill>
                <a:latin typeface="+mn-lt"/>
                <a:ea typeface="+mn-ea"/>
                <a:cs typeface="+mn-cs"/>
              </a:rPr>
              <a:t>transaction operates.</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The complete record is written at the end of the two-phase commit</a:t>
            </a:r>
          </a:p>
          <a:p>
            <a:r>
              <a:rPr lang="en-IN" sz="1200" b="0" i="0" u="none" strike="noStrike" kern="1200" baseline="0" dirty="0">
                <a:solidFill>
                  <a:schemeClr val="tx1"/>
                </a:solidFill>
                <a:latin typeface="+mn-lt"/>
                <a:ea typeface="+mn-ea"/>
                <a:cs typeface="+mn-cs"/>
              </a:rPr>
              <a:t>protocol.</a:t>
            </a:r>
          </a:p>
          <a:p>
            <a:r>
              <a:rPr lang="en-US" sz="1200" b="0" i="0" u="none" strike="noStrike" kern="1200" baseline="0" dirty="0">
                <a:solidFill>
                  <a:schemeClr val="tx1"/>
                </a:solidFill>
                <a:latin typeface="+mn-lt"/>
                <a:ea typeface="+mn-ea"/>
                <a:cs typeface="+mn-cs"/>
              </a:rPr>
              <a:t>The rm process represents a sub-transaction. As in the centralized</a:t>
            </a:r>
          </a:p>
          <a:p>
            <a:r>
              <a:rPr lang="en-US" sz="1200" b="0" i="0" u="none" strike="noStrike" kern="1200" baseline="0" dirty="0">
                <a:solidFill>
                  <a:schemeClr val="tx1"/>
                </a:solidFill>
                <a:latin typeface="+mn-lt"/>
                <a:ea typeface="+mn-ea"/>
                <a:cs typeface="+mn-cs"/>
              </a:rPr>
              <a:t>context, each rm writes a begin record, followed by various records of</a:t>
            </a:r>
          </a:p>
          <a:p>
            <a:r>
              <a:rPr lang="en-US" sz="1200" b="0" i="0" u="none" strike="noStrike" kern="1200" baseline="0" dirty="0">
                <a:solidFill>
                  <a:schemeClr val="tx1"/>
                </a:solidFill>
                <a:latin typeface="+mn-lt"/>
                <a:ea typeface="+mn-ea"/>
                <a:cs typeface="+mn-cs"/>
              </a:rPr>
              <a:t>insert, delete, and update that represent the operations carried out by </a:t>
            </a:r>
            <a:r>
              <a:rPr lang="en-US" sz="1200" b="0" i="0" u="none" strike="noStrike" kern="1200" baseline="0" dirty="0" err="1">
                <a:solidFill>
                  <a:schemeClr val="tx1"/>
                </a:solidFill>
                <a:latin typeface="+mn-lt"/>
                <a:ea typeface="+mn-ea"/>
                <a:cs typeface="+mn-cs"/>
              </a:rPr>
              <a:t>subtransactions</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As regards the two-phase commit protocol, there is a single new</a:t>
            </a:r>
          </a:p>
          <a:p>
            <a:r>
              <a:rPr lang="en-IN" sz="1200" b="0" i="0" u="none" strike="noStrike" kern="1200" baseline="0" dirty="0">
                <a:solidFill>
                  <a:schemeClr val="tx1"/>
                </a:solidFill>
                <a:latin typeface="+mn-lt"/>
                <a:ea typeface="+mn-ea"/>
                <a:cs typeface="+mn-cs"/>
              </a:rPr>
              <a:t>record on the rm.</a:t>
            </a:r>
          </a:p>
          <a:p>
            <a:endParaRPr lang="en-IN" sz="1200" b="0" i="0" u="none" strike="noStrike" kern="1200" baseline="0" dirty="0">
              <a:solidFill>
                <a:schemeClr val="tx1"/>
              </a:solidFill>
              <a:latin typeface="+mn-lt"/>
              <a:ea typeface="+mn-ea"/>
              <a:cs typeface="+mn-cs"/>
            </a:endParaRPr>
          </a:p>
          <a:p>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ready record indicates the irrevocable availability to participate in the</a:t>
            </a:r>
          </a:p>
          <a:p>
            <a:r>
              <a:rPr lang="en-US" sz="1200" b="0" i="0" u="none" strike="noStrike" kern="1200" baseline="0" dirty="0">
                <a:solidFill>
                  <a:schemeClr val="tx1"/>
                </a:solidFill>
                <a:latin typeface="+mn-lt"/>
                <a:ea typeface="+mn-ea"/>
                <a:cs typeface="+mn-cs"/>
              </a:rPr>
              <a:t>two-phase commit protocol, thereby contributing to a decision to</a:t>
            </a:r>
          </a:p>
          <a:p>
            <a:r>
              <a:rPr lang="en-US" sz="1200" b="0" i="0" u="none" strike="noStrike" kern="1200" baseline="0" dirty="0">
                <a:solidFill>
                  <a:schemeClr val="tx1"/>
                </a:solidFill>
                <a:latin typeface="+mn-lt"/>
                <a:ea typeface="+mn-ea"/>
                <a:cs typeface="+mn-cs"/>
              </a:rPr>
              <a:t>commit. The identifier (process identifier and node identifier) of the tm is</a:t>
            </a:r>
          </a:p>
          <a:p>
            <a:r>
              <a:rPr lang="en-US" sz="1200" b="0" i="0" u="none" strike="noStrike" kern="1200" baseline="0" dirty="0">
                <a:solidFill>
                  <a:schemeClr val="tx1"/>
                </a:solidFill>
                <a:latin typeface="+mn-lt"/>
                <a:ea typeface="+mn-ea"/>
                <a:cs typeface="+mn-cs"/>
              </a:rPr>
              <a:t>also written on this record.</a:t>
            </a:r>
          </a:p>
          <a:p>
            <a:r>
              <a:rPr lang="en-US" sz="1200" b="0" i="0" u="none" strike="noStrike" kern="1200" baseline="0" dirty="0">
                <a:solidFill>
                  <a:schemeClr val="tx1"/>
                </a:solidFill>
                <a:latin typeface="+mn-lt"/>
                <a:ea typeface="+mn-ea"/>
                <a:cs typeface="+mn-cs"/>
              </a:rPr>
              <a:t>Note that the participant, once the ready record is written, loses all</a:t>
            </a:r>
          </a:p>
          <a:p>
            <a:r>
              <a:rPr lang="en-US" sz="1200" b="0" i="0" u="none" strike="noStrike" kern="1200" baseline="0" dirty="0">
                <a:solidFill>
                  <a:schemeClr val="tx1"/>
                </a:solidFill>
                <a:latin typeface="+mn-lt"/>
                <a:ea typeface="+mn-ea"/>
                <a:cs typeface="+mn-cs"/>
              </a:rPr>
              <a:t>independence of decision making. The final result of the transaction will be</a:t>
            </a:r>
          </a:p>
          <a:p>
            <a:r>
              <a:rPr lang="en-US" sz="1200" b="0" i="0" u="none" strike="noStrike" kern="1200" baseline="0" dirty="0">
                <a:solidFill>
                  <a:schemeClr val="tx1"/>
                </a:solidFill>
                <a:latin typeface="+mn-lt"/>
                <a:ea typeface="+mn-ea"/>
                <a:cs typeface="+mn-cs"/>
              </a:rPr>
              <a:t>decided by the tm. Furthermore, a participant can write the ready record</a:t>
            </a:r>
          </a:p>
          <a:p>
            <a:r>
              <a:rPr lang="en-US" sz="1200" b="0" i="0" u="none" strike="noStrike" kern="1200" baseline="0" dirty="0">
                <a:solidFill>
                  <a:schemeClr val="tx1"/>
                </a:solidFill>
                <a:latin typeface="+mn-lt"/>
                <a:ea typeface="+mn-ea"/>
                <a:cs typeface="+mn-cs"/>
              </a:rPr>
              <a:t>only when it is in a ‘recoverable state’. This means that it must use</a:t>
            </a:r>
          </a:p>
          <a:p>
            <a:r>
              <a:rPr lang="en-US" sz="1200" b="0" i="0" u="none" strike="noStrike" kern="1200" baseline="0" dirty="0">
                <a:solidFill>
                  <a:schemeClr val="tx1"/>
                </a:solidFill>
                <a:latin typeface="+mn-lt"/>
                <a:ea typeface="+mn-ea"/>
                <a:cs typeface="+mn-cs"/>
              </a:rPr>
              <a:t>appropriate locks to block all the resources to which it has access and it must</a:t>
            </a:r>
          </a:p>
          <a:p>
            <a:r>
              <a:rPr lang="en-US" sz="1200" b="0" i="0" u="none" strike="noStrike" kern="1200" baseline="0" dirty="0">
                <a:solidFill>
                  <a:schemeClr val="tx1"/>
                </a:solidFill>
                <a:latin typeface="+mn-lt"/>
                <a:ea typeface="+mn-ea"/>
                <a:cs typeface="+mn-cs"/>
              </a:rPr>
              <a:t>follow the </a:t>
            </a:r>
            <a:r>
              <a:rPr lang="en-US" sz="1200" b="0" i="0" u="none" strike="noStrike" kern="1200" baseline="0" dirty="0" err="1">
                <a:solidFill>
                  <a:schemeClr val="tx1"/>
                </a:solidFill>
                <a:latin typeface="+mn-lt"/>
                <a:ea typeface="+mn-ea"/>
                <a:cs typeface="+mn-cs"/>
              </a:rPr>
              <a:t>wal</a:t>
            </a:r>
            <a:r>
              <a:rPr lang="en-US" sz="1200" b="0" i="0" u="none" strike="noStrike" kern="1200" baseline="0" dirty="0">
                <a:solidFill>
                  <a:schemeClr val="tx1"/>
                </a:solidFill>
                <a:latin typeface="+mn-lt"/>
                <a:ea typeface="+mn-ea"/>
                <a:cs typeface="+mn-cs"/>
              </a:rPr>
              <a:t> and commit-precedence rules, as defined in Section 9.4.3, in</a:t>
            </a:r>
          </a:p>
          <a:p>
            <a:r>
              <a:rPr lang="en-US" sz="1200" b="0" i="0" u="none" strike="noStrike" kern="1200" baseline="0" dirty="0">
                <a:solidFill>
                  <a:schemeClr val="tx1"/>
                </a:solidFill>
                <a:latin typeface="+mn-lt"/>
                <a:ea typeface="+mn-ea"/>
                <a:cs typeface="+mn-cs"/>
              </a:rPr>
              <a:t>the management of its log.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absence of failure, the two-phase commit protocol consists of a rapid</a:t>
            </a:r>
          </a:p>
          <a:p>
            <a:r>
              <a:rPr lang="en-US" sz="1200" b="0" i="0" u="none" strike="noStrike" kern="1200" baseline="0" dirty="0">
                <a:solidFill>
                  <a:schemeClr val="tx1"/>
                </a:solidFill>
                <a:latin typeface="+mn-lt"/>
                <a:ea typeface="+mn-ea"/>
                <a:cs typeface="+mn-cs"/>
              </a:rPr>
              <a:t>sequence of writes on the log and of exchange of messages between the tm</a:t>
            </a:r>
          </a:p>
          <a:p>
            <a:r>
              <a:rPr lang="en-US" sz="1200" b="0" i="0" u="none" strike="noStrike" kern="1200" baseline="0" dirty="0">
                <a:solidFill>
                  <a:schemeClr val="tx1"/>
                </a:solidFill>
                <a:latin typeface="+mn-lt"/>
                <a:ea typeface="+mn-ea"/>
                <a:cs typeface="+mn-cs"/>
              </a:rPr>
              <a:t>and the rms. In communication with the rms, the tm can use </a:t>
            </a:r>
            <a:r>
              <a:rPr lang="en-US" sz="1200" b="0" i="1" u="none" strike="noStrike" kern="1200" baseline="0" dirty="0">
                <a:solidFill>
                  <a:schemeClr val="tx1"/>
                </a:solidFill>
                <a:latin typeface="+mn-lt"/>
                <a:ea typeface="+mn-ea"/>
                <a:cs typeface="+mn-cs"/>
              </a:rPr>
              <a:t>broadcast</a:t>
            </a:r>
          </a:p>
          <a:p>
            <a:r>
              <a:rPr lang="en-US" sz="1200" b="0" i="0" u="none" strike="noStrike" kern="1200" baseline="0" dirty="0">
                <a:solidFill>
                  <a:schemeClr val="tx1"/>
                </a:solidFill>
                <a:latin typeface="+mn-lt"/>
                <a:ea typeface="+mn-ea"/>
                <a:cs typeface="+mn-cs"/>
              </a:rPr>
              <a:t>mechanisms that transmit the same message to many nodes. It must then be</a:t>
            </a:r>
          </a:p>
          <a:p>
            <a:r>
              <a:rPr lang="en-US" sz="1200" b="0" i="0" u="none" strike="noStrike" kern="1200" baseline="0" dirty="0">
                <a:solidFill>
                  <a:schemeClr val="tx1"/>
                </a:solidFill>
                <a:latin typeface="+mn-lt"/>
                <a:ea typeface="+mn-ea"/>
                <a:cs typeface="+mn-cs"/>
              </a:rPr>
              <a:t>able to collect responses arriving from various nodes. Otherwise, the tm uses</a:t>
            </a:r>
          </a:p>
          <a:p>
            <a:r>
              <a:rPr lang="en-US" sz="1200" b="0" i="0" u="none" strike="noStrike" kern="1200" baseline="0" dirty="0">
                <a:solidFill>
                  <a:schemeClr val="tx1"/>
                </a:solidFill>
                <a:latin typeface="+mn-lt"/>
                <a:ea typeface="+mn-ea"/>
                <a:cs typeface="+mn-cs"/>
              </a:rPr>
              <a:t>a serial communication with each of the rms.</a:t>
            </a:r>
          </a:p>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first phase </a:t>
            </a:r>
            <a:r>
              <a:rPr lang="en-US" sz="1200" b="0" i="0" u="none" strike="noStrike" kern="1200" baseline="0" dirty="0">
                <a:solidFill>
                  <a:schemeClr val="tx1"/>
                </a:solidFill>
                <a:latin typeface="+mn-lt"/>
                <a:ea typeface="+mn-ea"/>
                <a:cs typeface="+mn-cs"/>
              </a:rPr>
              <a:t>of the protocol is as follows.</a:t>
            </a:r>
          </a:p>
          <a:p>
            <a:r>
              <a:rPr lang="en-US" sz="1200" b="0" i="0" u="none" strike="noStrike" kern="1200" baseline="0" dirty="0">
                <a:solidFill>
                  <a:schemeClr val="tx1"/>
                </a:solidFill>
                <a:latin typeface="+mn-lt"/>
                <a:ea typeface="+mn-ea"/>
                <a:cs typeface="+mn-cs"/>
              </a:rPr>
              <a:t>1. The tm writes the prepare record in its log and sends a prepare message</a:t>
            </a:r>
          </a:p>
          <a:p>
            <a:r>
              <a:rPr lang="en-US" sz="1200" b="0" i="0" u="none" strike="noStrike" kern="1200" baseline="0" dirty="0">
                <a:solidFill>
                  <a:schemeClr val="tx1"/>
                </a:solidFill>
                <a:latin typeface="+mn-lt"/>
                <a:ea typeface="+mn-ea"/>
                <a:cs typeface="+mn-cs"/>
              </a:rPr>
              <a:t>to inform all the rms of the start of the protocol. A timeout is then set by</a:t>
            </a:r>
          </a:p>
          <a:p>
            <a:r>
              <a:rPr lang="en-US" sz="1200" b="0" i="0" u="none" strike="noStrike" kern="1200" baseline="0" dirty="0">
                <a:solidFill>
                  <a:schemeClr val="tx1"/>
                </a:solidFill>
                <a:latin typeface="+mn-lt"/>
                <a:ea typeface="+mn-ea"/>
                <a:cs typeface="+mn-cs"/>
              </a:rPr>
              <a:t>the tm indicating the maximum time allocated to the completion of the</a:t>
            </a:r>
          </a:p>
          <a:p>
            <a:r>
              <a:rPr lang="en-US" sz="1200" b="0" i="0" u="none" strike="noStrike" kern="1200" baseline="0" dirty="0">
                <a:solidFill>
                  <a:schemeClr val="tx1"/>
                </a:solidFill>
                <a:latin typeface="+mn-lt"/>
                <a:ea typeface="+mn-ea"/>
                <a:cs typeface="+mn-cs"/>
              </a:rPr>
              <a:t>first phase. The timeout will expire in the case of an excessive delay in</a:t>
            </a:r>
          </a:p>
          <a:p>
            <a:r>
              <a:rPr lang="en-US" sz="1200" b="0" i="0" u="none" strike="noStrike" kern="1200" baseline="0" dirty="0">
                <a:solidFill>
                  <a:schemeClr val="tx1"/>
                </a:solidFill>
                <a:latin typeface="+mn-lt"/>
                <a:ea typeface="+mn-ea"/>
                <a:cs typeface="+mn-cs"/>
              </a:rPr>
              <a:t>the receipt of the reply message from some of the rms.</a:t>
            </a:r>
          </a:p>
          <a:p>
            <a:r>
              <a:rPr lang="en-US" sz="1200" b="0" i="0" u="none" strike="noStrike" kern="1200" baseline="0" dirty="0">
                <a:solidFill>
                  <a:schemeClr val="tx1"/>
                </a:solidFill>
                <a:latin typeface="+mn-lt"/>
                <a:ea typeface="+mn-ea"/>
                <a:cs typeface="+mn-cs"/>
              </a:rPr>
              <a:t>2. The rms that are in a recoverable state await for the prepare message. As</a:t>
            </a:r>
          </a:p>
          <a:p>
            <a:r>
              <a:rPr lang="en-US" sz="1200" b="0" i="0" u="none" strike="noStrike" kern="1200" baseline="0" dirty="0">
                <a:solidFill>
                  <a:schemeClr val="tx1"/>
                </a:solidFill>
                <a:latin typeface="+mn-lt"/>
                <a:ea typeface="+mn-ea"/>
                <a:cs typeface="+mn-cs"/>
              </a:rPr>
              <a:t>soon as the prepare message arrives, they write on their own logs the</a:t>
            </a:r>
          </a:p>
          <a:p>
            <a:r>
              <a:rPr lang="en-US" sz="1200" b="0" i="0" u="none" strike="noStrike" kern="1200" baseline="0" dirty="0">
                <a:solidFill>
                  <a:schemeClr val="tx1"/>
                </a:solidFill>
                <a:latin typeface="+mn-lt"/>
                <a:ea typeface="+mn-ea"/>
                <a:cs typeface="+mn-cs"/>
              </a:rPr>
              <a:t>ready record and transmit to the tm a ready message, which indicates the</a:t>
            </a:r>
          </a:p>
          <a:p>
            <a:r>
              <a:rPr lang="en-US" sz="1200" b="0" i="0" u="none" strike="noStrike" kern="1200" baseline="0" dirty="0">
                <a:solidFill>
                  <a:schemeClr val="tx1"/>
                </a:solidFill>
                <a:latin typeface="+mn-lt"/>
                <a:ea typeface="+mn-ea"/>
                <a:cs typeface="+mn-cs"/>
              </a:rPr>
              <a:t>positive choice of commit participation. If an rm is not in a recoverable</a:t>
            </a:r>
          </a:p>
          <a:p>
            <a:r>
              <a:rPr lang="en-US" sz="1200" b="0" i="0" u="none" strike="noStrike" kern="1200" baseline="0" dirty="0">
                <a:solidFill>
                  <a:schemeClr val="tx1"/>
                </a:solidFill>
                <a:latin typeface="+mn-lt"/>
                <a:ea typeface="+mn-ea"/>
                <a:cs typeface="+mn-cs"/>
              </a:rPr>
              <a:t>state, because a transaction failure has taken place, it sends a not-ready</a:t>
            </a:r>
          </a:p>
          <a:p>
            <a:r>
              <a:rPr lang="en-US" sz="1200" b="0" i="0" u="none" strike="noStrike" kern="1200" baseline="0" dirty="0">
                <a:solidFill>
                  <a:schemeClr val="tx1"/>
                </a:solidFill>
                <a:latin typeface="+mn-lt"/>
                <a:ea typeface="+mn-ea"/>
                <a:cs typeface="+mn-cs"/>
              </a:rPr>
              <a:t>message and ends the protocol. Any rm can at any time autonomously</a:t>
            </a:r>
          </a:p>
          <a:p>
            <a:r>
              <a:rPr lang="en-US" sz="1200" b="0" i="0" u="none" strike="noStrike" kern="1200" baseline="0" dirty="0">
                <a:solidFill>
                  <a:schemeClr val="tx1"/>
                </a:solidFill>
                <a:latin typeface="+mn-lt"/>
                <a:ea typeface="+mn-ea"/>
                <a:cs typeface="+mn-cs"/>
              </a:rPr>
              <a:t>abort a sub-transaction, by undoing the effects and ending the protocol</a:t>
            </a:r>
          </a:p>
          <a:p>
            <a:r>
              <a:rPr lang="en-US" sz="1200" b="0" i="0" u="none" strike="noStrike" kern="1200" baseline="0" dirty="0">
                <a:solidFill>
                  <a:schemeClr val="tx1"/>
                </a:solidFill>
                <a:latin typeface="+mn-lt"/>
                <a:ea typeface="+mn-ea"/>
                <a:cs typeface="+mn-cs"/>
              </a:rPr>
              <a:t>before it begins. As we shall see, the global effect of this situation on the</a:t>
            </a:r>
          </a:p>
          <a:p>
            <a:r>
              <a:rPr lang="en-US" sz="1200" b="0" i="0" u="none" strike="noStrike" kern="1200" baseline="0" dirty="0">
                <a:solidFill>
                  <a:schemeClr val="tx1"/>
                </a:solidFill>
                <a:latin typeface="+mn-lt"/>
                <a:ea typeface="+mn-ea"/>
                <a:cs typeface="+mn-cs"/>
              </a:rPr>
              <a:t>transaction is a global abort.</a:t>
            </a:r>
          </a:p>
          <a:p>
            <a:r>
              <a:rPr lang="en-US" sz="1200" b="0" i="0" u="none" strike="noStrike" kern="1200" baseline="0" dirty="0">
                <a:solidFill>
                  <a:schemeClr val="tx1"/>
                </a:solidFill>
                <a:latin typeface="+mn-lt"/>
                <a:ea typeface="+mn-ea"/>
                <a:cs typeface="+mn-cs"/>
              </a:rPr>
              <a:t>3. The tm collects the reply messages from the rms. If it receives a positive</a:t>
            </a:r>
          </a:p>
          <a:p>
            <a:r>
              <a:rPr lang="en-US" sz="1200" b="0" i="0" u="none" strike="noStrike" kern="1200" baseline="0" dirty="0">
                <a:solidFill>
                  <a:schemeClr val="tx1"/>
                </a:solidFill>
                <a:latin typeface="+mn-lt"/>
                <a:ea typeface="+mn-ea"/>
                <a:cs typeface="+mn-cs"/>
              </a:rPr>
              <a:t>message from all the rms, it writes a global commit record on its log. If,</a:t>
            </a:r>
          </a:p>
          <a:p>
            <a:r>
              <a:rPr lang="en-US" sz="1200" b="0" i="0" u="none" strike="noStrike" kern="1200" baseline="0" dirty="0">
                <a:solidFill>
                  <a:schemeClr val="tx1"/>
                </a:solidFill>
                <a:latin typeface="+mn-lt"/>
                <a:ea typeface="+mn-ea"/>
                <a:cs typeface="+mn-cs"/>
              </a:rPr>
              <a:t>however, one or more negative messages are received or the timeout</a:t>
            </a:r>
          </a:p>
          <a:p>
            <a:r>
              <a:rPr lang="en-US" sz="1200" b="0" i="0" u="none" strike="noStrike" kern="1200" baseline="0" dirty="0">
                <a:solidFill>
                  <a:schemeClr val="tx1"/>
                </a:solidFill>
                <a:latin typeface="+mn-lt"/>
                <a:ea typeface="+mn-ea"/>
                <a:cs typeface="+mn-cs"/>
              </a:rPr>
              <a:t>expires without the tm receiving all the messages, the tm writes a</a:t>
            </a:r>
          </a:p>
          <a:p>
            <a:r>
              <a:rPr lang="en-US" sz="1200" b="0" i="0" u="none" strike="noStrike" kern="1200" baseline="0" dirty="0">
                <a:solidFill>
                  <a:schemeClr val="tx1"/>
                </a:solidFill>
                <a:latin typeface="+mn-lt"/>
                <a:ea typeface="+mn-ea"/>
                <a:cs typeface="+mn-cs"/>
              </a:rPr>
              <a:t>global abort record on the log.</a:t>
            </a:r>
          </a:p>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second phase </a:t>
            </a:r>
            <a:r>
              <a:rPr lang="en-US" sz="1200" b="0" i="0" u="none" strike="noStrike" kern="1200" baseline="0" dirty="0">
                <a:solidFill>
                  <a:schemeClr val="tx1"/>
                </a:solidFill>
                <a:latin typeface="+mn-lt"/>
                <a:ea typeface="+mn-ea"/>
                <a:cs typeface="+mn-cs"/>
              </a:rPr>
              <a:t>of the protocol is as follows.</a:t>
            </a:r>
          </a:p>
          <a:p>
            <a:r>
              <a:rPr lang="en-US" sz="1200" b="0" i="0" u="none" strike="noStrike" kern="1200" baseline="0" dirty="0">
                <a:solidFill>
                  <a:schemeClr val="tx1"/>
                </a:solidFill>
                <a:latin typeface="+mn-lt"/>
                <a:ea typeface="+mn-ea"/>
                <a:cs typeface="+mn-cs"/>
              </a:rPr>
              <a:t>1. The tm transmits its global decision to the rms. It then sets a second</a:t>
            </a:r>
          </a:p>
          <a:p>
            <a:r>
              <a:rPr lang="en-US" sz="1200" b="0" i="0" u="none" strike="noStrike" kern="1200" baseline="0" dirty="0">
                <a:solidFill>
                  <a:schemeClr val="tx1"/>
                </a:solidFill>
                <a:latin typeface="+mn-lt"/>
                <a:ea typeface="+mn-ea"/>
                <a:cs typeface="+mn-cs"/>
              </a:rPr>
              <a:t>timeout, which will be activated in the case of an excessive delay in the</a:t>
            </a:r>
          </a:p>
          <a:p>
            <a:r>
              <a:rPr lang="en-US" sz="1200" b="0" i="0" u="none" strike="noStrike" kern="1200" baseline="0" dirty="0">
                <a:solidFill>
                  <a:schemeClr val="tx1"/>
                </a:solidFill>
                <a:latin typeface="+mn-lt"/>
                <a:ea typeface="+mn-ea"/>
                <a:cs typeface="+mn-cs"/>
              </a:rPr>
              <a:t>receipt of responses from the rms.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2. The rms that are ready await the decision message. As soon as the</a:t>
            </a:r>
          </a:p>
          <a:p>
            <a:r>
              <a:rPr lang="en-US" sz="1200" b="0" i="0" u="none" strike="noStrike" kern="1200" baseline="0" dirty="0">
                <a:solidFill>
                  <a:schemeClr val="tx1"/>
                </a:solidFill>
                <a:latin typeface="+mn-lt"/>
                <a:ea typeface="+mn-ea"/>
                <a:cs typeface="+mn-cs"/>
              </a:rPr>
              <a:t>message arrives, they write the commit or abort record on their own logs.</a:t>
            </a:r>
          </a:p>
          <a:p>
            <a:r>
              <a:rPr lang="en-US" sz="1200" b="0" i="0" u="none" strike="noStrike" kern="1200" baseline="0" dirty="0">
                <a:solidFill>
                  <a:schemeClr val="tx1"/>
                </a:solidFill>
                <a:latin typeface="+mn-lt"/>
                <a:ea typeface="+mn-ea"/>
                <a:cs typeface="+mn-cs"/>
              </a:rPr>
              <a:t>Then they send an acknowledgement to the tm. At this point, the</a:t>
            </a:r>
          </a:p>
          <a:p>
            <a:r>
              <a:rPr lang="en-US" sz="1200" b="0" i="0" u="none" strike="noStrike" kern="1200" baseline="0" dirty="0">
                <a:solidFill>
                  <a:schemeClr val="tx1"/>
                </a:solidFill>
                <a:latin typeface="+mn-lt"/>
                <a:ea typeface="+mn-ea"/>
                <a:cs typeface="+mn-cs"/>
              </a:rPr>
              <a:t>implementation of the commit or abort proceeds on each server as</a:t>
            </a:r>
          </a:p>
          <a:p>
            <a:r>
              <a:rPr lang="en-US" sz="1200" b="0" i="0" u="none" strike="noStrike" kern="1200" baseline="0" dirty="0">
                <a:solidFill>
                  <a:schemeClr val="tx1"/>
                </a:solidFill>
                <a:latin typeface="+mn-lt"/>
                <a:ea typeface="+mn-ea"/>
                <a:cs typeface="+mn-cs"/>
              </a:rPr>
              <a:t>described in the preceding chapter. In particular, the pages modified by</a:t>
            </a:r>
          </a:p>
          <a:p>
            <a:r>
              <a:rPr lang="en-US" sz="1200" b="0" i="0" u="none" strike="noStrike" kern="1200" baseline="0" dirty="0">
                <a:solidFill>
                  <a:schemeClr val="tx1"/>
                </a:solidFill>
                <a:latin typeface="+mn-lt"/>
                <a:ea typeface="+mn-ea"/>
                <a:cs typeface="+mn-cs"/>
              </a:rPr>
              <a:t>the transaction are written to the database by the buffer manager.</a:t>
            </a:r>
          </a:p>
          <a:p>
            <a:r>
              <a:rPr lang="en-US" sz="1200" b="0" i="0" u="none" strike="noStrike" kern="1200" baseline="0" dirty="0">
                <a:solidFill>
                  <a:schemeClr val="tx1"/>
                </a:solidFill>
                <a:latin typeface="+mn-lt"/>
                <a:ea typeface="+mn-ea"/>
                <a:cs typeface="+mn-cs"/>
              </a:rPr>
              <a:t>3. The tm collects all the ack messages from the rms involved in the second</a:t>
            </a:r>
          </a:p>
          <a:p>
            <a:r>
              <a:rPr lang="en-US" sz="1200" b="0" i="0" u="none" strike="noStrike" kern="1200" baseline="0" dirty="0">
                <a:solidFill>
                  <a:schemeClr val="tx1"/>
                </a:solidFill>
                <a:latin typeface="+mn-lt"/>
                <a:ea typeface="+mn-ea"/>
                <a:cs typeface="+mn-cs"/>
              </a:rPr>
              <a:t>phase. If the timeout expires without the tm having received all the</a:t>
            </a:r>
          </a:p>
          <a:p>
            <a:r>
              <a:rPr lang="en-US" sz="1200" b="0" i="0" u="none" strike="noStrike" kern="1200" baseline="0" dirty="0">
                <a:solidFill>
                  <a:schemeClr val="tx1"/>
                </a:solidFill>
                <a:latin typeface="+mn-lt"/>
                <a:ea typeface="+mn-ea"/>
                <a:cs typeface="+mn-cs"/>
              </a:rPr>
              <a:t>acks, the tm sets another timeout and repeats the transmission to all the</a:t>
            </a:r>
          </a:p>
          <a:p>
            <a:r>
              <a:rPr lang="en-US" sz="1200" b="0" i="0" u="none" strike="noStrike" kern="1200" baseline="0" dirty="0">
                <a:solidFill>
                  <a:schemeClr val="tx1"/>
                </a:solidFill>
                <a:latin typeface="+mn-lt"/>
                <a:ea typeface="+mn-ea"/>
                <a:cs typeface="+mn-cs"/>
              </a:rPr>
              <a:t>rms from which it has not received an ack. This sequence is repeated</a:t>
            </a:r>
          </a:p>
          <a:p>
            <a:r>
              <a:rPr lang="en-US" sz="1200" b="0" i="0" u="none" strike="noStrike" kern="1200" baseline="0" dirty="0">
                <a:solidFill>
                  <a:schemeClr val="tx1"/>
                </a:solidFill>
                <a:latin typeface="+mn-lt"/>
                <a:ea typeface="+mn-ea"/>
                <a:cs typeface="+mn-cs"/>
              </a:rPr>
              <a:t>until all the rms respond by sending their acks. When all the acks have</a:t>
            </a:r>
          </a:p>
          <a:p>
            <a:r>
              <a:rPr lang="en-US" sz="1200" b="0" i="0" u="none" strike="noStrike" kern="1200" baseline="0" dirty="0">
                <a:solidFill>
                  <a:schemeClr val="tx1"/>
                </a:solidFill>
                <a:latin typeface="+mn-lt"/>
                <a:ea typeface="+mn-ea"/>
                <a:cs typeface="+mn-cs"/>
              </a:rPr>
              <a:t>arrived, the tm writes the complete record on its log.</a:t>
            </a:r>
            <a:endParaRPr lang="en-IN" dirty="0"/>
          </a:p>
        </p:txBody>
      </p:sp>
      <p:sp>
        <p:nvSpPr>
          <p:cNvPr id="4" name="Slide Number Placeholder 3"/>
          <p:cNvSpPr>
            <a:spLocks noGrp="1"/>
          </p:cNvSpPr>
          <p:nvPr>
            <p:ph type="sldNum" sz="quarter" idx="5"/>
          </p:nvPr>
        </p:nvSpPr>
        <p:spPr/>
        <p:txBody>
          <a:bodyPr/>
          <a:lstStyle/>
          <a:p>
            <a:fld id="{B7820E01-F1E7-43BE-A1C0-EFA6168D60B3}" type="slidenum">
              <a:rPr lang="en-IN" smtClean="0"/>
              <a:t>13</a:t>
            </a:fld>
            <a:endParaRPr lang="en-IN"/>
          </a:p>
        </p:txBody>
      </p:sp>
    </p:spTree>
    <p:extLst>
      <p:ext uri="{BB962C8B-B14F-4D97-AF65-F5344CB8AC3E}">
        <p14:creationId xmlns:p14="http://schemas.microsoft.com/office/powerpoint/2010/main" val="3915652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Courier"/>
              </a:rPr>
              <a:t>1. Site failures</a:t>
            </a:r>
          </a:p>
          <a:p>
            <a:pPr algn="l"/>
            <a:r>
              <a:rPr lang="en-US" sz="1800" b="0" i="0" u="none" strike="noStrike" baseline="0" dirty="0">
                <a:latin typeface="Courier"/>
              </a:rPr>
              <a:t>a. A participant fails before having written the ready record in the log.</a:t>
            </a:r>
          </a:p>
          <a:p>
            <a:pPr algn="l"/>
            <a:r>
              <a:rPr lang="en-US" sz="1800" b="0" i="0" u="none" strike="noStrike" baseline="0" dirty="0">
                <a:latin typeface="Courier"/>
              </a:rPr>
              <a:t>In this case, the coordinator's timeout expires, and it takes the abort</a:t>
            </a:r>
          </a:p>
          <a:p>
            <a:pPr algn="l"/>
            <a:r>
              <a:rPr lang="en-US" sz="1800" b="0" i="0" u="none" strike="noStrike" baseline="0" dirty="0">
                <a:latin typeface="Courier"/>
              </a:rPr>
              <a:t>decision. All operational participants abort their </a:t>
            </a:r>
            <a:r>
              <a:rPr lang="en-US" sz="1800" b="0" i="0" u="none" strike="noStrike" baseline="0" dirty="0" err="1">
                <a:latin typeface="Courier"/>
              </a:rPr>
              <a:t>subtransactions</a:t>
            </a:r>
            <a:r>
              <a:rPr lang="en-US" sz="1800" b="0" i="0" u="none" strike="noStrike" baseline="0" dirty="0">
                <a:latin typeface="Courier"/>
              </a:rPr>
              <a:t>. When</a:t>
            </a:r>
          </a:p>
          <a:p>
            <a:pPr algn="l"/>
            <a:r>
              <a:rPr lang="en-US" sz="1800" b="0" i="0" u="none" strike="noStrike" baseline="0" dirty="0">
                <a:latin typeface="Courier"/>
              </a:rPr>
              <a:t>the failed participant recovers, the restart procedure simply aborts the</a:t>
            </a:r>
          </a:p>
          <a:p>
            <a:pPr algn="l"/>
            <a:r>
              <a:rPr lang="en-US" sz="1800" b="0" i="0" u="none" strike="noStrike" baseline="0" dirty="0">
                <a:latin typeface="Courier"/>
              </a:rPr>
              <a:t>transaction, without having to collect information from other sites.</a:t>
            </a:r>
          </a:p>
          <a:p>
            <a:pPr algn="l"/>
            <a:r>
              <a:rPr lang="en-US" sz="1800" b="0" i="0" u="none" strike="noStrike" baseline="0" dirty="0">
                <a:latin typeface="Courier"/>
              </a:rPr>
              <a:t>b. A participant fails after having written the ready record in the log.</a:t>
            </a:r>
          </a:p>
          <a:p>
            <a:pPr algn="l"/>
            <a:r>
              <a:rPr lang="en-US" sz="1800" b="0" i="0" u="none" strike="noStrike" baseline="0" dirty="0">
                <a:latin typeface="Courier"/>
              </a:rPr>
              <a:t>In this case, the operational sites correctly terminate the transaction</a:t>
            </a:r>
          </a:p>
          <a:p>
            <a:pPr algn="l"/>
            <a:r>
              <a:rPr lang="en-US" sz="1800" b="0" i="0" u="none" strike="noStrike" baseline="0" dirty="0">
                <a:latin typeface="Courier"/>
              </a:rPr>
              <a:t>(commit or abort). When the failed site recovers, the restart procedure</a:t>
            </a:r>
          </a:p>
          <a:p>
            <a:pPr algn="l"/>
            <a:r>
              <a:rPr lang="en-US" sz="1800" b="0" i="0" u="none" strike="noStrike" baseline="0" dirty="0">
                <a:latin typeface="Courier"/>
              </a:rPr>
              <a:t>has to ask the coordinator or some other participant about the outcome</a:t>
            </a:r>
          </a:p>
          <a:p>
            <a:pPr algn="l"/>
            <a:r>
              <a:rPr lang="en-US" sz="1800" b="0" i="0" u="none" strike="noStrike" baseline="0" dirty="0">
                <a:latin typeface="Courier"/>
              </a:rPr>
              <a:t>of the transaction, and then perform the appropriate action (commit or</a:t>
            </a:r>
          </a:p>
          <a:p>
            <a:pPr algn="l"/>
            <a:r>
              <a:rPr lang="en-US" sz="1800" b="0" i="0" u="none" strike="noStrike" baseline="0" dirty="0">
                <a:latin typeface="Courier"/>
              </a:rPr>
              <a:t>abort). In this case, access to remote recovery information is required.</a:t>
            </a:r>
          </a:p>
          <a:p>
            <a:pPr algn="l"/>
            <a:r>
              <a:rPr lang="en-US" sz="1800" b="0" i="0" u="none" strike="noStrike" baseline="0" dirty="0">
                <a:latin typeface="Courier"/>
              </a:rPr>
              <a:t>In the above discussion, we have considered writing the log and sending</a:t>
            </a:r>
          </a:p>
          <a:p>
            <a:pPr algn="l"/>
            <a:r>
              <a:rPr lang="en-US" sz="1800" b="0" i="0" u="none" strike="noStrike" baseline="0" dirty="0">
                <a:latin typeface="Courier"/>
              </a:rPr>
              <a:t>the message as an atomic action. However, in a real system a failure can</a:t>
            </a:r>
          </a:p>
          <a:p>
            <a:pPr algn="l"/>
            <a:r>
              <a:rPr lang="en-US" sz="1800" b="0" i="0" u="none" strike="noStrike" baseline="0" dirty="0">
                <a:latin typeface="Courier"/>
              </a:rPr>
              <a:t>occur after the log has been written and before the message is sent. In</a:t>
            </a:r>
          </a:p>
          <a:p>
            <a:pPr algn="l"/>
            <a:r>
              <a:rPr lang="en-US" sz="1800" b="0" i="0" u="none" strike="noStrike" baseline="0" dirty="0">
                <a:latin typeface="Courier"/>
              </a:rPr>
              <a:t>this case the coordinator and all other operational participants would</a:t>
            </a:r>
          </a:p>
          <a:p>
            <a:pPr algn="l"/>
            <a:r>
              <a:rPr lang="en-US" sz="1800" b="0" i="0" u="none" strike="noStrike" baseline="0" dirty="0">
                <a:latin typeface="Courier"/>
              </a:rPr>
              <a:t>behave as in the above point (la), while the failed participant would</a:t>
            </a:r>
          </a:p>
          <a:p>
            <a:pPr algn="l"/>
            <a:r>
              <a:rPr lang="en-US" sz="1800" b="0" i="0" u="none" strike="noStrike" baseline="0" dirty="0">
                <a:latin typeface="Courier"/>
              </a:rPr>
              <a:t>perform restart as described here. The outcome is correct in this case</a:t>
            </a:r>
          </a:p>
          <a:p>
            <a:pPr algn="l"/>
            <a:r>
              <a:rPr lang="en-US" sz="1800" b="0" i="0" u="none" strike="noStrike" baseline="0" dirty="0">
                <a:latin typeface="Courier"/>
              </a:rPr>
              <a:t>also. In the following we will normally assume that writing the log and</a:t>
            </a:r>
          </a:p>
          <a:p>
            <a:pPr algn="l"/>
            <a:r>
              <a:rPr lang="en-US" sz="1800" b="0" i="0" u="none" strike="noStrike" baseline="0" dirty="0">
                <a:latin typeface="Courier"/>
              </a:rPr>
              <a:t>sending the message constitute an atomic action.</a:t>
            </a:r>
          </a:p>
          <a:p>
            <a:pPr algn="l"/>
            <a:r>
              <a:rPr lang="en-US" sz="1800" b="0" i="0" u="none" strike="noStrike" baseline="0" dirty="0">
                <a:latin typeface="Courier"/>
              </a:rPr>
              <a:t>c. The coordinator fails after having written the prepare record in the</a:t>
            </a:r>
          </a:p>
          <a:p>
            <a:pPr algn="l"/>
            <a:r>
              <a:rPr lang="en-US" sz="1800" b="0" i="0" u="none" strike="noStrike" baseline="0" dirty="0">
                <a:latin typeface="Courier"/>
              </a:rPr>
              <a:t>log, but before having written a global- commit or global- abort record</a:t>
            </a:r>
          </a:p>
          <a:p>
            <a:pPr algn="l"/>
            <a:r>
              <a:rPr lang="en-US" sz="1800" b="0" i="0" u="none" strike="noStrike" baseline="0" dirty="0">
                <a:latin typeface="Courier"/>
              </a:rPr>
              <a:t>in the log. In this case all participants which have already answered</a:t>
            </a:r>
          </a:p>
          <a:p>
            <a:pPr algn="l"/>
            <a:r>
              <a:rPr lang="en-US" sz="1800" b="0" i="0" u="none" strike="noStrike" baseline="0" dirty="0">
                <a:latin typeface="Courier"/>
              </a:rPr>
              <a:t>READY must wait for the recovery of the coordinator. The restart</a:t>
            </a:r>
          </a:p>
          <a:p>
            <a:pPr algn="l"/>
            <a:r>
              <a:rPr lang="en-US" sz="1800" b="0" i="0" u="none" strike="noStrike" baseline="0" dirty="0">
                <a:latin typeface="Courier"/>
              </a:rPr>
              <a:t>procedure of the coordinator resumes the commitment protocol from the</a:t>
            </a:r>
          </a:p>
          <a:p>
            <a:pPr algn="l"/>
            <a:r>
              <a:rPr lang="en-US" sz="1800" b="0" i="0" u="none" strike="noStrike" baseline="0" dirty="0">
                <a:latin typeface="Courier"/>
              </a:rPr>
              <a:t>beginning, reading the identity of participants from the prepare record</a:t>
            </a:r>
          </a:p>
          <a:p>
            <a:pPr algn="l"/>
            <a:r>
              <a:rPr lang="en-US" sz="1800" b="0" i="0" u="none" strike="noStrike" baseline="0" dirty="0">
                <a:latin typeface="Courier"/>
              </a:rPr>
              <a:t>in the log, and sending again the PREPARE message to them. Each</a:t>
            </a:r>
          </a:p>
          <a:p>
            <a:pPr algn="l"/>
            <a:r>
              <a:rPr lang="en-US" sz="1800" b="0" i="0" u="none" strike="noStrike" baseline="0" dirty="0">
                <a:latin typeface="Courier"/>
              </a:rPr>
              <a:t>ready participant must recognize that the new PREPARE message is a</a:t>
            </a:r>
          </a:p>
          <a:p>
            <a:pPr algn="l"/>
            <a:r>
              <a:rPr lang="en-US" sz="1800" b="0" i="0" u="none" strike="noStrike" baseline="0" dirty="0">
                <a:latin typeface="Courier"/>
              </a:rPr>
              <a:t>repetition of the previous one.</a:t>
            </a:r>
          </a:p>
          <a:p>
            <a:pPr algn="l"/>
            <a:r>
              <a:rPr lang="en-US" sz="1800" b="0" i="0" u="none" strike="noStrike" baseline="0" dirty="0">
                <a:latin typeface="Courier"/>
              </a:rPr>
              <a:t>d. The coordinator fails after having written a global-commit or</a:t>
            </a:r>
          </a:p>
          <a:p>
            <a:pPr algn="l"/>
            <a:r>
              <a:rPr lang="en-US" sz="1800" b="0" i="0" u="none" strike="noStrike" baseline="0" dirty="0">
                <a:latin typeface="Courier"/>
              </a:rPr>
              <a:t>global- abort record in the log, but before having written the complete</a:t>
            </a:r>
          </a:p>
          <a:p>
            <a:pPr algn="l"/>
            <a:r>
              <a:rPr lang="en-US" sz="1800" b="0" i="0" u="none" strike="noStrike" baseline="0" dirty="0">
                <a:latin typeface="Courier"/>
              </a:rPr>
              <a:t>record in the log. In this case, the coordinator at restart must send to all</a:t>
            </a:r>
          </a:p>
          <a:p>
            <a:pPr algn="l"/>
            <a:r>
              <a:rPr lang="en-US" sz="1800" b="0" i="0" u="none" strike="noStrike" baseline="0" dirty="0">
                <a:latin typeface="Courier"/>
              </a:rPr>
              <a:t>participants the decision again; all participants which have not received</a:t>
            </a:r>
          </a:p>
          <a:p>
            <a:pPr algn="l"/>
            <a:r>
              <a:rPr lang="en-US" sz="1800" b="0" i="0" u="none" strike="noStrike" baseline="0" dirty="0">
                <a:latin typeface="Courier"/>
              </a:rPr>
              <a:t>the command have to wait until the coordinator recovers. As before,</a:t>
            </a:r>
          </a:p>
          <a:p>
            <a:pPr algn="l"/>
            <a:r>
              <a:rPr lang="en-US" sz="1800" b="0" i="0" u="none" strike="noStrike" baseline="0" dirty="0">
                <a:latin typeface="Courier"/>
              </a:rPr>
              <a:t>participants should not be affected by receiving the command message</a:t>
            </a:r>
          </a:p>
          <a:p>
            <a:pPr algn="l"/>
            <a:r>
              <a:rPr lang="en-IN" sz="1800" b="0" i="0" u="none" strike="noStrike" baseline="0" dirty="0">
                <a:latin typeface="Courier"/>
              </a:rPr>
              <a:t>twice.</a:t>
            </a:r>
          </a:p>
          <a:p>
            <a:pPr algn="l"/>
            <a:r>
              <a:rPr lang="en-US" sz="1800" b="0" i="0" u="none" strike="noStrike" baseline="0" dirty="0">
                <a:latin typeface="Courier"/>
              </a:rPr>
              <a:t>e. The coordinator fails after having written the complete record in the</a:t>
            </a:r>
          </a:p>
          <a:p>
            <a:pPr algn="l"/>
            <a:r>
              <a:rPr lang="en-US" sz="1800" b="0" i="0" u="none" strike="noStrike" baseline="0" dirty="0">
                <a:latin typeface="Courier"/>
              </a:rPr>
              <a:t>log. In this case, the transaction was already concluded, and no action</a:t>
            </a:r>
          </a:p>
          <a:p>
            <a:pPr algn="l"/>
            <a:r>
              <a:rPr lang="en-IN" sz="1800" b="0" i="0" u="none" strike="noStrike" baseline="0" dirty="0">
                <a:latin typeface="Courier"/>
              </a:rPr>
              <a:t>is required at restart.</a:t>
            </a:r>
          </a:p>
          <a:p>
            <a:pPr algn="l"/>
            <a:r>
              <a:rPr lang="en-IN" sz="1800" b="0" i="0" u="none" strike="noStrike" baseline="0" dirty="0">
                <a:latin typeface="Courier"/>
              </a:rPr>
              <a:t>2. Lost messages</a:t>
            </a:r>
          </a:p>
          <a:p>
            <a:pPr algn="l"/>
            <a:r>
              <a:rPr lang="en-US" sz="1800" b="0" i="0" u="none" strike="noStrike" baseline="0" dirty="0">
                <a:latin typeface="Courier"/>
              </a:rPr>
              <a:t>a. An answer message (READY or ABORT) from a participant is lost. In</a:t>
            </a:r>
          </a:p>
          <a:p>
            <a:pPr algn="l"/>
            <a:r>
              <a:rPr lang="en-US" sz="1800" b="0" i="0" u="none" strike="noStrike" baseline="0" dirty="0">
                <a:latin typeface="Courier"/>
              </a:rPr>
              <a:t>this case the coordinator's timeout expires, and the whole transaction is</a:t>
            </a:r>
          </a:p>
          <a:p>
            <a:pPr algn="l"/>
            <a:r>
              <a:rPr lang="en-US" sz="1800" b="0" i="0" u="none" strike="noStrike" baseline="0" dirty="0">
                <a:latin typeface="Courier"/>
              </a:rPr>
              <a:t>aborted. Note that this failure is observed only by the coordinator, and</a:t>
            </a:r>
          </a:p>
          <a:p>
            <a:pPr algn="l"/>
            <a:r>
              <a:rPr lang="en-US" sz="1800" b="0" i="0" u="none" strike="noStrike" baseline="0" dirty="0">
                <a:latin typeface="Courier"/>
              </a:rPr>
              <a:t>from the coordinator's viewpoint it is exactly like a participant's failure.</a:t>
            </a:r>
          </a:p>
          <a:p>
            <a:pPr algn="l"/>
            <a:r>
              <a:rPr lang="en-US" sz="1800" b="0" i="0" u="none" strike="noStrike" baseline="0" dirty="0">
                <a:latin typeface="Courier"/>
              </a:rPr>
              <a:t>However, from the participant's viewpoint the situation is different; the</a:t>
            </a:r>
          </a:p>
          <a:p>
            <a:pPr algn="l"/>
            <a:r>
              <a:rPr lang="en-US" sz="1800" b="0" i="0" u="none" strike="noStrike" baseline="0" dirty="0">
                <a:latin typeface="Courier"/>
              </a:rPr>
              <a:t>participant does not consider itself failed and does not execute a restart</a:t>
            </a:r>
          </a:p>
          <a:p>
            <a:pPr algn="l"/>
            <a:r>
              <a:rPr lang="en-IN" sz="1800" b="0" i="0" u="none" strike="noStrike" baseline="0" dirty="0">
                <a:latin typeface="Courier"/>
              </a:rPr>
              <a:t>procedure.</a:t>
            </a:r>
          </a:p>
          <a:p>
            <a:pPr algn="l"/>
            <a:r>
              <a:rPr lang="en-US" sz="1800" b="0" i="0" u="none" strike="noStrike" baseline="0" dirty="0">
                <a:latin typeface="Courier"/>
              </a:rPr>
              <a:t>b. A PREPARE message is lost. In this case the participant remains in</a:t>
            </a:r>
          </a:p>
          <a:p>
            <a:pPr algn="l"/>
            <a:r>
              <a:rPr lang="en-US" sz="1800" b="0" i="0" u="none" strike="noStrike" baseline="0" dirty="0">
                <a:latin typeface="Courier"/>
              </a:rPr>
              <a:t>wait. The global result is the same as in the previous case, because the</a:t>
            </a:r>
          </a:p>
          <a:p>
            <a:pPr algn="l"/>
            <a:r>
              <a:rPr lang="en-US" sz="1800" b="0" i="0" u="none" strike="noStrike" baseline="0" dirty="0">
                <a:latin typeface="Courier"/>
              </a:rPr>
              <a:t>coordinator does not receive an answer.</a:t>
            </a:r>
          </a:p>
          <a:p>
            <a:pPr algn="l"/>
            <a:r>
              <a:rPr lang="en-US" sz="1800" b="0" i="0" u="none" strike="noStrike" baseline="0" dirty="0">
                <a:latin typeface="Courier"/>
              </a:rPr>
              <a:t>c. A command message (COMMIT or ABORT) is lost. With the protocol</a:t>
            </a:r>
          </a:p>
          <a:p>
            <a:pPr algn="l"/>
            <a:r>
              <a:rPr lang="en-US" sz="1800" b="0" i="0" u="none" strike="noStrike" baseline="0" dirty="0">
                <a:latin typeface="Courier"/>
              </a:rPr>
              <a:t>of Figure 7.5, the destination participant remains uncertain about the</a:t>
            </a:r>
          </a:p>
          <a:p>
            <a:pPr algn="l"/>
            <a:r>
              <a:rPr lang="en-US" sz="1800" b="0" i="0" u="none" strike="noStrike" baseline="0" dirty="0">
                <a:latin typeface="Courier"/>
              </a:rPr>
              <a:t>decision. It is very simple to eliminate this problem by introducing</a:t>
            </a:r>
          </a:p>
          <a:p>
            <a:pPr algn="l"/>
            <a:r>
              <a:rPr lang="en-US" sz="1800" b="0" i="0" u="none" strike="noStrike" baseline="0" dirty="0">
                <a:latin typeface="Courier"/>
              </a:rPr>
              <a:t>a timeout in the participant; if no command has been received after</a:t>
            </a:r>
          </a:p>
          <a:p>
            <a:pPr algn="l"/>
            <a:r>
              <a:rPr lang="en-US" sz="1800" b="0" i="0" u="none" strike="noStrike" baseline="0" dirty="0">
                <a:latin typeface="Courier"/>
              </a:rPr>
              <a:t>the timeout interval from the answer, a request for a repetition of the</a:t>
            </a:r>
          </a:p>
          <a:p>
            <a:pPr algn="l"/>
            <a:r>
              <a:rPr lang="en-IN" sz="1800" b="0" i="0" u="none" strike="noStrike" baseline="0" dirty="0">
                <a:latin typeface="Courier"/>
              </a:rPr>
              <a:t>command is sent.</a:t>
            </a:r>
          </a:p>
          <a:p>
            <a:pPr algn="l"/>
            <a:r>
              <a:rPr lang="en-US" sz="1800" b="0" i="0" u="none" strike="noStrike" baseline="0" dirty="0">
                <a:latin typeface="Courier"/>
              </a:rPr>
              <a:t>d. An ACK message is lost. With the protocol of Figure 7.5, the coordinator</a:t>
            </a:r>
          </a:p>
          <a:p>
            <a:pPr algn="l"/>
            <a:r>
              <a:rPr lang="en-US" sz="1800" b="0" i="0" u="none" strike="noStrike" baseline="0" dirty="0">
                <a:latin typeface="Courier"/>
              </a:rPr>
              <a:t>remains uncertain about the fact that the participant has received the</a:t>
            </a:r>
          </a:p>
          <a:p>
            <a:pPr algn="l"/>
            <a:endParaRPr lang="en-US" sz="1800" b="0" i="0" u="none" strike="noStrike" baseline="0" dirty="0">
              <a:latin typeface="Courier"/>
            </a:endParaRPr>
          </a:p>
          <a:p>
            <a:pPr algn="l"/>
            <a:r>
              <a:rPr lang="en-US" sz="1800" b="0" i="0" u="none" strike="noStrike" baseline="0" dirty="0">
                <a:latin typeface="Courier"/>
              </a:rPr>
              <a:t>command message. This problem can be eliminated by introducing a</a:t>
            </a:r>
          </a:p>
          <a:p>
            <a:pPr algn="l"/>
            <a:r>
              <a:rPr lang="en-US" sz="1800" b="0" i="0" u="none" strike="noStrike" baseline="0" dirty="0">
                <a:latin typeface="Courier"/>
              </a:rPr>
              <a:t>timeout in the coordinator; if no ACK message is received after the</a:t>
            </a:r>
          </a:p>
          <a:p>
            <a:pPr algn="l"/>
            <a:r>
              <a:rPr lang="en-US" sz="1800" b="0" i="0" u="none" strike="noStrike" baseline="0" dirty="0">
                <a:latin typeface="Courier"/>
              </a:rPr>
              <a:t>timeout interval from the transmission of the command, the coordinator</a:t>
            </a:r>
          </a:p>
          <a:p>
            <a:pPr algn="l"/>
            <a:r>
              <a:rPr lang="en-US" sz="1800" b="0" i="0" u="none" strike="noStrike" baseline="0" dirty="0">
                <a:latin typeface="Courier"/>
              </a:rPr>
              <a:t>will send the command again. The best way of dealing with this case</a:t>
            </a:r>
          </a:p>
          <a:p>
            <a:pPr algn="l"/>
            <a:r>
              <a:rPr lang="en-US" sz="1800" b="0" i="0" u="none" strike="noStrike" baseline="0" dirty="0">
                <a:latin typeface="Courier"/>
              </a:rPr>
              <a:t>at the participant's site is to send again the ACK message, even if the</a:t>
            </a:r>
          </a:p>
          <a:p>
            <a:pPr algn="l"/>
            <a:r>
              <a:rPr lang="en-US" sz="1800" b="0" i="0" u="none" strike="noStrike" baseline="0" dirty="0" err="1">
                <a:latin typeface="Courier"/>
              </a:rPr>
              <a:t>subtransaction</a:t>
            </a:r>
            <a:r>
              <a:rPr lang="en-US" sz="1800" b="0" i="0" u="none" strike="noStrike" baseline="0" dirty="0">
                <a:latin typeface="Courier"/>
              </a:rPr>
              <a:t> was completed in the meantime and is no longer active.</a:t>
            </a:r>
          </a:p>
          <a:p>
            <a:pPr algn="l"/>
            <a:r>
              <a:rPr lang="en-IN" sz="1800" b="0" i="0" u="none" strike="noStrike" baseline="0" dirty="0">
                <a:latin typeface="Courier"/>
              </a:rPr>
              <a:t>3. Network partitions</a:t>
            </a:r>
          </a:p>
          <a:p>
            <a:pPr algn="l"/>
            <a:r>
              <a:rPr lang="en-US" sz="1800" b="0" i="0" u="none" strike="noStrike" baseline="0" dirty="0">
                <a:latin typeface="Courier"/>
              </a:rPr>
              <a:t>Let us suppose that a simple partition occurs, dividing the sites in two groups;</a:t>
            </a:r>
          </a:p>
          <a:p>
            <a:pPr algn="l"/>
            <a:r>
              <a:rPr lang="en-US" sz="1800" b="0" i="0" u="none" strike="noStrike" baseline="0" dirty="0">
                <a:latin typeface="Courier"/>
              </a:rPr>
              <a:t>the group which contains the coordinator is called the coordinator-group;</a:t>
            </a:r>
          </a:p>
          <a:p>
            <a:pPr algn="l"/>
            <a:r>
              <a:rPr lang="en-US" sz="1800" b="0" i="0" u="none" strike="noStrike" baseline="0" dirty="0">
                <a:latin typeface="Courier"/>
              </a:rPr>
              <a:t>the other the participant-group. From the viewpoint of the coordinator,</a:t>
            </a:r>
          </a:p>
          <a:p>
            <a:pPr algn="l"/>
            <a:r>
              <a:rPr lang="en-US" sz="1800" b="0" i="0" u="none" strike="noStrike" baseline="0" dirty="0">
                <a:latin typeface="Courier"/>
              </a:rPr>
              <a:t>the partition is equivalent to a multiple failure of a set of participants, and</a:t>
            </a:r>
          </a:p>
          <a:p>
            <a:pPr algn="l"/>
            <a:r>
              <a:rPr lang="en-US" sz="1800" b="0" i="0" u="none" strike="noStrike" baseline="0" dirty="0">
                <a:latin typeface="Courier"/>
              </a:rPr>
              <a:t>the situation is similar to that of points (la) and (</a:t>
            </a:r>
            <a:r>
              <a:rPr lang="en-US" sz="1800" b="0" i="0" u="none" strike="noStrike" baseline="0" dirty="0" err="1">
                <a:latin typeface="Courier"/>
              </a:rPr>
              <a:t>lb</a:t>
            </a:r>
            <a:r>
              <a:rPr lang="en-US" sz="1800" b="0" i="0" u="none" strike="noStrike" baseline="0" dirty="0">
                <a:latin typeface="Courier"/>
              </a:rPr>
              <a:t>) above: the coordinator</a:t>
            </a:r>
          </a:p>
          <a:p>
            <a:pPr algn="l"/>
            <a:r>
              <a:rPr lang="en-US" sz="1800" b="0" i="0" u="none" strike="noStrike" baseline="0" dirty="0">
                <a:latin typeface="Courier"/>
              </a:rPr>
              <a:t>takes a decision and sends the command to all participants of the </a:t>
            </a:r>
            <a:r>
              <a:rPr lang="en-US" sz="1800" b="0" i="0" u="none" strike="noStrike" baseline="0" dirty="0" err="1">
                <a:latin typeface="Courier"/>
              </a:rPr>
              <a:t>coordinatorgroup</a:t>
            </a:r>
            <a:r>
              <a:rPr lang="en-US" sz="1800" b="0" i="0" u="none" strike="noStrike" baseline="0" dirty="0">
                <a:latin typeface="Courier"/>
              </a:rPr>
              <a:t>,</a:t>
            </a:r>
          </a:p>
          <a:p>
            <a:pPr algn="l"/>
            <a:r>
              <a:rPr lang="en-US" sz="1800" b="0" i="0" u="none" strike="noStrike" baseline="0" dirty="0">
                <a:latin typeface="Courier"/>
              </a:rPr>
              <a:t>so that these sites can terminate correctly the transaction. From the</a:t>
            </a:r>
          </a:p>
          <a:p>
            <a:pPr algn="l"/>
            <a:r>
              <a:rPr lang="en-US" sz="1800" b="0" i="0" u="none" strike="noStrike" baseline="0" dirty="0">
                <a:latin typeface="Courier"/>
              </a:rPr>
              <a:t>viewpoint of the members of the participant-group, the partition is equivalent</a:t>
            </a:r>
          </a:p>
          <a:p>
            <a:pPr algn="l"/>
            <a:r>
              <a:rPr lang="en-US" sz="1800" b="0" i="0" u="none" strike="noStrike" baseline="0" dirty="0">
                <a:latin typeface="Courier"/>
              </a:rPr>
              <a:t>to a coordinator failure and the situation is similar to the above cases (lc)</a:t>
            </a:r>
          </a:p>
          <a:p>
            <a:pPr algn="l"/>
            <a:r>
              <a:rPr lang="en-IN" sz="1800" b="0" i="0" u="none" strike="noStrike" baseline="0" dirty="0">
                <a:latin typeface="Courier"/>
              </a:rPr>
              <a:t>and (Id).</a:t>
            </a:r>
          </a:p>
          <a:p>
            <a:pPr algn="l"/>
            <a:endParaRPr lang="en-IN" sz="1800" b="0" i="0" u="none" strike="noStrike" baseline="0" dirty="0">
              <a:latin typeface="Courier"/>
            </a:endParaRPr>
          </a:p>
          <a:p>
            <a:pPr algn="l"/>
            <a:endParaRPr lang="en-IN" sz="1800" b="0" i="0" u="none" strike="noStrike" baseline="0" dirty="0">
              <a:latin typeface="Courier"/>
            </a:endParaRPr>
          </a:p>
          <a:p>
            <a:pPr algn="l"/>
            <a:r>
              <a:rPr lang="en-US" sz="1800" b="0" i="0" u="none" strike="noStrike" baseline="0" dirty="0">
                <a:latin typeface="Courier"/>
              </a:rPr>
              <a:t>Notice that the recovery procedure for a site which is involved in processing a</a:t>
            </a:r>
          </a:p>
          <a:p>
            <a:pPr algn="l"/>
            <a:r>
              <a:rPr lang="en-US" sz="1800" b="0" i="0" u="none" strike="noStrike" baseline="0" dirty="0">
                <a:latin typeface="Courier"/>
              </a:rPr>
              <a:t>distributed transaction is more complex than that for a centralized database. In</a:t>
            </a:r>
          </a:p>
          <a:p>
            <a:pPr algn="l"/>
            <a:r>
              <a:rPr lang="en-US" sz="1800" b="0" i="0" u="none" strike="noStrike" baseline="0" dirty="0">
                <a:latin typeface="Courier"/>
              </a:rPr>
              <a:t>centralized databases, just two cases are possible: transactions are either committed</a:t>
            </a:r>
          </a:p>
          <a:p>
            <a:pPr algn="l"/>
            <a:r>
              <a:rPr lang="en-US" sz="1800" b="0" i="0" u="none" strike="noStrike" baseline="0" dirty="0">
                <a:latin typeface="Courier"/>
              </a:rPr>
              <a:t>or noncommitted, and the recovery mechanism performs the corresponding redo or</a:t>
            </a:r>
          </a:p>
          <a:p>
            <a:pPr algn="l"/>
            <a:r>
              <a:rPr lang="en-US" sz="1800" b="0" i="0" u="none" strike="noStrike" baseline="0" dirty="0">
                <a:latin typeface="Courier"/>
              </a:rPr>
              <a:t>undo actions. In distributed databases, additional cases are possible:</a:t>
            </a:r>
          </a:p>
          <a:p>
            <a:pPr algn="l"/>
            <a:r>
              <a:rPr lang="en-US" sz="1800" b="0" i="0" u="none" strike="noStrike" baseline="0" dirty="0">
                <a:latin typeface="Courier"/>
              </a:rPr>
              <a:t>1</a:t>
            </a:r>
            <a:r>
              <a:rPr lang="en-US" sz="1800" b="1" i="0" u="none" strike="noStrike" baseline="0" dirty="0">
                <a:latin typeface="Courier"/>
              </a:rPr>
              <a:t>. A participant is ready (case </a:t>
            </a:r>
            <a:r>
              <a:rPr lang="en-US" sz="1800" b="1" i="0" u="none" strike="noStrike" baseline="0" dirty="0" err="1">
                <a:latin typeface="Courier"/>
              </a:rPr>
              <a:t>lb</a:t>
            </a:r>
            <a:r>
              <a:rPr lang="en-US" sz="1800" b="1" i="0" u="none" strike="noStrike" baseline="0" dirty="0">
                <a:latin typeface="Courier"/>
              </a:rPr>
              <a:t>). This situation is recognized by the recovery</a:t>
            </a:r>
          </a:p>
          <a:p>
            <a:pPr algn="l"/>
            <a:r>
              <a:rPr lang="en-US" sz="1800" b="1" i="0" u="none" strike="noStrike" baseline="0" dirty="0">
                <a:latin typeface="Courier"/>
              </a:rPr>
              <a:t>mechanism because the ready record is in the log, but not a commit or abort</a:t>
            </a:r>
          </a:p>
          <a:p>
            <a:pPr algn="l"/>
            <a:r>
              <a:rPr lang="en-IN" sz="1800" b="1" i="0" u="none" strike="noStrike" baseline="0" dirty="0">
                <a:latin typeface="Courier"/>
              </a:rPr>
              <a:t>record.</a:t>
            </a:r>
          </a:p>
          <a:p>
            <a:pPr algn="l"/>
            <a:r>
              <a:rPr lang="en-US" sz="1800" b="1" i="0" u="none" strike="noStrike" baseline="0" dirty="0">
                <a:latin typeface="Courier"/>
              </a:rPr>
              <a:t>2. A coordinator has initiated phase one (case lc). This situation is recognized</a:t>
            </a:r>
          </a:p>
          <a:p>
            <a:pPr algn="l"/>
            <a:r>
              <a:rPr lang="en-US" sz="1800" b="1" i="0" u="none" strike="noStrike" baseline="0" dirty="0">
                <a:latin typeface="Courier"/>
              </a:rPr>
              <a:t>by the recovery mechanism because a prepare record is in the log, but not a</a:t>
            </a:r>
          </a:p>
          <a:p>
            <a:pPr algn="l"/>
            <a:r>
              <a:rPr lang="en-US" sz="1800" b="1" i="0" u="none" strike="noStrike" baseline="0" dirty="0">
                <a:latin typeface="Courier"/>
              </a:rPr>
              <a:t>global-commit or global- abort record.</a:t>
            </a:r>
          </a:p>
          <a:p>
            <a:pPr algn="l"/>
            <a:r>
              <a:rPr lang="en-US" sz="1800" b="1" i="0" u="none" strike="noStrike" baseline="0" dirty="0">
                <a:latin typeface="Courier"/>
              </a:rPr>
              <a:t>3. A coordinator has initiated phase two (case Id). The situation is recognized</a:t>
            </a:r>
          </a:p>
          <a:p>
            <a:pPr algn="l"/>
            <a:r>
              <a:rPr lang="en-US" sz="1800" b="1" i="0" u="none" strike="noStrike" baseline="0" dirty="0">
                <a:latin typeface="Courier"/>
              </a:rPr>
              <a:t>by the recovery mechanism because the prepare and a global- commit or</a:t>
            </a:r>
          </a:p>
          <a:p>
            <a:pPr algn="l"/>
            <a:r>
              <a:rPr lang="en-US" sz="1800" b="1" i="0" u="none" strike="noStrike" baseline="0" dirty="0" err="1">
                <a:latin typeface="Courier"/>
              </a:rPr>
              <a:t>global_abort</a:t>
            </a:r>
            <a:r>
              <a:rPr lang="en-US" sz="1800" b="1" i="0" u="none" strike="noStrike" baseline="0" dirty="0">
                <a:latin typeface="Courier"/>
              </a:rPr>
              <a:t> record are in the log, but not a complete record.</a:t>
            </a:r>
            <a:endParaRPr lang="en-IN" b="1" dirty="0"/>
          </a:p>
        </p:txBody>
      </p:sp>
      <p:sp>
        <p:nvSpPr>
          <p:cNvPr id="4" name="Slide Number Placeholder 3"/>
          <p:cNvSpPr>
            <a:spLocks noGrp="1"/>
          </p:cNvSpPr>
          <p:nvPr>
            <p:ph type="sldNum" sz="quarter" idx="5"/>
          </p:nvPr>
        </p:nvSpPr>
        <p:spPr/>
        <p:txBody>
          <a:bodyPr/>
          <a:lstStyle/>
          <a:p>
            <a:fld id="{B7820E01-F1E7-43BE-A1C0-EFA6168D60B3}" type="slidenum">
              <a:rPr lang="en-IN" smtClean="0"/>
              <a:t>18</a:t>
            </a:fld>
            <a:endParaRPr lang="en-IN"/>
          </a:p>
        </p:txBody>
      </p:sp>
    </p:spTree>
    <p:extLst>
      <p:ext uri="{BB962C8B-B14F-4D97-AF65-F5344CB8AC3E}">
        <p14:creationId xmlns:p14="http://schemas.microsoft.com/office/powerpoint/2010/main" val="5428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 The consistency of the distributed database in case of distributed concurrent transactions is a major issue.  In this regard, few </a:t>
            </a:r>
            <a:r>
              <a:rPr lang="en-IN" b="1" dirty="0" err="1"/>
              <a:t>apparoaches</a:t>
            </a:r>
            <a:r>
              <a:rPr lang="en-IN" b="1" dirty="0"/>
              <a:t> are classified as mentioned below:</a:t>
            </a:r>
          </a:p>
          <a:p>
            <a:endParaRPr lang="en-IN" b="1" dirty="0"/>
          </a:p>
          <a:p>
            <a:r>
              <a:rPr lang="en-IN" dirty="0"/>
              <a:t>Classification – primary-based protocols 1. remote-write protocols 2. local-write protocols, and </a:t>
            </a:r>
          </a:p>
          <a:p>
            <a:r>
              <a:rPr lang="en-IN" dirty="0"/>
              <a:t>                      – replicated-write protocols 3. active replication 4. quorum-based protocols</a:t>
            </a:r>
          </a:p>
          <a:p>
            <a:endParaRPr lang="en-IN" dirty="0"/>
          </a:p>
          <a:p>
            <a:endParaRPr lang="en-IN" dirty="0"/>
          </a:p>
          <a:p>
            <a:r>
              <a:rPr lang="en-IN" b="1" dirty="0"/>
              <a:t> The core banking system is variation of the primary based protocols for ensuring consistency of the data. </a:t>
            </a:r>
          </a:p>
        </p:txBody>
      </p:sp>
      <p:sp>
        <p:nvSpPr>
          <p:cNvPr id="4" name="Slide Number Placeholder 3"/>
          <p:cNvSpPr>
            <a:spLocks noGrp="1"/>
          </p:cNvSpPr>
          <p:nvPr>
            <p:ph type="sldNum" sz="quarter" idx="5"/>
          </p:nvPr>
        </p:nvSpPr>
        <p:spPr/>
        <p:txBody>
          <a:bodyPr/>
          <a:lstStyle/>
          <a:p>
            <a:fld id="{B7820E01-F1E7-43BE-A1C0-EFA6168D60B3}" type="slidenum">
              <a:rPr lang="en-IN" smtClean="0"/>
              <a:t>31</a:t>
            </a:fld>
            <a:endParaRPr lang="en-IN"/>
          </a:p>
        </p:txBody>
      </p:sp>
    </p:spTree>
    <p:extLst>
      <p:ext uri="{BB962C8B-B14F-4D97-AF65-F5344CB8AC3E}">
        <p14:creationId xmlns:p14="http://schemas.microsoft.com/office/powerpoint/2010/main" val="1469185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Multi-level Transaction </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Multilevel transactions are a variant of nested transactions where nodes in a transaction tree correspond to executions of operations at particular levels of abstraction in a layered system architecture. The edges in a tree represent the implementation of an operation by a sequence (or partial ordering) or operations at the next lower level. An example instantiation of this model are transactions with record and index-key accesses as high-level operations which are in turn implemented by reads and writes of database pages as low-level operations. The model allows reasoning about the correctness of concurrent executions at different levels, aiming for serializability at the top level: equivalence to a sequential execution of the transaction roots. This way, semantic properties of operations, like different forms of commutativity, can be exploited for higher concurrency, and correctness proofs for the corresponding...</a:t>
            </a:r>
            <a:endParaRPr lang="en-IN" b="1" dirty="0"/>
          </a:p>
        </p:txBody>
      </p:sp>
      <p:sp>
        <p:nvSpPr>
          <p:cNvPr id="4" name="Slide Number Placeholder 3"/>
          <p:cNvSpPr>
            <a:spLocks noGrp="1"/>
          </p:cNvSpPr>
          <p:nvPr>
            <p:ph type="sldNum" sz="quarter" idx="5"/>
          </p:nvPr>
        </p:nvSpPr>
        <p:spPr/>
        <p:txBody>
          <a:bodyPr/>
          <a:lstStyle/>
          <a:p>
            <a:fld id="{B7820E01-F1E7-43BE-A1C0-EFA6168D60B3}" type="slidenum">
              <a:rPr lang="en-IN" smtClean="0"/>
              <a:t>35</a:t>
            </a:fld>
            <a:endParaRPr lang="en-IN"/>
          </a:p>
        </p:txBody>
      </p:sp>
    </p:spTree>
    <p:extLst>
      <p:ext uri="{BB962C8B-B14F-4D97-AF65-F5344CB8AC3E}">
        <p14:creationId xmlns:p14="http://schemas.microsoft.com/office/powerpoint/2010/main" val="2732941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Long-running transactions</a:t>
            </a:r>
            <a:r>
              <a:rPr lang="en-US" dirty="0"/>
              <a:t> are computer </a:t>
            </a:r>
            <a:r>
              <a:rPr lang="en-US" dirty="0">
                <a:hlinkClick r:id="rId3" tooltip="Database transaction"/>
              </a:rPr>
              <a:t>database transactions</a:t>
            </a:r>
            <a:r>
              <a:rPr lang="en-US" dirty="0"/>
              <a:t> that avoid </a:t>
            </a:r>
            <a:r>
              <a:rPr lang="en-US" dirty="0">
                <a:hlinkClick r:id="rId4" tooltip="Lock (computer science)"/>
              </a:rPr>
              <a:t>locks</a:t>
            </a:r>
            <a:r>
              <a:rPr lang="en-US" dirty="0"/>
              <a:t> on non-local resources, use compensation to handle failures, potentially aggregate smaller </a:t>
            </a:r>
            <a:r>
              <a:rPr lang="en-US" dirty="0">
                <a:hlinkClick r:id="rId5" tooltip="ACID"/>
              </a:rPr>
              <a:t>ACID</a:t>
            </a:r>
            <a:r>
              <a:rPr lang="en-US" dirty="0"/>
              <a:t> transactions (also referred to as </a:t>
            </a:r>
            <a:r>
              <a:rPr lang="en-US" dirty="0">
                <a:hlinkClick r:id="rId6" tooltip="Atomic transaction"/>
              </a:rPr>
              <a:t>atomic transactions</a:t>
            </a:r>
            <a:r>
              <a:rPr lang="en-US" dirty="0"/>
              <a:t>), and typically use a coordinator to complete or abort the transaction. In contrast to </a:t>
            </a:r>
            <a:r>
              <a:rPr lang="en-US" dirty="0">
                <a:hlinkClick r:id="rId7" tooltip="Rollback (data management)"/>
              </a:rPr>
              <a:t>rollback</a:t>
            </a:r>
            <a:r>
              <a:rPr lang="en-US" dirty="0"/>
              <a:t> in ACID transactions, compensation restores the original state, or an equivalent, and is business-specific. For example, the compensating action for making a hotel reservation is canceling that reservation, possibly with a penalty.</a:t>
            </a:r>
          </a:p>
          <a:p>
            <a:r>
              <a:rPr lang="en-US" dirty="0"/>
              <a:t>A number of protocols have been specified for long-running transactions using Web services within business processes. OASIS Business Transaction Processing and WS-CAF are examples. These protocols use a coordinator to mediate the successful completion or use of compensation in a long-running transaction.</a:t>
            </a:r>
          </a:p>
          <a:p>
            <a:endParaRPr lang="en-IN" dirty="0"/>
          </a:p>
        </p:txBody>
      </p:sp>
      <p:sp>
        <p:nvSpPr>
          <p:cNvPr id="4" name="Slide Number Placeholder 3"/>
          <p:cNvSpPr>
            <a:spLocks noGrp="1"/>
          </p:cNvSpPr>
          <p:nvPr>
            <p:ph type="sldNum" sz="quarter" idx="5"/>
          </p:nvPr>
        </p:nvSpPr>
        <p:spPr/>
        <p:txBody>
          <a:bodyPr/>
          <a:lstStyle/>
          <a:p>
            <a:fld id="{B7820E01-F1E7-43BE-A1C0-EFA6168D60B3}" type="slidenum">
              <a:rPr lang="en-IN" smtClean="0"/>
              <a:t>37</a:t>
            </a:fld>
            <a:endParaRPr lang="en-IN"/>
          </a:p>
        </p:txBody>
      </p:sp>
    </p:spTree>
    <p:extLst>
      <p:ext uri="{BB962C8B-B14F-4D97-AF65-F5344CB8AC3E}">
        <p14:creationId xmlns:p14="http://schemas.microsoft.com/office/powerpoint/2010/main" val="1865470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lived transactions (LLTs) hold on to database resources for relatively long periods of time, </a:t>
            </a:r>
            <a:r>
              <a:rPr lang="en-US" dirty="0" err="1"/>
              <a:t>slgmficantly</a:t>
            </a:r>
            <a:r>
              <a:rPr lang="en-US" dirty="0"/>
              <a:t> delay </a:t>
            </a:r>
            <a:r>
              <a:rPr lang="en-US" dirty="0" err="1"/>
              <a:t>amomg</a:t>
            </a:r>
            <a:r>
              <a:rPr lang="en-US" dirty="0"/>
              <a:t> the </a:t>
            </a:r>
            <a:r>
              <a:rPr lang="en-US" dirty="0" err="1"/>
              <a:t>termmatlon</a:t>
            </a:r>
            <a:r>
              <a:rPr lang="en-US" dirty="0"/>
              <a:t> of shorter and more common transactions To alleviate these problems we propose the notion of a saga A LLT is a saga if it can be written as a sequence of transactions that can be interleaved with other transactions The database management system guarantees that either all the transactions m a saga are successfully completed or </a:t>
            </a:r>
            <a:r>
              <a:rPr lang="en-US" dirty="0" err="1"/>
              <a:t>compensatmg</a:t>
            </a:r>
            <a:r>
              <a:rPr lang="en-US" dirty="0"/>
              <a:t> transactions are run to amend a partial execution Both the concept of saga and its </a:t>
            </a:r>
            <a:r>
              <a:rPr lang="en-US" dirty="0" err="1"/>
              <a:t>lmplementatlon</a:t>
            </a:r>
            <a:r>
              <a:rPr lang="en-US" dirty="0"/>
              <a:t> are relatively simple, but they have the potential to improve performance </a:t>
            </a:r>
            <a:r>
              <a:rPr lang="en-US" dirty="0" err="1"/>
              <a:t>slgmficantly</a:t>
            </a:r>
            <a:endParaRPr lang="en-IN" dirty="0"/>
          </a:p>
        </p:txBody>
      </p:sp>
      <p:sp>
        <p:nvSpPr>
          <p:cNvPr id="4" name="Slide Number Placeholder 3"/>
          <p:cNvSpPr>
            <a:spLocks noGrp="1"/>
          </p:cNvSpPr>
          <p:nvPr>
            <p:ph type="sldNum" sz="quarter" idx="5"/>
          </p:nvPr>
        </p:nvSpPr>
        <p:spPr/>
        <p:txBody>
          <a:bodyPr/>
          <a:lstStyle/>
          <a:p>
            <a:fld id="{B7820E01-F1E7-43BE-A1C0-EFA6168D60B3}" type="slidenum">
              <a:rPr lang="en-IN" smtClean="0"/>
              <a:t>39</a:t>
            </a:fld>
            <a:endParaRPr lang="en-IN"/>
          </a:p>
        </p:txBody>
      </p:sp>
    </p:spTree>
    <p:extLst>
      <p:ext uri="{BB962C8B-B14F-4D97-AF65-F5344CB8AC3E}">
        <p14:creationId xmlns:p14="http://schemas.microsoft.com/office/powerpoint/2010/main" val="3278821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cases, LLTs present serious performance problems Since they are transactions, the system must execute them as atomic actions, thus preserving the consistency of the database [DateSla,Ullm82a] To make a transaction atomic, the system usually locks the objects accessed by the transaction until It commits, and this typically occurs at the end of the </a:t>
            </a:r>
            <a:r>
              <a:rPr lang="en-US" dirty="0" err="1"/>
              <a:t>transactlon</a:t>
            </a:r>
            <a:r>
              <a:rPr lang="en-US" dirty="0"/>
              <a:t> As a consequence, other transactions wishing to access the LLT’s objects suffer a long locking delay If LLTs are long because they access many database </a:t>
            </a:r>
            <a:r>
              <a:rPr lang="en-US" dirty="0" err="1"/>
              <a:t>obJects</a:t>
            </a:r>
            <a:r>
              <a:rPr lang="en-US" dirty="0"/>
              <a:t> then other transactions are likely to suffer from an </a:t>
            </a:r>
            <a:r>
              <a:rPr lang="en-US" dirty="0" err="1"/>
              <a:t>mcreased</a:t>
            </a:r>
            <a:r>
              <a:rPr lang="en-US" dirty="0"/>
              <a:t> </a:t>
            </a:r>
            <a:r>
              <a:rPr lang="en-US" dirty="0" err="1"/>
              <a:t>blockmg</a:t>
            </a:r>
            <a:r>
              <a:rPr lang="en-US" dirty="0"/>
              <a:t> rate as well, 1 e they are more likely to conflict with an LLT than with a shorter transaction.</a:t>
            </a:r>
          </a:p>
          <a:p>
            <a:endParaRPr lang="en-US" dirty="0"/>
          </a:p>
          <a:p>
            <a:r>
              <a:rPr lang="en-US" dirty="0"/>
              <a:t>Furthermore, the transaction abort rate can also be increased by LLTs As discussed m [Gray8lb], the frequency of deadlock 1s very sensitive to the “size” of transactions, that IS, to how many </a:t>
            </a:r>
            <a:r>
              <a:rPr lang="en-US" dirty="0" err="1"/>
              <a:t>oblects</a:t>
            </a:r>
            <a:r>
              <a:rPr lang="en-US" dirty="0"/>
              <a:t> transactions access (In the analysis of the deadlock frequency grows with the fourth power of the transaction size ) Hence, since LLTs access many </a:t>
            </a:r>
            <a:r>
              <a:rPr lang="en-US" dirty="0" err="1"/>
              <a:t>oblects</a:t>
            </a:r>
            <a:r>
              <a:rPr lang="en-US" dirty="0"/>
              <a:t>, they may cause many deadlocks, and correspondingly, many abortions From the point of view of system crashes, LLTs have a higher probability of encountering a failure (because of their duration), and are thus more likely to encounter yet more delays and more likely to be aborted themselves</a:t>
            </a:r>
            <a:endParaRPr lang="en-IN" dirty="0"/>
          </a:p>
        </p:txBody>
      </p:sp>
      <p:sp>
        <p:nvSpPr>
          <p:cNvPr id="4" name="Slide Number Placeholder 3"/>
          <p:cNvSpPr>
            <a:spLocks noGrp="1"/>
          </p:cNvSpPr>
          <p:nvPr>
            <p:ph type="sldNum" sz="quarter" idx="5"/>
          </p:nvPr>
        </p:nvSpPr>
        <p:spPr/>
        <p:txBody>
          <a:bodyPr/>
          <a:lstStyle/>
          <a:p>
            <a:fld id="{B7820E01-F1E7-43BE-A1C0-EFA6168D60B3}" type="slidenum">
              <a:rPr lang="en-IN" smtClean="0"/>
              <a:t>40</a:t>
            </a:fld>
            <a:endParaRPr lang="en-IN"/>
          </a:p>
        </p:txBody>
      </p:sp>
    </p:spTree>
    <p:extLst>
      <p:ext uri="{BB962C8B-B14F-4D97-AF65-F5344CB8AC3E}">
        <p14:creationId xmlns:p14="http://schemas.microsoft.com/office/powerpoint/2010/main" val="2491268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try to elaborate a little bit</a:t>
            </a:r>
            <a:endParaRPr lang="en-US" sz="1200" b="0" i="0"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First saga manager starts Saga</a:t>
            </a:r>
          </a:p>
          <a:p>
            <a:pPr rtl="0" fontAlgn="base"/>
            <a:r>
              <a:rPr lang="en-US" sz="1200" b="0" i="0" u="none" strike="noStrike" kern="1200" dirty="0">
                <a:solidFill>
                  <a:schemeClr val="tx1"/>
                </a:solidFill>
                <a:effectLst/>
                <a:latin typeface="+mn-lt"/>
                <a:ea typeface="+mn-ea"/>
                <a:cs typeface="+mn-cs"/>
              </a:rPr>
              <a:t>The business logic sends a message to the JMS queue. This business operation is attached to Saga which brings obligation from to define a compensation handler (a chunk of code which is executed in case of Saga needs to be aborted).</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Sending of the message is wrapped into a short local transaction which ends when JMS message is acknowledged by the receiver.</a:t>
            </a:r>
          </a:p>
          <a:p>
            <a:pPr rtl="0" fontAlgn="base"/>
            <a:r>
              <a:rPr lang="en-US" sz="1200" b="0" i="0" u="none" strike="noStrike" kern="1200" dirty="0">
                <a:solidFill>
                  <a:schemeClr val="tx1"/>
                </a:solidFill>
                <a:effectLst/>
                <a:latin typeface="+mn-lt"/>
                <a:ea typeface="+mn-ea"/>
                <a:cs typeface="+mn-cs"/>
              </a:rPr>
              <a:t>The business logic inserts a row into the database table - again, the operation is attached to Saga, the </a:t>
            </a:r>
            <a:r>
              <a:rPr lang="en-US" sz="1200" b="0" i="1" u="none" strike="noStrike" kern="1200" dirty="0">
                <a:solidFill>
                  <a:schemeClr val="tx1"/>
                </a:solidFill>
                <a:effectLst/>
                <a:latin typeface="+mn-lt"/>
                <a:ea typeface="+mn-ea"/>
                <a:cs typeface="+mn-cs"/>
              </a:rPr>
              <a:t>SQL insert</a:t>
            </a:r>
            <a:r>
              <a:rPr lang="en-US" sz="1200" b="0" i="0" u="none" strike="noStrike" kern="1200" dirty="0">
                <a:solidFill>
                  <a:schemeClr val="tx1"/>
                </a:solidFill>
                <a:effectLst/>
                <a:latin typeface="+mn-lt"/>
                <a:ea typeface="+mn-ea"/>
                <a:cs typeface="+mn-cs"/>
              </a:rPr>
              <a:t> command is covered by short local transaction and a compensation handler has to be defined to undo the insertion in case of abortion of the Saga</a:t>
            </a:r>
          </a:p>
          <a:p>
            <a:pPr rtl="0" fontAlgn="base"/>
            <a:r>
              <a:rPr lang="en-US" sz="1200" b="0" i="0" u="none" strike="noStrike" kern="1200" dirty="0">
                <a:solidFill>
                  <a:schemeClr val="tx1"/>
                </a:solidFill>
                <a:effectLst/>
                <a:latin typeface="+mn-lt"/>
                <a:ea typeface="+mn-ea"/>
                <a:cs typeface="+mn-cs"/>
              </a:rPr>
              <a:t>If everything goes fine this is the end of the Saga and business logic can continue with another saga.</a:t>
            </a:r>
          </a:p>
          <a:p>
            <a:endParaRPr lang="en-IN" dirty="0"/>
          </a:p>
        </p:txBody>
      </p:sp>
      <p:sp>
        <p:nvSpPr>
          <p:cNvPr id="4" name="Slide Number Placeholder 3"/>
          <p:cNvSpPr>
            <a:spLocks noGrp="1"/>
          </p:cNvSpPr>
          <p:nvPr>
            <p:ph type="sldNum" sz="quarter" idx="5"/>
          </p:nvPr>
        </p:nvSpPr>
        <p:spPr/>
        <p:txBody>
          <a:bodyPr/>
          <a:lstStyle/>
          <a:p>
            <a:fld id="{B7820E01-F1E7-43BE-A1C0-EFA6168D60B3}" type="slidenum">
              <a:rPr lang="en-IN" smtClean="0"/>
              <a:t>42</a:t>
            </a:fld>
            <a:endParaRPr lang="en-IN"/>
          </a:p>
        </p:txBody>
      </p:sp>
    </p:spTree>
    <p:extLst>
      <p:ext uri="{BB962C8B-B14F-4D97-AF65-F5344CB8AC3E}">
        <p14:creationId xmlns:p14="http://schemas.microsoft.com/office/powerpoint/2010/main" val="168658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D1D5-4E4A-464D-B23D-94979070E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1932D0-3C11-4CDF-95ED-51C13312F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5902FE-7C1C-41DE-B0E6-2BF2EE1D59FC}"/>
              </a:ext>
            </a:extLst>
          </p:cNvPr>
          <p:cNvSpPr>
            <a:spLocks noGrp="1"/>
          </p:cNvSpPr>
          <p:nvPr>
            <p:ph type="dt" sz="half" idx="10"/>
          </p:nvPr>
        </p:nvSpPr>
        <p:spPr/>
        <p:txBody>
          <a:bodyPr/>
          <a:lstStyle/>
          <a:p>
            <a:fld id="{DD702A65-0B78-4AFC-8217-466E0A652206}" type="datetimeFigureOut">
              <a:rPr lang="en-IN" smtClean="0"/>
              <a:t>30-05-2022</a:t>
            </a:fld>
            <a:endParaRPr lang="en-IN"/>
          </a:p>
        </p:txBody>
      </p:sp>
      <p:sp>
        <p:nvSpPr>
          <p:cNvPr id="5" name="Footer Placeholder 4">
            <a:extLst>
              <a:ext uri="{FF2B5EF4-FFF2-40B4-BE49-F238E27FC236}">
                <a16:creationId xmlns:a16="http://schemas.microsoft.com/office/drawing/2014/main" id="{3DA7513E-3808-4E31-92D7-FD4214329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FB89F-5634-44AD-9F62-F7CEDDEA6579}"/>
              </a:ext>
            </a:extLst>
          </p:cNvPr>
          <p:cNvSpPr>
            <a:spLocks noGrp="1"/>
          </p:cNvSpPr>
          <p:nvPr>
            <p:ph type="sldNum" sz="quarter" idx="12"/>
          </p:nvPr>
        </p:nvSpPr>
        <p:spPr/>
        <p:txBody>
          <a:bodyPr/>
          <a:lstStyle/>
          <a:p>
            <a:fld id="{FEB2B04D-5B75-4D92-98A9-6C0E1616D3C0}" type="slidenum">
              <a:rPr lang="en-IN" smtClean="0"/>
              <a:t>‹#›</a:t>
            </a:fld>
            <a:endParaRPr lang="en-IN"/>
          </a:p>
        </p:txBody>
      </p:sp>
    </p:spTree>
    <p:extLst>
      <p:ext uri="{BB962C8B-B14F-4D97-AF65-F5344CB8AC3E}">
        <p14:creationId xmlns:p14="http://schemas.microsoft.com/office/powerpoint/2010/main" val="718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ADDE-F342-495E-8A44-EFAB11F5D9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CA069A-A7FA-4872-B5C2-A4BB169BD8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7E9C0D-7752-4747-AE22-391BA9A0661D}"/>
              </a:ext>
            </a:extLst>
          </p:cNvPr>
          <p:cNvSpPr>
            <a:spLocks noGrp="1"/>
          </p:cNvSpPr>
          <p:nvPr>
            <p:ph type="dt" sz="half" idx="10"/>
          </p:nvPr>
        </p:nvSpPr>
        <p:spPr/>
        <p:txBody>
          <a:bodyPr/>
          <a:lstStyle/>
          <a:p>
            <a:fld id="{DD702A65-0B78-4AFC-8217-466E0A652206}" type="datetimeFigureOut">
              <a:rPr lang="en-IN" smtClean="0"/>
              <a:t>30-05-2022</a:t>
            </a:fld>
            <a:endParaRPr lang="en-IN"/>
          </a:p>
        </p:txBody>
      </p:sp>
      <p:sp>
        <p:nvSpPr>
          <p:cNvPr id="5" name="Footer Placeholder 4">
            <a:extLst>
              <a:ext uri="{FF2B5EF4-FFF2-40B4-BE49-F238E27FC236}">
                <a16:creationId xmlns:a16="http://schemas.microsoft.com/office/drawing/2014/main" id="{D80C711C-95A8-4BDE-AB2B-F148E264D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646D4-A6B6-4D60-99E1-2470DF30B144}"/>
              </a:ext>
            </a:extLst>
          </p:cNvPr>
          <p:cNvSpPr>
            <a:spLocks noGrp="1"/>
          </p:cNvSpPr>
          <p:nvPr>
            <p:ph type="sldNum" sz="quarter" idx="12"/>
          </p:nvPr>
        </p:nvSpPr>
        <p:spPr/>
        <p:txBody>
          <a:bodyPr/>
          <a:lstStyle/>
          <a:p>
            <a:fld id="{FEB2B04D-5B75-4D92-98A9-6C0E1616D3C0}" type="slidenum">
              <a:rPr lang="en-IN" smtClean="0"/>
              <a:t>‹#›</a:t>
            </a:fld>
            <a:endParaRPr lang="en-IN"/>
          </a:p>
        </p:txBody>
      </p:sp>
    </p:spTree>
    <p:extLst>
      <p:ext uri="{BB962C8B-B14F-4D97-AF65-F5344CB8AC3E}">
        <p14:creationId xmlns:p14="http://schemas.microsoft.com/office/powerpoint/2010/main" val="1420012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B6E5EE-1176-47CD-8A6A-A53E85CC38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81580D-A5E3-4617-B68C-4C86937B7D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A6009A-9D82-4094-9BD1-11EB35F2AEA0}"/>
              </a:ext>
            </a:extLst>
          </p:cNvPr>
          <p:cNvSpPr>
            <a:spLocks noGrp="1"/>
          </p:cNvSpPr>
          <p:nvPr>
            <p:ph type="dt" sz="half" idx="10"/>
          </p:nvPr>
        </p:nvSpPr>
        <p:spPr/>
        <p:txBody>
          <a:bodyPr/>
          <a:lstStyle/>
          <a:p>
            <a:fld id="{DD702A65-0B78-4AFC-8217-466E0A652206}" type="datetimeFigureOut">
              <a:rPr lang="en-IN" smtClean="0"/>
              <a:t>30-05-2022</a:t>
            </a:fld>
            <a:endParaRPr lang="en-IN"/>
          </a:p>
        </p:txBody>
      </p:sp>
      <p:sp>
        <p:nvSpPr>
          <p:cNvPr id="5" name="Footer Placeholder 4">
            <a:extLst>
              <a:ext uri="{FF2B5EF4-FFF2-40B4-BE49-F238E27FC236}">
                <a16:creationId xmlns:a16="http://schemas.microsoft.com/office/drawing/2014/main" id="{D7F797C3-DC98-4CB7-B92B-B9196B97A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816B50-80EF-47E2-AFB2-1F8CB1A12616}"/>
              </a:ext>
            </a:extLst>
          </p:cNvPr>
          <p:cNvSpPr>
            <a:spLocks noGrp="1"/>
          </p:cNvSpPr>
          <p:nvPr>
            <p:ph type="sldNum" sz="quarter" idx="12"/>
          </p:nvPr>
        </p:nvSpPr>
        <p:spPr/>
        <p:txBody>
          <a:bodyPr/>
          <a:lstStyle/>
          <a:p>
            <a:fld id="{FEB2B04D-5B75-4D92-98A9-6C0E1616D3C0}" type="slidenum">
              <a:rPr lang="en-IN" smtClean="0"/>
              <a:t>‹#›</a:t>
            </a:fld>
            <a:endParaRPr lang="en-IN"/>
          </a:p>
        </p:txBody>
      </p:sp>
    </p:spTree>
    <p:extLst>
      <p:ext uri="{BB962C8B-B14F-4D97-AF65-F5344CB8AC3E}">
        <p14:creationId xmlns:p14="http://schemas.microsoft.com/office/powerpoint/2010/main" val="57280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DDC2-95C6-4E28-A9DA-AC8BBA4CE5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7412BF-83C4-464E-9F05-ED78D59B73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84037-53C2-4E6D-9C3A-EC028381AC9C}"/>
              </a:ext>
            </a:extLst>
          </p:cNvPr>
          <p:cNvSpPr>
            <a:spLocks noGrp="1"/>
          </p:cNvSpPr>
          <p:nvPr>
            <p:ph type="dt" sz="half" idx="10"/>
          </p:nvPr>
        </p:nvSpPr>
        <p:spPr/>
        <p:txBody>
          <a:bodyPr/>
          <a:lstStyle/>
          <a:p>
            <a:fld id="{DD702A65-0B78-4AFC-8217-466E0A652206}" type="datetimeFigureOut">
              <a:rPr lang="en-IN" smtClean="0"/>
              <a:t>30-05-2022</a:t>
            </a:fld>
            <a:endParaRPr lang="en-IN"/>
          </a:p>
        </p:txBody>
      </p:sp>
      <p:sp>
        <p:nvSpPr>
          <p:cNvPr id="5" name="Footer Placeholder 4">
            <a:extLst>
              <a:ext uri="{FF2B5EF4-FFF2-40B4-BE49-F238E27FC236}">
                <a16:creationId xmlns:a16="http://schemas.microsoft.com/office/drawing/2014/main" id="{2B31ED0E-CD4E-4E67-82C0-2B5F41818A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70F8B8-383E-4301-8FA3-14EFF1936B4A}"/>
              </a:ext>
            </a:extLst>
          </p:cNvPr>
          <p:cNvSpPr>
            <a:spLocks noGrp="1"/>
          </p:cNvSpPr>
          <p:nvPr>
            <p:ph type="sldNum" sz="quarter" idx="12"/>
          </p:nvPr>
        </p:nvSpPr>
        <p:spPr/>
        <p:txBody>
          <a:bodyPr/>
          <a:lstStyle/>
          <a:p>
            <a:fld id="{FEB2B04D-5B75-4D92-98A9-6C0E1616D3C0}" type="slidenum">
              <a:rPr lang="en-IN" smtClean="0"/>
              <a:t>‹#›</a:t>
            </a:fld>
            <a:endParaRPr lang="en-IN"/>
          </a:p>
        </p:txBody>
      </p:sp>
    </p:spTree>
    <p:extLst>
      <p:ext uri="{BB962C8B-B14F-4D97-AF65-F5344CB8AC3E}">
        <p14:creationId xmlns:p14="http://schemas.microsoft.com/office/powerpoint/2010/main" val="6715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FC20-62F2-487F-A1F2-D768B4E9C0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C83A1A-21E0-4924-BCCD-827D49FF5C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188B72-7365-4ECB-B826-53F60B012454}"/>
              </a:ext>
            </a:extLst>
          </p:cNvPr>
          <p:cNvSpPr>
            <a:spLocks noGrp="1"/>
          </p:cNvSpPr>
          <p:nvPr>
            <p:ph type="dt" sz="half" idx="10"/>
          </p:nvPr>
        </p:nvSpPr>
        <p:spPr/>
        <p:txBody>
          <a:bodyPr/>
          <a:lstStyle/>
          <a:p>
            <a:fld id="{DD702A65-0B78-4AFC-8217-466E0A652206}" type="datetimeFigureOut">
              <a:rPr lang="en-IN" smtClean="0"/>
              <a:t>30-05-2022</a:t>
            </a:fld>
            <a:endParaRPr lang="en-IN"/>
          </a:p>
        </p:txBody>
      </p:sp>
      <p:sp>
        <p:nvSpPr>
          <p:cNvPr id="5" name="Footer Placeholder 4">
            <a:extLst>
              <a:ext uri="{FF2B5EF4-FFF2-40B4-BE49-F238E27FC236}">
                <a16:creationId xmlns:a16="http://schemas.microsoft.com/office/drawing/2014/main" id="{80317694-F757-4F18-90A2-5698A5DF5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B2A510-DC1E-48EB-AF95-7E7EFE9B3A40}"/>
              </a:ext>
            </a:extLst>
          </p:cNvPr>
          <p:cNvSpPr>
            <a:spLocks noGrp="1"/>
          </p:cNvSpPr>
          <p:nvPr>
            <p:ph type="sldNum" sz="quarter" idx="12"/>
          </p:nvPr>
        </p:nvSpPr>
        <p:spPr/>
        <p:txBody>
          <a:bodyPr/>
          <a:lstStyle/>
          <a:p>
            <a:fld id="{FEB2B04D-5B75-4D92-98A9-6C0E1616D3C0}" type="slidenum">
              <a:rPr lang="en-IN" smtClean="0"/>
              <a:t>‹#›</a:t>
            </a:fld>
            <a:endParaRPr lang="en-IN"/>
          </a:p>
        </p:txBody>
      </p:sp>
    </p:spTree>
    <p:extLst>
      <p:ext uri="{BB962C8B-B14F-4D97-AF65-F5344CB8AC3E}">
        <p14:creationId xmlns:p14="http://schemas.microsoft.com/office/powerpoint/2010/main" val="37476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965B-D3D6-476B-A1E7-7A05DCBC8A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68F057-457E-4E9B-B829-56B20F7DC3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E3EDD1-A001-414F-A852-5985E1FB45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37753F-D071-4A5C-BDB6-6ED68AF8B34B}"/>
              </a:ext>
            </a:extLst>
          </p:cNvPr>
          <p:cNvSpPr>
            <a:spLocks noGrp="1"/>
          </p:cNvSpPr>
          <p:nvPr>
            <p:ph type="dt" sz="half" idx="10"/>
          </p:nvPr>
        </p:nvSpPr>
        <p:spPr/>
        <p:txBody>
          <a:bodyPr/>
          <a:lstStyle/>
          <a:p>
            <a:fld id="{DD702A65-0B78-4AFC-8217-466E0A652206}" type="datetimeFigureOut">
              <a:rPr lang="en-IN" smtClean="0"/>
              <a:t>30-05-2022</a:t>
            </a:fld>
            <a:endParaRPr lang="en-IN"/>
          </a:p>
        </p:txBody>
      </p:sp>
      <p:sp>
        <p:nvSpPr>
          <p:cNvPr id="6" name="Footer Placeholder 5">
            <a:extLst>
              <a:ext uri="{FF2B5EF4-FFF2-40B4-BE49-F238E27FC236}">
                <a16:creationId xmlns:a16="http://schemas.microsoft.com/office/drawing/2014/main" id="{AC0475AA-B7C4-48D2-9845-4A3077642F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474D5-5B8E-4EC3-A6E1-9AF4CD412B5D}"/>
              </a:ext>
            </a:extLst>
          </p:cNvPr>
          <p:cNvSpPr>
            <a:spLocks noGrp="1"/>
          </p:cNvSpPr>
          <p:nvPr>
            <p:ph type="sldNum" sz="quarter" idx="12"/>
          </p:nvPr>
        </p:nvSpPr>
        <p:spPr/>
        <p:txBody>
          <a:bodyPr/>
          <a:lstStyle/>
          <a:p>
            <a:fld id="{FEB2B04D-5B75-4D92-98A9-6C0E1616D3C0}" type="slidenum">
              <a:rPr lang="en-IN" smtClean="0"/>
              <a:t>‹#›</a:t>
            </a:fld>
            <a:endParaRPr lang="en-IN"/>
          </a:p>
        </p:txBody>
      </p:sp>
    </p:spTree>
    <p:extLst>
      <p:ext uri="{BB962C8B-B14F-4D97-AF65-F5344CB8AC3E}">
        <p14:creationId xmlns:p14="http://schemas.microsoft.com/office/powerpoint/2010/main" val="22552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6C8C-368E-468F-9CBF-48325A2E73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63071A-308A-49F3-A72B-2D0DC3214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822D9F-E197-49EA-8506-DB8E497AF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A26413-7DA3-4064-906F-22A4A16E3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5A9EC-6302-4662-A78B-80F6F4E931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B3DCA3-F63E-4FCE-BC1A-F3A59123FD08}"/>
              </a:ext>
            </a:extLst>
          </p:cNvPr>
          <p:cNvSpPr>
            <a:spLocks noGrp="1"/>
          </p:cNvSpPr>
          <p:nvPr>
            <p:ph type="dt" sz="half" idx="10"/>
          </p:nvPr>
        </p:nvSpPr>
        <p:spPr/>
        <p:txBody>
          <a:bodyPr/>
          <a:lstStyle/>
          <a:p>
            <a:fld id="{DD702A65-0B78-4AFC-8217-466E0A652206}" type="datetimeFigureOut">
              <a:rPr lang="en-IN" smtClean="0"/>
              <a:t>30-05-2022</a:t>
            </a:fld>
            <a:endParaRPr lang="en-IN"/>
          </a:p>
        </p:txBody>
      </p:sp>
      <p:sp>
        <p:nvSpPr>
          <p:cNvPr id="8" name="Footer Placeholder 7">
            <a:extLst>
              <a:ext uri="{FF2B5EF4-FFF2-40B4-BE49-F238E27FC236}">
                <a16:creationId xmlns:a16="http://schemas.microsoft.com/office/drawing/2014/main" id="{C967A25E-EA99-4395-8E0F-638791C568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512BBF-1E5C-4AF5-BDFA-EACE90E0539B}"/>
              </a:ext>
            </a:extLst>
          </p:cNvPr>
          <p:cNvSpPr>
            <a:spLocks noGrp="1"/>
          </p:cNvSpPr>
          <p:nvPr>
            <p:ph type="sldNum" sz="quarter" idx="12"/>
          </p:nvPr>
        </p:nvSpPr>
        <p:spPr/>
        <p:txBody>
          <a:bodyPr/>
          <a:lstStyle/>
          <a:p>
            <a:fld id="{FEB2B04D-5B75-4D92-98A9-6C0E1616D3C0}" type="slidenum">
              <a:rPr lang="en-IN" smtClean="0"/>
              <a:t>‹#›</a:t>
            </a:fld>
            <a:endParaRPr lang="en-IN"/>
          </a:p>
        </p:txBody>
      </p:sp>
    </p:spTree>
    <p:extLst>
      <p:ext uri="{BB962C8B-B14F-4D97-AF65-F5344CB8AC3E}">
        <p14:creationId xmlns:p14="http://schemas.microsoft.com/office/powerpoint/2010/main" val="68542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8777-E8A7-435D-8DC7-76456AB20F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E0ABE2-0F1F-42C6-AFAA-FCF7DA9A8A70}"/>
              </a:ext>
            </a:extLst>
          </p:cNvPr>
          <p:cNvSpPr>
            <a:spLocks noGrp="1"/>
          </p:cNvSpPr>
          <p:nvPr>
            <p:ph type="dt" sz="half" idx="10"/>
          </p:nvPr>
        </p:nvSpPr>
        <p:spPr/>
        <p:txBody>
          <a:bodyPr/>
          <a:lstStyle/>
          <a:p>
            <a:fld id="{DD702A65-0B78-4AFC-8217-466E0A652206}" type="datetimeFigureOut">
              <a:rPr lang="en-IN" smtClean="0"/>
              <a:t>30-05-2022</a:t>
            </a:fld>
            <a:endParaRPr lang="en-IN"/>
          </a:p>
        </p:txBody>
      </p:sp>
      <p:sp>
        <p:nvSpPr>
          <p:cNvPr id="4" name="Footer Placeholder 3">
            <a:extLst>
              <a:ext uri="{FF2B5EF4-FFF2-40B4-BE49-F238E27FC236}">
                <a16:creationId xmlns:a16="http://schemas.microsoft.com/office/drawing/2014/main" id="{EFBC82DA-BC09-4C35-937E-F707BD7C36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6722A1-A790-4F21-A97A-0F3B3047F7E8}"/>
              </a:ext>
            </a:extLst>
          </p:cNvPr>
          <p:cNvSpPr>
            <a:spLocks noGrp="1"/>
          </p:cNvSpPr>
          <p:nvPr>
            <p:ph type="sldNum" sz="quarter" idx="12"/>
          </p:nvPr>
        </p:nvSpPr>
        <p:spPr/>
        <p:txBody>
          <a:bodyPr/>
          <a:lstStyle/>
          <a:p>
            <a:fld id="{FEB2B04D-5B75-4D92-98A9-6C0E1616D3C0}" type="slidenum">
              <a:rPr lang="en-IN" smtClean="0"/>
              <a:t>‹#›</a:t>
            </a:fld>
            <a:endParaRPr lang="en-IN"/>
          </a:p>
        </p:txBody>
      </p:sp>
    </p:spTree>
    <p:extLst>
      <p:ext uri="{BB962C8B-B14F-4D97-AF65-F5344CB8AC3E}">
        <p14:creationId xmlns:p14="http://schemas.microsoft.com/office/powerpoint/2010/main" val="334424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67F3A-2296-4E6F-A073-3420FBD66DE0}"/>
              </a:ext>
            </a:extLst>
          </p:cNvPr>
          <p:cNvSpPr>
            <a:spLocks noGrp="1"/>
          </p:cNvSpPr>
          <p:nvPr>
            <p:ph type="dt" sz="half" idx="10"/>
          </p:nvPr>
        </p:nvSpPr>
        <p:spPr/>
        <p:txBody>
          <a:bodyPr/>
          <a:lstStyle/>
          <a:p>
            <a:fld id="{DD702A65-0B78-4AFC-8217-466E0A652206}" type="datetimeFigureOut">
              <a:rPr lang="en-IN" smtClean="0"/>
              <a:t>30-05-2022</a:t>
            </a:fld>
            <a:endParaRPr lang="en-IN"/>
          </a:p>
        </p:txBody>
      </p:sp>
      <p:sp>
        <p:nvSpPr>
          <p:cNvPr id="3" name="Footer Placeholder 2">
            <a:extLst>
              <a:ext uri="{FF2B5EF4-FFF2-40B4-BE49-F238E27FC236}">
                <a16:creationId xmlns:a16="http://schemas.microsoft.com/office/drawing/2014/main" id="{5D2C8D1E-A944-4268-A49D-4DA5A2A070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AE24F3-93F9-4E37-B88B-F54C2852F1B5}"/>
              </a:ext>
            </a:extLst>
          </p:cNvPr>
          <p:cNvSpPr>
            <a:spLocks noGrp="1"/>
          </p:cNvSpPr>
          <p:nvPr>
            <p:ph type="sldNum" sz="quarter" idx="12"/>
          </p:nvPr>
        </p:nvSpPr>
        <p:spPr/>
        <p:txBody>
          <a:bodyPr/>
          <a:lstStyle/>
          <a:p>
            <a:fld id="{FEB2B04D-5B75-4D92-98A9-6C0E1616D3C0}" type="slidenum">
              <a:rPr lang="en-IN" smtClean="0"/>
              <a:t>‹#›</a:t>
            </a:fld>
            <a:endParaRPr lang="en-IN"/>
          </a:p>
        </p:txBody>
      </p:sp>
    </p:spTree>
    <p:extLst>
      <p:ext uri="{BB962C8B-B14F-4D97-AF65-F5344CB8AC3E}">
        <p14:creationId xmlns:p14="http://schemas.microsoft.com/office/powerpoint/2010/main" val="777133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12A9-468B-4775-B843-ED012D72D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8AFB97-9A7E-4BA2-878F-D9B8D65529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1B5DBD-876E-4A18-A8F1-3F596C4C6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7E8571-E1E0-48B7-A7A7-AE40E2C1D3C7}"/>
              </a:ext>
            </a:extLst>
          </p:cNvPr>
          <p:cNvSpPr>
            <a:spLocks noGrp="1"/>
          </p:cNvSpPr>
          <p:nvPr>
            <p:ph type="dt" sz="half" idx="10"/>
          </p:nvPr>
        </p:nvSpPr>
        <p:spPr/>
        <p:txBody>
          <a:bodyPr/>
          <a:lstStyle/>
          <a:p>
            <a:fld id="{DD702A65-0B78-4AFC-8217-466E0A652206}" type="datetimeFigureOut">
              <a:rPr lang="en-IN" smtClean="0"/>
              <a:t>30-05-2022</a:t>
            </a:fld>
            <a:endParaRPr lang="en-IN"/>
          </a:p>
        </p:txBody>
      </p:sp>
      <p:sp>
        <p:nvSpPr>
          <p:cNvPr id="6" name="Footer Placeholder 5">
            <a:extLst>
              <a:ext uri="{FF2B5EF4-FFF2-40B4-BE49-F238E27FC236}">
                <a16:creationId xmlns:a16="http://schemas.microsoft.com/office/drawing/2014/main" id="{311BF50B-AC0A-449F-A7EB-47A9078A8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A86CD5-537F-4BE4-818F-6ED5EFE3F42A}"/>
              </a:ext>
            </a:extLst>
          </p:cNvPr>
          <p:cNvSpPr>
            <a:spLocks noGrp="1"/>
          </p:cNvSpPr>
          <p:nvPr>
            <p:ph type="sldNum" sz="quarter" idx="12"/>
          </p:nvPr>
        </p:nvSpPr>
        <p:spPr/>
        <p:txBody>
          <a:bodyPr/>
          <a:lstStyle/>
          <a:p>
            <a:fld id="{FEB2B04D-5B75-4D92-98A9-6C0E1616D3C0}" type="slidenum">
              <a:rPr lang="en-IN" smtClean="0"/>
              <a:t>‹#›</a:t>
            </a:fld>
            <a:endParaRPr lang="en-IN"/>
          </a:p>
        </p:txBody>
      </p:sp>
    </p:spTree>
    <p:extLst>
      <p:ext uri="{BB962C8B-B14F-4D97-AF65-F5344CB8AC3E}">
        <p14:creationId xmlns:p14="http://schemas.microsoft.com/office/powerpoint/2010/main" val="39532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89C4-E85B-4F6A-937C-EEDBF9147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EE7F14-0A10-4401-9E77-EBF838E6F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64B134-3DB0-452A-BEFE-A7D37A724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E8AC9-F40A-4D00-88FD-985E8FC8D76A}"/>
              </a:ext>
            </a:extLst>
          </p:cNvPr>
          <p:cNvSpPr>
            <a:spLocks noGrp="1"/>
          </p:cNvSpPr>
          <p:nvPr>
            <p:ph type="dt" sz="half" idx="10"/>
          </p:nvPr>
        </p:nvSpPr>
        <p:spPr/>
        <p:txBody>
          <a:bodyPr/>
          <a:lstStyle/>
          <a:p>
            <a:fld id="{DD702A65-0B78-4AFC-8217-466E0A652206}" type="datetimeFigureOut">
              <a:rPr lang="en-IN" smtClean="0"/>
              <a:t>30-05-2022</a:t>
            </a:fld>
            <a:endParaRPr lang="en-IN"/>
          </a:p>
        </p:txBody>
      </p:sp>
      <p:sp>
        <p:nvSpPr>
          <p:cNvPr id="6" name="Footer Placeholder 5">
            <a:extLst>
              <a:ext uri="{FF2B5EF4-FFF2-40B4-BE49-F238E27FC236}">
                <a16:creationId xmlns:a16="http://schemas.microsoft.com/office/drawing/2014/main" id="{A22277EA-6A54-4F7F-839F-80CC7BBC1A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58D23C-3E30-4050-8B54-5BD695F40CC7}"/>
              </a:ext>
            </a:extLst>
          </p:cNvPr>
          <p:cNvSpPr>
            <a:spLocks noGrp="1"/>
          </p:cNvSpPr>
          <p:nvPr>
            <p:ph type="sldNum" sz="quarter" idx="12"/>
          </p:nvPr>
        </p:nvSpPr>
        <p:spPr/>
        <p:txBody>
          <a:bodyPr/>
          <a:lstStyle/>
          <a:p>
            <a:fld id="{FEB2B04D-5B75-4D92-98A9-6C0E1616D3C0}" type="slidenum">
              <a:rPr lang="en-IN" smtClean="0"/>
              <a:t>‹#›</a:t>
            </a:fld>
            <a:endParaRPr lang="en-IN"/>
          </a:p>
        </p:txBody>
      </p:sp>
    </p:spTree>
    <p:extLst>
      <p:ext uri="{BB962C8B-B14F-4D97-AF65-F5344CB8AC3E}">
        <p14:creationId xmlns:p14="http://schemas.microsoft.com/office/powerpoint/2010/main" val="147142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BBD65-8220-4F4C-B154-663B1D18DE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ED81DC-88FA-44B5-9727-766D16F624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75092-5EC3-41C6-9479-E65EFC84E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02A65-0B78-4AFC-8217-466E0A652206}" type="datetimeFigureOut">
              <a:rPr lang="en-IN" smtClean="0"/>
              <a:t>30-05-2022</a:t>
            </a:fld>
            <a:endParaRPr lang="en-IN"/>
          </a:p>
        </p:txBody>
      </p:sp>
      <p:sp>
        <p:nvSpPr>
          <p:cNvPr id="5" name="Footer Placeholder 4">
            <a:extLst>
              <a:ext uri="{FF2B5EF4-FFF2-40B4-BE49-F238E27FC236}">
                <a16:creationId xmlns:a16="http://schemas.microsoft.com/office/drawing/2014/main" id="{782CC6E2-CC8B-4AFB-833D-33F49C24E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E32F44-3879-4375-A385-65E307EE35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2B04D-5B75-4D92-98A9-6C0E1616D3C0}" type="slidenum">
              <a:rPr lang="en-IN" smtClean="0"/>
              <a:t>‹#›</a:t>
            </a:fld>
            <a:endParaRPr lang="en-IN"/>
          </a:p>
        </p:txBody>
      </p:sp>
    </p:spTree>
    <p:extLst>
      <p:ext uri="{BB962C8B-B14F-4D97-AF65-F5344CB8AC3E}">
        <p14:creationId xmlns:p14="http://schemas.microsoft.com/office/powerpoint/2010/main" val="221376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Distributed_syste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Distributed_syste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Database_transaction" TargetMode="External"/><Relationship Id="rId2" Type="http://schemas.openxmlformats.org/officeDocument/2006/relationships/hyperlink" Target="https://en.wikipedia.org/wiki/Replication_(computer_science)#Database_replication" TargetMode="External"/><Relationship Id="rId1" Type="http://schemas.openxmlformats.org/officeDocument/2006/relationships/slideLayout" Target="../slideLayouts/slideLayout2.xml"/><Relationship Id="rId5" Type="http://schemas.openxmlformats.org/officeDocument/2006/relationships/hyperlink" Target="https://en.wikipedia.org/wiki/Network_partitioning" TargetMode="External"/><Relationship Id="rId4" Type="http://schemas.openxmlformats.org/officeDocument/2006/relationships/hyperlink" Target="https://en.wikipedia.org/wiki/Atomicity_(database_system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Rollback_(data_management)" TargetMode="External"/><Relationship Id="rId2" Type="http://schemas.openxmlformats.org/officeDocument/2006/relationships/hyperlink" Target="https://en.wikipedia.org/wiki/Commit_(data_managemen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Serializabilit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0659-EE39-4498-BE51-890E02EF8AE9}"/>
              </a:ext>
            </a:extLst>
          </p:cNvPr>
          <p:cNvSpPr>
            <a:spLocks noGrp="1"/>
          </p:cNvSpPr>
          <p:nvPr>
            <p:ph type="ctrTitle"/>
          </p:nvPr>
        </p:nvSpPr>
        <p:spPr/>
        <p:txBody>
          <a:bodyPr/>
          <a:lstStyle/>
          <a:p>
            <a:r>
              <a:rPr lang="en-US" dirty="0"/>
              <a:t>Distributed Transaction Management</a:t>
            </a:r>
            <a:endParaRPr lang="en-IN" dirty="0"/>
          </a:p>
        </p:txBody>
      </p:sp>
      <p:sp>
        <p:nvSpPr>
          <p:cNvPr id="3" name="Subtitle 2">
            <a:extLst>
              <a:ext uri="{FF2B5EF4-FFF2-40B4-BE49-F238E27FC236}">
                <a16:creationId xmlns:a16="http://schemas.microsoft.com/office/drawing/2014/main" id="{BBDFB069-A172-4B28-ABB7-B5C8276FA32F}"/>
              </a:ext>
            </a:extLst>
          </p:cNvPr>
          <p:cNvSpPr>
            <a:spLocks noGrp="1"/>
          </p:cNvSpPr>
          <p:nvPr>
            <p:ph type="subTitle" idx="1"/>
          </p:nvPr>
        </p:nvSpPr>
        <p:spPr/>
        <p:txBody>
          <a:bodyPr/>
          <a:lstStyle/>
          <a:p>
            <a:r>
              <a:rPr lang="en-US" dirty="0"/>
              <a:t>Dr. Supriya Chakraborty</a:t>
            </a:r>
            <a:endParaRPr lang="en-IN" dirty="0"/>
          </a:p>
        </p:txBody>
      </p:sp>
    </p:spTree>
    <p:extLst>
      <p:ext uri="{BB962C8B-B14F-4D97-AF65-F5344CB8AC3E}">
        <p14:creationId xmlns:p14="http://schemas.microsoft.com/office/powerpoint/2010/main" val="395087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603A-B105-493F-9998-4FDB572236D4}"/>
              </a:ext>
            </a:extLst>
          </p:cNvPr>
          <p:cNvSpPr>
            <a:spLocks noGrp="1"/>
          </p:cNvSpPr>
          <p:nvPr>
            <p:ph type="title"/>
          </p:nvPr>
        </p:nvSpPr>
        <p:spPr/>
        <p:txBody>
          <a:bodyPr/>
          <a:lstStyle/>
          <a:p>
            <a:r>
              <a:rPr lang="en-US" dirty="0"/>
              <a:t>Distributed Transaction Property </a:t>
            </a:r>
            <a:endParaRPr lang="en-IN" dirty="0"/>
          </a:p>
        </p:txBody>
      </p:sp>
      <p:sp>
        <p:nvSpPr>
          <p:cNvPr id="3" name="Content Placeholder 2">
            <a:extLst>
              <a:ext uri="{FF2B5EF4-FFF2-40B4-BE49-F238E27FC236}">
                <a16:creationId xmlns:a16="http://schemas.microsoft.com/office/drawing/2014/main" id="{57E74E32-9B15-45E7-B991-9A0FD7E5EE33}"/>
              </a:ext>
            </a:extLst>
          </p:cNvPr>
          <p:cNvSpPr>
            <a:spLocks noGrp="1"/>
          </p:cNvSpPr>
          <p:nvPr>
            <p:ph idx="1"/>
          </p:nvPr>
        </p:nvSpPr>
        <p:spPr/>
        <p:txBody>
          <a:bodyPr/>
          <a:lstStyle/>
          <a:p>
            <a:r>
              <a:rPr lang="en-US" sz="4000" dirty="0"/>
              <a:t>ASID</a:t>
            </a:r>
          </a:p>
          <a:p>
            <a:endParaRPr lang="en-IN" dirty="0"/>
          </a:p>
          <a:p>
            <a:pPr lvl="1"/>
            <a:r>
              <a:rPr lang="en-IN" sz="3600" dirty="0"/>
              <a:t>Atomicity </a:t>
            </a:r>
          </a:p>
          <a:p>
            <a:pPr lvl="1"/>
            <a:r>
              <a:rPr lang="en-IN" sz="3600" dirty="0"/>
              <a:t>Serializability </a:t>
            </a:r>
          </a:p>
          <a:p>
            <a:pPr lvl="1"/>
            <a:r>
              <a:rPr lang="en-IN" sz="3600" dirty="0"/>
              <a:t>Isolation </a:t>
            </a:r>
          </a:p>
          <a:p>
            <a:pPr lvl="1"/>
            <a:r>
              <a:rPr lang="en-IN" sz="3600" dirty="0"/>
              <a:t>Durability </a:t>
            </a:r>
          </a:p>
        </p:txBody>
      </p:sp>
    </p:spTree>
    <p:extLst>
      <p:ext uri="{BB962C8B-B14F-4D97-AF65-F5344CB8AC3E}">
        <p14:creationId xmlns:p14="http://schemas.microsoft.com/office/powerpoint/2010/main" val="224008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091C-E320-48F0-A2F4-9F0E48A7A0B7}"/>
              </a:ext>
            </a:extLst>
          </p:cNvPr>
          <p:cNvSpPr>
            <a:spLocks noGrp="1"/>
          </p:cNvSpPr>
          <p:nvPr>
            <p:ph type="title"/>
          </p:nvPr>
        </p:nvSpPr>
        <p:spPr>
          <a:xfrm>
            <a:off x="176463" y="355875"/>
            <a:ext cx="4199021" cy="1719969"/>
          </a:xfrm>
        </p:spPr>
        <p:txBody>
          <a:bodyPr>
            <a:normAutofit fontScale="90000"/>
          </a:bodyPr>
          <a:lstStyle/>
          <a:p>
            <a:r>
              <a:rPr lang="en-US" dirty="0"/>
              <a:t>A Reference Model of Distributed Transaction </a:t>
            </a:r>
            <a:endParaRPr lang="en-IN" dirty="0"/>
          </a:p>
        </p:txBody>
      </p:sp>
      <p:pic>
        <p:nvPicPr>
          <p:cNvPr id="7" name="Content Placeholder 6">
            <a:extLst>
              <a:ext uri="{FF2B5EF4-FFF2-40B4-BE49-F238E27FC236}">
                <a16:creationId xmlns:a16="http://schemas.microsoft.com/office/drawing/2014/main" id="{20CE505F-8A3B-4B9F-9950-3116CC356113}"/>
              </a:ext>
            </a:extLst>
          </p:cNvPr>
          <p:cNvPicPr>
            <a:picLocks noGrp="1" noChangeAspect="1"/>
          </p:cNvPicPr>
          <p:nvPr>
            <p:ph idx="1"/>
          </p:nvPr>
        </p:nvPicPr>
        <p:blipFill>
          <a:blip r:embed="rId2"/>
          <a:stretch>
            <a:fillRect/>
          </a:stretch>
        </p:blipFill>
        <p:spPr>
          <a:xfrm>
            <a:off x="5181603" y="562233"/>
            <a:ext cx="6561221" cy="5403000"/>
          </a:xfrm>
        </p:spPr>
      </p:pic>
      <p:sp>
        <p:nvSpPr>
          <p:cNvPr id="9" name="TextBox 8">
            <a:extLst>
              <a:ext uri="{FF2B5EF4-FFF2-40B4-BE49-F238E27FC236}">
                <a16:creationId xmlns:a16="http://schemas.microsoft.com/office/drawing/2014/main" id="{D884A271-7234-47D9-B152-A57D2522E465}"/>
              </a:ext>
            </a:extLst>
          </p:cNvPr>
          <p:cNvSpPr txBox="1"/>
          <p:nvPr/>
        </p:nvSpPr>
        <p:spPr>
          <a:xfrm>
            <a:off x="144380" y="2271915"/>
            <a:ext cx="5133485" cy="1754326"/>
          </a:xfrm>
          <a:prstGeom prst="rect">
            <a:avLst/>
          </a:prstGeom>
          <a:noFill/>
        </p:spPr>
        <p:txBody>
          <a:bodyPr wrap="square">
            <a:spAutoFit/>
          </a:bodyPr>
          <a:lstStyle/>
          <a:p>
            <a:r>
              <a:rPr lang="en-IN" b="0" i="0" u="none" strike="noStrike" baseline="0" dirty="0">
                <a:latin typeface="Courier"/>
              </a:rPr>
              <a:t>Interface 1 </a:t>
            </a:r>
            <a:r>
              <a:rPr lang="en-US" b="0" i="0" u="none" strike="noStrike" baseline="0" dirty="0" err="1">
                <a:latin typeface="Courier"/>
              </a:rPr>
              <a:t>Local_begin</a:t>
            </a:r>
            <a:r>
              <a:rPr lang="en-US" b="0" i="0" u="none" strike="noStrike" baseline="0" dirty="0">
                <a:latin typeface="Courier"/>
              </a:rPr>
              <a:t>, </a:t>
            </a:r>
            <a:r>
              <a:rPr lang="en-US" b="0" i="0" u="none" strike="noStrike" baseline="0" dirty="0" err="1">
                <a:latin typeface="Courier"/>
              </a:rPr>
              <a:t>Local_Commit</a:t>
            </a:r>
            <a:r>
              <a:rPr lang="en-US" b="0" i="0" u="none" strike="noStrike" baseline="0" dirty="0">
                <a:latin typeface="Courier"/>
              </a:rPr>
              <a:t>, </a:t>
            </a:r>
            <a:r>
              <a:rPr lang="en-US" b="0" i="0" u="none" strike="noStrike" baseline="0" dirty="0" err="1">
                <a:latin typeface="Courier"/>
              </a:rPr>
              <a:t>Local_Abort</a:t>
            </a:r>
            <a:r>
              <a:rPr lang="en-US" b="0" i="0" u="none" strike="noStrike" baseline="0" dirty="0">
                <a:latin typeface="Courier"/>
              </a:rPr>
              <a:t>, </a:t>
            </a:r>
            <a:r>
              <a:rPr lang="en-US" b="0" i="0" u="none" strike="noStrike" baseline="0" dirty="0" err="1">
                <a:latin typeface="Courier"/>
              </a:rPr>
              <a:t>Local_Create</a:t>
            </a:r>
            <a:endParaRPr lang="en-US" b="0" i="0" u="none" strike="noStrike" baseline="0" dirty="0">
              <a:latin typeface="Courier"/>
            </a:endParaRPr>
          </a:p>
          <a:p>
            <a:pPr algn="l"/>
            <a:endParaRPr lang="en-IN" b="0" i="0" u="none" strike="noStrike" baseline="0" dirty="0">
              <a:latin typeface="Courier"/>
            </a:endParaRPr>
          </a:p>
          <a:p>
            <a:pPr algn="l"/>
            <a:r>
              <a:rPr lang="en-IN" b="0" i="0" u="none" strike="noStrike" baseline="0" dirty="0">
                <a:latin typeface="Courier"/>
              </a:rPr>
              <a:t>Interface 2 </a:t>
            </a:r>
            <a:r>
              <a:rPr lang="en-US" b="0" i="0" u="none" strike="noStrike" baseline="0" dirty="0" err="1">
                <a:latin typeface="Courier"/>
              </a:rPr>
              <a:t>Begin_Transaction</a:t>
            </a:r>
            <a:r>
              <a:rPr lang="en-US" b="0" i="0" u="none" strike="noStrike" baseline="0" dirty="0">
                <a:latin typeface="Courier"/>
              </a:rPr>
              <a:t>, Commit, Abort, Create</a:t>
            </a:r>
            <a:endParaRPr lang="en-IN" dirty="0"/>
          </a:p>
        </p:txBody>
      </p:sp>
      <p:sp>
        <p:nvSpPr>
          <p:cNvPr id="11" name="TextBox 10">
            <a:extLst>
              <a:ext uri="{FF2B5EF4-FFF2-40B4-BE49-F238E27FC236}">
                <a16:creationId xmlns:a16="http://schemas.microsoft.com/office/drawing/2014/main" id="{A2643989-AA89-4A51-9B67-42C216021779}"/>
              </a:ext>
            </a:extLst>
          </p:cNvPr>
          <p:cNvSpPr txBox="1"/>
          <p:nvPr/>
        </p:nvSpPr>
        <p:spPr>
          <a:xfrm>
            <a:off x="176463" y="4399324"/>
            <a:ext cx="5005140" cy="1938992"/>
          </a:xfrm>
          <a:prstGeom prst="rect">
            <a:avLst/>
          </a:prstGeom>
          <a:noFill/>
        </p:spPr>
        <p:txBody>
          <a:bodyPr wrap="square">
            <a:spAutoFit/>
          </a:bodyPr>
          <a:lstStyle/>
          <a:p>
            <a:pPr algn="l"/>
            <a:r>
              <a:rPr lang="en-US" sz="2000" b="0" i="0" u="none" strike="noStrike" baseline="0" dirty="0">
                <a:latin typeface="Courier"/>
              </a:rPr>
              <a:t>Interface 1': </a:t>
            </a:r>
            <a:r>
              <a:rPr lang="en-US" sz="2000" b="0" i="0" u="none" strike="noStrike" baseline="0" dirty="0" err="1">
                <a:latin typeface="Courier"/>
              </a:rPr>
              <a:t>Local_lock_shared</a:t>
            </a:r>
            <a:r>
              <a:rPr lang="en-US" sz="2000" b="0" i="0" u="none" strike="noStrike" baseline="0" dirty="0">
                <a:latin typeface="Courier"/>
              </a:rPr>
              <a:t>, </a:t>
            </a:r>
            <a:r>
              <a:rPr lang="en-US" sz="2000" b="0" i="0" u="none" strike="noStrike" baseline="0" dirty="0" err="1">
                <a:latin typeface="Courier"/>
              </a:rPr>
              <a:t>Local_lock_exclusive</a:t>
            </a:r>
            <a:r>
              <a:rPr lang="en-US" sz="2000" b="0" i="0" u="none" strike="noStrike" baseline="0" dirty="0">
                <a:latin typeface="Courier"/>
              </a:rPr>
              <a:t>, </a:t>
            </a:r>
            <a:r>
              <a:rPr lang="en-US" sz="2000" b="0" i="0" u="none" strike="noStrike" baseline="0" dirty="0" err="1">
                <a:latin typeface="Courier"/>
              </a:rPr>
              <a:t>Local_unlock</a:t>
            </a:r>
            <a:endParaRPr lang="en-US" sz="2000" b="0" i="0" u="none" strike="noStrike" baseline="0" dirty="0">
              <a:latin typeface="Courier"/>
            </a:endParaRPr>
          </a:p>
          <a:p>
            <a:pPr algn="l"/>
            <a:r>
              <a:rPr lang="en-US" sz="2000" b="0" i="0" u="none" strike="noStrike" baseline="0" dirty="0">
                <a:latin typeface="Courier"/>
              </a:rPr>
              <a:t>Interface 2': </a:t>
            </a:r>
            <a:r>
              <a:rPr lang="en-US" sz="2000" b="0" i="0" u="none" strike="noStrike" baseline="0" dirty="0" err="1">
                <a:latin typeface="Courier"/>
              </a:rPr>
              <a:t>Lock_shared</a:t>
            </a:r>
            <a:r>
              <a:rPr lang="en-US" sz="2000" b="0" i="0" u="none" strike="noStrike" baseline="0" dirty="0">
                <a:latin typeface="Courier"/>
              </a:rPr>
              <a:t>, </a:t>
            </a:r>
            <a:r>
              <a:rPr lang="en-US" sz="2000" b="0" i="0" u="none" strike="noStrike" baseline="0" dirty="0" err="1">
                <a:latin typeface="Courier"/>
              </a:rPr>
              <a:t>Lock_exclusive</a:t>
            </a:r>
            <a:r>
              <a:rPr lang="en-US" sz="2000" b="0" i="0" u="none" strike="noStrike" baseline="0" dirty="0">
                <a:latin typeface="Courier"/>
              </a:rPr>
              <a:t>, Unlock</a:t>
            </a:r>
            <a:endParaRPr lang="en-IN" sz="2000" dirty="0"/>
          </a:p>
        </p:txBody>
      </p:sp>
    </p:spTree>
    <p:extLst>
      <p:ext uri="{BB962C8B-B14F-4D97-AF65-F5344CB8AC3E}">
        <p14:creationId xmlns:p14="http://schemas.microsoft.com/office/powerpoint/2010/main" val="346994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151-52AA-405C-8C4F-7989E07FE296}"/>
              </a:ext>
            </a:extLst>
          </p:cNvPr>
          <p:cNvSpPr>
            <a:spLocks noGrp="1"/>
          </p:cNvSpPr>
          <p:nvPr>
            <p:ph type="title"/>
          </p:nvPr>
        </p:nvSpPr>
        <p:spPr/>
        <p:txBody>
          <a:bodyPr/>
          <a:lstStyle/>
          <a:p>
            <a:r>
              <a:rPr lang="en-US" dirty="0"/>
              <a:t>Recovery and Failure of Distributed Transaction </a:t>
            </a:r>
            <a:endParaRPr lang="en-IN" dirty="0"/>
          </a:p>
        </p:txBody>
      </p:sp>
      <p:pic>
        <p:nvPicPr>
          <p:cNvPr id="1026" name="Picture 2" descr="5 Steps to Leadership Failure and Recovery - Contagious Companies">
            <a:extLst>
              <a:ext uri="{FF2B5EF4-FFF2-40B4-BE49-F238E27FC236}">
                <a16:creationId xmlns:a16="http://schemas.microsoft.com/office/drawing/2014/main" id="{30B48872-D908-4035-9469-B35A98119A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21409538">
            <a:off x="160421" y="1799532"/>
            <a:ext cx="9039032" cy="46933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3F359E-1E8F-443E-ABB1-79984DA9AF5A}"/>
              </a:ext>
            </a:extLst>
          </p:cNvPr>
          <p:cNvSpPr txBox="1"/>
          <p:nvPr/>
        </p:nvSpPr>
        <p:spPr>
          <a:xfrm rot="322267">
            <a:off x="8784428" y="1946521"/>
            <a:ext cx="3047244"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400" dirty="0"/>
              <a:t>Distributed Log is Used</a:t>
            </a:r>
          </a:p>
          <a:p>
            <a:r>
              <a:rPr lang="en-US" sz="2400" dirty="0"/>
              <a:t>To recover from failure</a:t>
            </a:r>
          </a:p>
          <a:p>
            <a:r>
              <a:rPr lang="en-US" sz="2400" dirty="0"/>
              <a:t> </a:t>
            </a:r>
            <a:endParaRPr lang="en-IN" sz="2400" dirty="0"/>
          </a:p>
        </p:txBody>
      </p:sp>
      <p:sp>
        <p:nvSpPr>
          <p:cNvPr id="6" name="TextBox 5">
            <a:extLst>
              <a:ext uri="{FF2B5EF4-FFF2-40B4-BE49-F238E27FC236}">
                <a16:creationId xmlns:a16="http://schemas.microsoft.com/office/drawing/2014/main" id="{F2D6F4F4-CE3F-48A1-A2AA-D469C5D79A59}"/>
              </a:ext>
            </a:extLst>
          </p:cNvPr>
          <p:cNvSpPr txBox="1"/>
          <p:nvPr/>
        </p:nvSpPr>
        <p:spPr>
          <a:xfrm rot="322267">
            <a:off x="9008558" y="3611487"/>
            <a:ext cx="2598981"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400" dirty="0"/>
              <a:t>Two-phase Commit</a:t>
            </a:r>
          </a:p>
          <a:p>
            <a:r>
              <a:rPr lang="en-US" sz="2400" dirty="0"/>
              <a:t>Protocol is used.</a:t>
            </a:r>
            <a:endParaRPr lang="en-IN" sz="2400" dirty="0"/>
          </a:p>
        </p:txBody>
      </p:sp>
    </p:spTree>
    <p:extLst>
      <p:ext uri="{BB962C8B-B14F-4D97-AF65-F5344CB8AC3E}">
        <p14:creationId xmlns:p14="http://schemas.microsoft.com/office/powerpoint/2010/main" val="273059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3E74A-2110-4EBB-8E08-71F6695E3110}"/>
              </a:ext>
            </a:extLst>
          </p:cNvPr>
          <p:cNvSpPr>
            <a:spLocks noGrp="1"/>
          </p:cNvSpPr>
          <p:nvPr>
            <p:ph type="title"/>
          </p:nvPr>
        </p:nvSpPr>
        <p:spPr/>
        <p:txBody>
          <a:bodyPr/>
          <a:lstStyle/>
          <a:p>
            <a:r>
              <a:rPr lang="en-US" dirty="0"/>
              <a:t>Distributed Transaction – 2PC </a:t>
            </a:r>
            <a:endParaRPr lang="en-IN" dirty="0"/>
          </a:p>
        </p:txBody>
      </p:sp>
      <p:pic>
        <p:nvPicPr>
          <p:cNvPr id="4" name="Content Placeholder 3">
            <a:extLst>
              <a:ext uri="{FF2B5EF4-FFF2-40B4-BE49-F238E27FC236}">
                <a16:creationId xmlns:a16="http://schemas.microsoft.com/office/drawing/2014/main" id="{5EB9CDD2-7A8D-4C7C-89C1-A8C22781941A}"/>
              </a:ext>
            </a:extLst>
          </p:cNvPr>
          <p:cNvPicPr>
            <a:picLocks noGrp="1" noChangeAspect="1"/>
          </p:cNvPicPr>
          <p:nvPr>
            <p:ph idx="1"/>
          </p:nvPr>
        </p:nvPicPr>
        <p:blipFill>
          <a:blip r:embed="rId3"/>
          <a:stretch>
            <a:fillRect/>
          </a:stretch>
        </p:blipFill>
        <p:spPr>
          <a:xfrm>
            <a:off x="1313347" y="1690688"/>
            <a:ext cx="10515599" cy="4937958"/>
          </a:xfrm>
          <a:prstGeom prst="rect">
            <a:avLst/>
          </a:prstGeom>
        </p:spPr>
      </p:pic>
    </p:spTree>
    <p:extLst>
      <p:ext uri="{BB962C8B-B14F-4D97-AF65-F5344CB8AC3E}">
        <p14:creationId xmlns:p14="http://schemas.microsoft.com/office/powerpoint/2010/main" val="401531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B680-0456-4CD9-BA62-EF056B1510F3}"/>
              </a:ext>
            </a:extLst>
          </p:cNvPr>
          <p:cNvSpPr>
            <a:spLocks noGrp="1"/>
          </p:cNvSpPr>
          <p:nvPr>
            <p:ph type="title"/>
          </p:nvPr>
        </p:nvSpPr>
        <p:spPr/>
        <p:txBody>
          <a:bodyPr/>
          <a:lstStyle/>
          <a:p>
            <a:r>
              <a:rPr lang="en-US" dirty="0"/>
              <a:t>2PC Algorithm </a:t>
            </a:r>
            <a:endParaRPr lang="en-IN" dirty="0"/>
          </a:p>
        </p:txBody>
      </p:sp>
      <p:sp>
        <p:nvSpPr>
          <p:cNvPr id="3" name="Content Placeholder 2">
            <a:extLst>
              <a:ext uri="{FF2B5EF4-FFF2-40B4-BE49-F238E27FC236}">
                <a16:creationId xmlns:a16="http://schemas.microsoft.com/office/drawing/2014/main" id="{CA95E9BC-5262-4C9A-965F-B927A69609D8}"/>
              </a:ext>
            </a:extLst>
          </p:cNvPr>
          <p:cNvSpPr>
            <a:spLocks noGrp="1"/>
          </p:cNvSpPr>
          <p:nvPr>
            <p:ph idx="1"/>
          </p:nvPr>
        </p:nvSpPr>
        <p:spPr>
          <a:xfrm>
            <a:off x="436728" y="1445029"/>
            <a:ext cx="10515600" cy="888739"/>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l"/>
            <a:r>
              <a:rPr lang="en-US" sz="1800" b="0" i="0" u="none" strike="noStrike" baseline="0" dirty="0">
                <a:latin typeface="Courier"/>
              </a:rPr>
              <a:t>Coordinator: Write "prepare" record in the log;</a:t>
            </a:r>
          </a:p>
          <a:p>
            <a:pPr algn="l"/>
            <a:r>
              <a:rPr lang="en-US" sz="1800" b="0" i="0" u="none" strike="noStrike" baseline="0" dirty="0">
                <a:latin typeface="Courier"/>
              </a:rPr>
              <a:t>             Send PREPARE message and activate timeout</a:t>
            </a:r>
          </a:p>
          <a:p>
            <a:pPr algn="l"/>
            <a:endParaRPr lang="en-IN" sz="1800" b="0" i="0" u="none" strike="noStrike" baseline="0" dirty="0">
              <a:latin typeface="Courier"/>
            </a:endParaRPr>
          </a:p>
        </p:txBody>
      </p:sp>
      <p:sp>
        <p:nvSpPr>
          <p:cNvPr id="4" name="Content Placeholder 2">
            <a:extLst>
              <a:ext uri="{FF2B5EF4-FFF2-40B4-BE49-F238E27FC236}">
                <a16:creationId xmlns:a16="http://schemas.microsoft.com/office/drawing/2014/main" id="{B5DCBBDB-CAEA-4079-8A14-F747D7E414AA}"/>
              </a:ext>
            </a:extLst>
          </p:cNvPr>
          <p:cNvSpPr txBox="1">
            <a:spLocks/>
          </p:cNvSpPr>
          <p:nvPr/>
        </p:nvSpPr>
        <p:spPr>
          <a:xfrm>
            <a:off x="349155" y="2530602"/>
            <a:ext cx="1069074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latin typeface="Courier"/>
              </a:rPr>
              <a:t>Participant: Wait for PREPARE message;</a:t>
            </a:r>
          </a:p>
          <a:p>
            <a:pPr marL="1882775"/>
            <a:r>
              <a:rPr lang="en-US" sz="1800" dirty="0">
                <a:solidFill>
                  <a:schemeClr val="bg1"/>
                </a:solidFill>
                <a:latin typeface="Courier"/>
              </a:rPr>
              <a:t>If the participant is willing to commit then</a:t>
            </a:r>
          </a:p>
          <a:p>
            <a:pPr marL="1882775"/>
            <a:r>
              <a:rPr lang="en-IN" sz="1800" dirty="0">
                <a:solidFill>
                  <a:schemeClr val="bg1"/>
                </a:solidFill>
                <a:latin typeface="Courier"/>
              </a:rPr>
              <a:t>begin</a:t>
            </a:r>
          </a:p>
          <a:p>
            <a:pPr marL="1882775"/>
            <a:r>
              <a:rPr lang="en-US" sz="1800" dirty="0">
                <a:solidFill>
                  <a:schemeClr val="bg1"/>
                </a:solidFill>
                <a:latin typeface="Courier"/>
              </a:rPr>
              <a:t>Write </a:t>
            </a:r>
            <a:r>
              <a:rPr lang="en-US" sz="1800" dirty="0" err="1">
                <a:solidFill>
                  <a:schemeClr val="bg1"/>
                </a:solidFill>
                <a:latin typeface="Courier"/>
              </a:rPr>
              <a:t>subtransaction's</a:t>
            </a:r>
            <a:r>
              <a:rPr lang="en-US" sz="1800" dirty="0">
                <a:solidFill>
                  <a:schemeClr val="bg1"/>
                </a:solidFill>
                <a:latin typeface="Courier"/>
              </a:rPr>
              <a:t> records in the log;</a:t>
            </a:r>
          </a:p>
          <a:p>
            <a:pPr marL="1882775"/>
            <a:r>
              <a:rPr lang="en-US" sz="1800" dirty="0">
                <a:solidFill>
                  <a:schemeClr val="bg1"/>
                </a:solidFill>
                <a:latin typeface="Courier"/>
              </a:rPr>
              <a:t>Write "ready" record in the log;</a:t>
            </a:r>
          </a:p>
          <a:p>
            <a:pPr marL="1882775"/>
            <a:r>
              <a:rPr lang="en-US" sz="1800" dirty="0">
                <a:solidFill>
                  <a:schemeClr val="bg1"/>
                </a:solidFill>
                <a:latin typeface="Courier"/>
              </a:rPr>
              <a:t>Send READY answer message to coordinator</a:t>
            </a:r>
          </a:p>
          <a:p>
            <a:pPr marL="1882775"/>
            <a:r>
              <a:rPr lang="en-IN" sz="1800" dirty="0">
                <a:solidFill>
                  <a:schemeClr val="bg1"/>
                </a:solidFill>
                <a:latin typeface="Courier"/>
              </a:rPr>
              <a:t>end</a:t>
            </a:r>
          </a:p>
          <a:p>
            <a:pPr marL="1882775"/>
            <a:r>
              <a:rPr lang="en-IN" sz="1800" dirty="0">
                <a:solidFill>
                  <a:schemeClr val="bg1"/>
                </a:solidFill>
                <a:latin typeface="Courier"/>
              </a:rPr>
              <a:t>else begin</a:t>
            </a:r>
          </a:p>
          <a:p>
            <a:pPr marL="1882775"/>
            <a:r>
              <a:rPr lang="en-US" sz="1800" dirty="0">
                <a:solidFill>
                  <a:schemeClr val="bg1"/>
                </a:solidFill>
                <a:latin typeface="Courier"/>
              </a:rPr>
              <a:t>Write "abort" record in the log;</a:t>
            </a:r>
          </a:p>
          <a:p>
            <a:pPr marL="1882775"/>
            <a:r>
              <a:rPr lang="en-US" sz="1800" dirty="0">
                <a:solidFill>
                  <a:schemeClr val="bg1"/>
                </a:solidFill>
                <a:latin typeface="Courier"/>
              </a:rPr>
              <a:t>Send ABORT answer message to coordinator</a:t>
            </a:r>
          </a:p>
          <a:p>
            <a:pPr marL="1882775"/>
            <a:r>
              <a:rPr lang="en-IN" sz="1800" dirty="0">
                <a:solidFill>
                  <a:schemeClr val="bg1"/>
                </a:solidFill>
                <a:latin typeface="Courier"/>
              </a:rPr>
              <a:t>end</a:t>
            </a:r>
          </a:p>
        </p:txBody>
      </p:sp>
    </p:spTree>
    <p:extLst>
      <p:ext uri="{BB962C8B-B14F-4D97-AF65-F5344CB8AC3E}">
        <p14:creationId xmlns:p14="http://schemas.microsoft.com/office/powerpoint/2010/main" val="17231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FFA063-C01D-4BE4-A6F3-E90A696B569C}"/>
              </a:ext>
            </a:extLst>
          </p:cNvPr>
          <p:cNvSpPr>
            <a:spLocks noGrp="1"/>
          </p:cNvSpPr>
          <p:nvPr>
            <p:ph idx="1"/>
          </p:nvPr>
        </p:nvSpPr>
        <p:spPr>
          <a:xfrm>
            <a:off x="292289" y="150125"/>
            <a:ext cx="5207760" cy="5324877"/>
          </a:xfrm>
        </p:spPr>
        <p:style>
          <a:lnRef idx="2">
            <a:schemeClr val="accent4">
              <a:shade val="50000"/>
            </a:schemeClr>
          </a:lnRef>
          <a:fillRef idx="1">
            <a:schemeClr val="accent4"/>
          </a:fillRef>
          <a:effectRef idx="0">
            <a:schemeClr val="accent4"/>
          </a:effectRef>
          <a:fontRef idx="minor">
            <a:schemeClr val="lt1"/>
          </a:fontRef>
        </p:style>
        <p:txBody>
          <a:bodyPr>
            <a:normAutofit fontScale="55000" lnSpcReduction="20000"/>
          </a:bodyPr>
          <a:lstStyle/>
          <a:p>
            <a:pPr algn="l"/>
            <a:r>
              <a:rPr lang="en-US" sz="2800" b="0" i="0" u="none" strike="noStrike" baseline="0" dirty="0">
                <a:latin typeface="Courier"/>
              </a:rPr>
              <a:t>Coordinator:</a:t>
            </a:r>
          </a:p>
          <a:p>
            <a:pPr algn="l"/>
            <a:r>
              <a:rPr lang="en-US" sz="2800" b="0" i="0" u="none" strike="noStrike" baseline="0" dirty="0">
                <a:latin typeface="Courier"/>
              </a:rPr>
              <a:t>Wait for ANSWER message (READY or ABORT) from all participants</a:t>
            </a:r>
          </a:p>
          <a:p>
            <a:pPr algn="l"/>
            <a:r>
              <a:rPr lang="en-IN" sz="3600" b="0" i="0" u="none" strike="noStrike" baseline="0" dirty="0">
                <a:latin typeface="Courier"/>
              </a:rPr>
              <a:t>or timeout;</a:t>
            </a:r>
          </a:p>
          <a:p>
            <a:pPr algn="l"/>
            <a:r>
              <a:rPr lang="en-US" sz="3600" b="0" i="0" u="none" strike="noStrike" baseline="0" dirty="0">
                <a:latin typeface="Courier"/>
              </a:rPr>
              <a:t>If timeout expired or some answer message is ABORT then</a:t>
            </a:r>
          </a:p>
          <a:p>
            <a:pPr algn="l"/>
            <a:r>
              <a:rPr lang="en-IN" sz="3600" b="0" i="0" u="none" strike="noStrike" baseline="0" dirty="0">
                <a:latin typeface="Courier"/>
              </a:rPr>
              <a:t>begin</a:t>
            </a:r>
          </a:p>
          <a:p>
            <a:pPr lvl="1"/>
            <a:r>
              <a:rPr lang="en-US" sz="3200" b="0" i="0" u="none" strike="noStrike" baseline="0" dirty="0">
                <a:latin typeface="Courier"/>
              </a:rPr>
              <a:t>Write "global- abort" record in the log;</a:t>
            </a:r>
          </a:p>
          <a:p>
            <a:pPr lvl="1"/>
            <a:r>
              <a:rPr lang="en-US" sz="3200" b="0" i="0" u="none" strike="noStrike" baseline="0" dirty="0">
                <a:latin typeface="Courier"/>
              </a:rPr>
              <a:t>Send ABORT command message to all participants</a:t>
            </a:r>
          </a:p>
          <a:p>
            <a:pPr algn="l"/>
            <a:r>
              <a:rPr lang="en-IN" sz="3600" b="0" i="0" u="none" strike="noStrike" baseline="0" dirty="0">
                <a:latin typeface="Courier"/>
              </a:rPr>
              <a:t>end</a:t>
            </a:r>
          </a:p>
          <a:p>
            <a:pPr algn="l"/>
            <a:r>
              <a:rPr lang="en-US" sz="3600" b="0" i="0" u="none" strike="noStrike" baseline="0" dirty="0">
                <a:latin typeface="Courier"/>
              </a:rPr>
              <a:t>e</a:t>
            </a:r>
            <a:r>
              <a:rPr lang="en-US" sz="2800" b="0" i="0" u="none" strike="noStrike" baseline="0" dirty="0">
                <a:latin typeface="Courier"/>
              </a:rPr>
              <a:t>lse (* all answers arrived and were READY *)</a:t>
            </a:r>
          </a:p>
          <a:p>
            <a:pPr algn="l"/>
            <a:r>
              <a:rPr lang="en-IN" sz="2800" b="0" i="0" u="none" strike="noStrike" baseline="0" dirty="0">
                <a:latin typeface="Courier"/>
              </a:rPr>
              <a:t>begin</a:t>
            </a:r>
          </a:p>
          <a:p>
            <a:pPr lvl="1"/>
            <a:r>
              <a:rPr lang="en-US" b="0" i="0" u="none" strike="noStrike" baseline="0" dirty="0">
                <a:latin typeface="Courier"/>
              </a:rPr>
              <a:t>Write "global- commit" record in the log;</a:t>
            </a:r>
          </a:p>
          <a:p>
            <a:pPr lvl="1"/>
            <a:r>
              <a:rPr lang="en-US" b="0" i="0" u="none" strike="noStrike" baseline="0" dirty="0">
                <a:latin typeface="Courier"/>
              </a:rPr>
              <a:t>Send COMMIT command message to all participants</a:t>
            </a:r>
          </a:p>
          <a:p>
            <a:pPr algn="l"/>
            <a:r>
              <a:rPr lang="en-IN" sz="2800" b="0" i="0" u="none" strike="noStrike" baseline="0" dirty="0">
                <a:latin typeface="Courier"/>
              </a:rPr>
              <a:t>end</a:t>
            </a:r>
            <a:endParaRPr lang="en-IN" dirty="0"/>
          </a:p>
        </p:txBody>
      </p:sp>
      <p:sp>
        <p:nvSpPr>
          <p:cNvPr id="5" name="TextBox 4">
            <a:extLst>
              <a:ext uri="{FF2B5EF4-FFF2-40B4-BE49-F238E27FC236}">
                <a16:creationId xmlns:a16="http://schemas.microsoft.com/office/drawing/2014/main" id="{CE2A5AA8-EC05-4966-AF11-F3F4DECC830B}"/>
              </a:ext>
            </a:extLst>
          </p:cNvPr>
          <p:cNvSpPr txBox="1"/>
          <p:nvPr/>
        </p:nvSpPr>
        <p:spPr>
          <a:xfrm>
            <a:off x="5805987" y="3683075"/>
            <a:ext cx="6093724" cy="14773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l"/>
            <a:r>
              <a:rPr lang="en-IN" sz="1800" b="0" i="0" u="none" strike="noStrike" baseline="0" dirty="0">
                <a:latin typeface="Courier"/>
              </a:rPr>
              <a:t>Participant: Wait for command message;</a:t>
            </a:r>
          </a:p>
          <a:p>
            <a:pPr algn="l"/>
            <a:r>
              <a:rPr lang="en-US" sz="1800" b="0" i="0" u="none" strike="noStrike" baseline="0" dirty="0">
                <a:latin typeface="Courier"/>
              </a:rPr>
              <a:t>Write "abort" or "commit" record in the log;</a:t>
            </a:r>
          </a:p>
          <a:p>
            <a:pPr algn="l"/>
            <a:r>
              <a:rPr lang="en-US" sz="1800" b="0" i="0" u="none" strike="noStrike" baseline="0" dirty="0">
                <a:latin typeface="Courier"/>
              </a:rPr>
              <a:t>Send the ACK message to coordinator;</a:t>
            </a:r>
          </a:p>
          <a:p>
            <a:pPr algn="l"/>
            <a:r>
              <a:rPr lang="en-IN" sz="1800" b="0" i="0" u="none" strike="noStrike" baseline="0" dirty="0">
                <a:latin typeface="Courier"/>
              </a:rPr>
              <a:t>Execute command</a:t>
            </a:r>
          </a:p>
        </p:txBody>
      </p:sp>
      <p:sp>
        <p:nvSpPr>
          <p:cNvPr id="7" name="TextBox 6">
            <a:extLst>
              <a:ext uri="{FF2B5EF4-FFF2-40B4-BE49-F238E27FC236}">
                <a16:creationId xmlns:a16="http://schemas.microsoft.com/office/drawing/2014/main" id="{FAB92B71-18C2-4925-8E3A-9D5585138CBA}"/>
              </a:ext>
            </a:extLst>
          </p:cNvPr>
          <p:cNvSpPr txBox="1"/>
          <p:nvPr/>
        </p:nvSpPr>
        <p:spPr>
          <a:xfrm>
            <a:off x="5889793" y="5594401"/>
            <a:ext cx="6093724"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l"/>
            <a:r>
              <a:rPr lang="en-US" sz="1800" b="0" i="0" u="none" strike="noStrike" baseline="0" dirty="0">
                <a:latin typeface="Courier"/>
              </a:rPr>
              <a:t>Coordinator: Wait for ACK messages from all participants;</a:t>
            </a:r>
          </a:p>
          <a:p>
            <a:pPr algn="l"/>
            <a:r>
              <a:rPr lang="en-US" sz="1800" b="0" i="0" u="none" strike="noStrike" baseline="0" dirty="0">
                <a:latin typeface="Courier"/>
              </a:rPr>
              <a:t>Write "complete" record in the log</a:t>
            </a:r>
            <a:endParaRPr lang="en-IN" dirty="0"/>
          </a:p>
        </p:txBody>
      </p:sp>
    </p:spTree>
    <p:extLst>
      <p:ext uri="{BB962C8B-B14F-4D97-AF65-F5344CB8AC3E}">
        <p14:creationId xmlns:p14="http://schemas.microsoft.com/office/powerpoint/2010/main" val="412419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3202-BF3B-41F8-B32E-AFB1EE4859D5}"/>
              </a:ext>
            </a:extLst>
          </p:cNvPr>
          <p:cNvSpPr>
            <a:spLocks noGrp="1"/>
          </p:cNvSpPr>
          <p:nvPr>
            <p:ph type="title"/>
          </p:nvPr>
        </p:nvSpPr>
        <p:spPr>
          <a:xfrm>
            <a:off x="838200" y="351477"/>
            <a:ext cx="3242481" cy="1325563"/>
          </a:xfrm>
        </p:spPr>
        <p:txBody>
          <a:bodyPr/>
          <a:lstStyle/>
          <a:p>
            <a:r>
              <a:rPr lang="en-US" dirty="0"/>
              <a:t>Fund Transfer with 2PC </a:t>
            </a:r>
            <a:endParaRPr lang="en-IN" dirty="0"/>
          </a:p>
        </p:txBody>
      </p:sp>
      <p:pic>
        <p:nvPicPr>
          <p:cNvPr id="5" name="Content Placeholder 4">
            <a:extLst>
              <a:ext uri="{FF2B5EF4-FFF2-40B4-BE49-F238E27FC236}">
                <a16:creationId xmlns:a16="http://schemas.microsoft.com/office/drawing/2014/main" id="{D8D96FC5-BA29-4A9B-AAAC-4D7963C1B41A}"/>
              </a:ext>
            </a:extLst>
          </p:cNvPr>
          <p:cNvPicPr>
            <a:picLocks noGrp="1" noChangeAspect="1"/>
          </p:cNvPicPr>
          <p:nvPr>
            <p:ph idx="1"/>
          </p:nvPr>
        </p:nvPicPr>
        <p:blipFill>
          <a:blip r:embed="rId2"/>
          <a:stretch>
            <a:fillRect/>
          </a:stretch>
        </p:blipFill>
        <p:spPr>
          <a:xfrm>
            <a:off x="4831308" y="103166"/>
            <a:ext cx="6943136" cy="6556942"/>
          </a:xfrm>
        </p:spPr>
      </p:pic>
    </p:spTree>
    <p:extLst>
      <p:ext uri="{BB962C8B-B14F-4D97-AF65-F5344CB8AC3E}">
        <p14:creationId xmlns:p14="http://schemas.microsoft.com/office/powerpoint/2010/main" val="1973788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8AA3-4BBE-4AB4-BC7F-436D6693A9AE}"/>
              </a:ext>
            </a:extLst>
          </p:cNvPr>
          <p:cNvSpPr>
            <a:spLocks noGrp="1"/>
          </p:cNvSpPr>
          <p:nvPr>
            <p:ph type="title"/>
          </p:nvPr>
        </p:nvSpPr>
        <p:spPr/>
        <p:txBody>
          <a:bodyPr/>
          <a:lstStyle/>
          <a:p>
            <a:r>
              <a:rPr lang="en-US" dirty="0"/>
              <a:t>Demerit of 2PC </a:t>
            </a:r>
            <a:endParaRPr lang="en-IN" dirty="0"/>
          </a:p>
        </p:txBody>
      </p:sp>
      <p:sp>
        <p:nvSpPr>
          <p:cNvPr id="3" name="Content Placeholder 2">
            <a:extLst>
              <a:ext uri="{FF2B5EF4-FFF2-40B4-BE49-F238E27FC236}">
                <a16:creationId xmlns:a16="http://schemas.microsoft.com/office/drawing/2014/main" id="{17E61F43-2B4F-456E-A8AD-EA2A719ECDFA}"/>
              </a:ext>
            </a:extLst>
          </p:cNvPr>
          <p:cNvSpPr>
            <a:spLocks noGrp="1"/>
          </p:cNvSpPr>
          <p:nvPr>
            <p:ph idx="1"/>
          </p:nvPr>
        </p:nvSpPr>
        <p:spPr/>
        <p:txBody>
          <a:bodyPr/>
          <a:lstStyle/>
          <a:p>
            <a:r>
              <a:rPr lang="en-US" dirty="0"/>
              <a:t>Failure of Transaction Manager in the First Phase leads to an uncertain state, thus 2 PC is also called Blocking Protocol. </a:t>
            </a:r>
          </a:p>
          <a:p>
            <a:r>
              <a:rPr lang="en-US" dirty="0"/>
              <a:t>What is the Solution?</a:t>
            </a:r>
          </a:p>
          <a:p>
            <a:r>
              <a:rPr lang="en-US" dirty="0"/>
              <a:t>The solution is Three-Phase Commit Protocol (3PC)</a:t>
            </a:r>
            <a:endParaRPr lang="en-IN" dirty="0"/>
          </a:p>
        </p:txBody>
      </p:sp>
    </p:spTree>
    <p:extLst>
      <p:ext uri="{BB962C8B-B14F-4D97-AF65-F5344CB8AC3E}">
        <p14:creationId xmlns:p14="http://schemas.microsoft.com/office/powerpoint/2010/main" val="3124364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0B4E-07F9-4346-82BD-BBBDE61B882F}"/>
              </a:ext>
            </a:extLst>
          </p:cNvPr>
          <p:cNvSpPr>
            <a:spLocks noGrp="1"/>
          </p:cNvSpPr>
          <p:nvPr>
            <p:ph type="title"/>
          </p:nvPr>
        </p:nvSpPr>
        <p:spPr/>
        <p:txBody>
          <a:bodyPr/>
          <a:lstStyle/>
          <a:p>
            <a:r>
              <a:rPr lang="en-US" dirty="0">
                <a:solidFill>
                  <a:srgbClr val="FF0000"/>
                </a:solidFill>
              </a:rPr>
              <a:t>Different Failures: Distributed Transaction  </a:t>
            </a:r>
            <a:endParaRPr lang="en-IN" dirty="0">
              <a:solidFill>
                <a:srgbClr val="FF0000"/>
              </a:solidFill>
            </a:endParaRPr>
          </a:p>
        </p:txBody>
      </p:sp>
      <p:sp>
        <p:nvSpPr>
          <p:cNvPr id="3" name="Content Placeholder 2">
            <a:extLst>
              <a:ext uri="{FF2B5EF4-FFF2-40B4-BE49-F238E27FC236}">
                <a16:creationId xmlns:a16="http://schemas.microsoft.com/office/drawing/2014/main" id="{836BDA35-B741-4F23-876C-11D3156FB4F5}"/>
              </a:ext>
            </a:extLst>
          </p:cNvPr>
          <p:cNvSpPr>
            <a:spLocks noGrp="1"/>
          </p:cNvSpPr>
          <p:nvPr>
            <p:ph idx="1"/>
          </p:nvPr>
        </p:nvSpPr>
        <p:spPr>
          <a:xfrm>
            <a:off x="838200" y="4459705"/>
            <a:ext cx="10515600" cy="1717258"/>
          </a:xfrm>
        </p:spPr>
        <p:txBody>
          <a:bodyPr/>
          <a:lstStyle/>
          <a:p>
            <a:r>
              <a:rPr lang="en-US" dirty="0"/>
              <a:t>Site Failure</a:t>
            </a:r>
          </a:p>
          <a:p>
            <a:r>
              <a:rPr lang="en-US" dirty="0"/>
              <a:t>Message Failure</a:t>
            </a:r>
          </a:p>
          <a:p>
            <a:r>
              <a:rPr lang="en-US" dirty="0"/>
              <a:t>Network Failure or Partition </a:t>
            </a:r>
          </a:p>
          <a:p>
            <a:endParaRPr lang="en-IN" dirty="0"/>
          </a:p>
        </p:txBody>
      </p:sp>
      <p:sp>
        <p:nvSpPr>
          <p:cNvPr id="4" name="Content Placeholder 2">
            <a:extLst>
              <a:ext uri="{FF2B5EF4-FFF2-40B4-BE49-F238E27FC236}">
                <a16:creationId xmlns:a16="http://schemas.microsoft.com/office/drawing/2014/main" id="{C9D3EAE6-AD61-42A5-9527-28D1C8DE259E}"/>
              </a:ext>
            </a:extLst>
          </p:cNvPr>
          <p:cNvSpPr txBox="1">
            <a:spLocks/>
          </p:cNvSpPr>
          <p:nvPr/>
        </p:nvSpPr>
        <p:spPr>
          <a:xfrm>
            <a:off x="838200" y="1965158"/>
            <a:ext cx="10515600" cy="1717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Detail Analysis of Previous Slide </a:t>
            </a:r>
            <a:endParaRPr lang="en-IN" dirty="0"/>
          </a:p>
        </p:txBody>
      </p:sp>
    </p:spTree>
    <p:extLst>
      <p:ext uri="{BB962C8B-B14F-4D97-AF65-F5344CB8AC3E}">
        <p14:creationId xmlns:p14="http://schemas.microsoft.com/office/powerpoint/2010/main" val="1195124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2164-A8F6-4C88-A253-296A31363DFB}"/>
              </a:ext>
            </a:extLst>
          </p:cNvPr>
          <p:cNvSpPr>
            <a:spLocks noGrp="1"/>
          </p:cNvSpPr>
          <p:nvPr>
            <p:ph type="title"/>
          </p:nvPr>
        </p:nvSpPr>
        <p:spPr/>
        <p:txBody>
          <a:bodyPr/>
          <a:lstStyle/>
          <a:p>
            <a:r>
              <a:rPr lang="en-US" dirty="0"/>
              <a:t>3PC </a:t>
            </a:r>
            <a:endParaRPr lang="en-IN" dirty="0"/>
          </a:p>
        </p:txBody>
      </p:sp>
      <p:sp>
        <p:nvSpPr>
          <p:cNvPr id="3" name="Content Placeholder 2">
            <a:extLst>
              <a:ext uri="{FF2B5EF4-FFF2-40B4-BE49-F238E27FC236}">
                <a16:creationId xmlns:a16="http://schemas.microsoft.com/office/drawing/2014/main" id="{320730C0-1D63-4F4B-B9AF-DC24FFCA4C64}"/>
              </a:ext>
            </a:extLst>
          </p:cNvPr>
          <p:cNvSpPr>
            <a:spLocks noGrp="1"/>
          </p:cNvSpPr>
          <p:nvPr>
            <p:ph idx="1"/>
          </p:nvPr>
        </p:nvSpPr>
        <p:spPr/>
        <p:txBody>
          <a:bodyPr>
            <a:normAutofit lnSpcReduction="10000"/>
          </a:bodyPr>
          <a:lstStyle/>
          <a:p>
            <a:pPr algn="just">
              <a:lnSpc>
                <a:spcPct val="150000"/>
              </a:lnSpc>
            </a:pPr>
            <a:r>
              <a:rPr lang="en-US" dirty="0"/>
              <a:t>The basic idea is to introduce a third phase in the standard protocol. Note that a participant is in pre-commit state only if all the other participants are ready, and so are in a recoverable state. The addition of a phase in the protocol allows the reaction to a failure of the tm by electing one of the participants as the substitute for the tm. This new coordinator can decide the result of the transaction by looking at its log.</a:t>
            </a:r>
            <a:endParaRPr lang="en-IN" dirty="0"/>
          </a:p>
        </p:txBody>
      </p:sp>
      <p:sp>
        <p:nvSpPr>
          <p:cNvPr id="4" name="TextBox 3">
            <a:extLst>
              <a:ext uri="{FF2B5EF4-FFF2-40B4-BE49-F238E27FC236}">
                <a16:creationId xmlns:a16="http://schemas.microsoft.com/office/drawing/2014/main" id="{27385945-2836-42C0-AE4F-6D1B99D03635}"/>
              </a:ext>
            </a:extLst>
          </p:cNvPr>
          <p:cNvSpPr txBox="1"/>
          <p:nvPr/>
        </p:nvSpPr>
        <p:spPr>
          <a:xfrm>
            <a:off x="6096000" y="5653743"/>
            <a:ext cx="5084277"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800" dirty="0"/>
              <a:t>3 PC is a non-blocking protocol</a:t>
            </a:r>
            <a:endParaRPr lang="en-IN" sz="2800" dirty="0"/>
          </a:p>
        </p:txBody>
      </p:sp>
    </p:spTree>
    <p:extLst>
      <p:ext uri="{BB962C8B-B14F-4D97-AF65-F5344CB8AC3E}">
        <p14:creationId xmlns:p14="http://schemas.microsoft.com/office/powerpoint/2010/main" val="204501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D2E0-FCF4-4A98-B282-A53A320DB185}"/>
              </a:ext>
            </a:extLst>
          </p:cNvPr>
          <p:cNvSpPr>
            <a:spLocks noGrp="1"/>
          </p:cNvSpPr>
          <p:nvPr>
            <p:ph type="title"/>
          </p:nvPr>
        </p:nvSpPr>
        <p:spPr/>
        <p:txBody>
          <a:bodyPr/>
          <a:lstStyle/>
          <a:p>
            <a:r>
              <a:rPr lang="en-US" dirty="0"/>
              <a:t>Recapitulate the Centralized System</a:t>
            </a:r>
            <a:endParaRPr lang="en-IN" dirty="0"/>
          </a:p>
        </p:txBody>
      </p:sp>
      <p:sp>
        <p:nvSpPr>
          <p:cNvPr id="3" name="Content Placeholder 2">
            <a:extLst>
              <a:ext uri="{FF2B5EF4-FFF2-40B4-BE49-F238E27FC236}">
                <a16:creationId xmlns:a16="http://schemas.microsoft.com/office/drawing/2014/main" id="{FEC8742E-0152-44BD-AE3F-EFA32BF7128C}"/>
              </a:ext>
            </a:extLst>
          </p:cNvPr>
          <p:cNvSpPr>
            <a:spLocks noGrp="1"/>
          </p:cNvSpPr>
          <p:nvPr>
            <p:ph idx="1"/>
          </p:nvPr>
        </p:nvSpPr>
        <p:spPr/>
        <p:txBody>
          <a:bodyPr/>
          <a:lstStyle/>
          <a:p>
            <a:r>
              <a:rPr lang="en-US" dirty="0"/>
              <a:t>Transaction</a:t>
            </a:r>
          </a:p>
          <a:p>
            <a:r>
              <a:rPr lang="en-US" dirty="0"/>
              <a:t>Schedule </a:t>
            </a:r>
          </a:p>
          <a:p>
            <a:r>
              <a:rPr lang="en-US" dirty="0"/>
              <a:t>ACID </a:t>
            </a:r>
          </a:p>
          <a:p>
            <a:r>
              <a:rPr lang="en-US" dirty="0"/>
              <a:t>Cost of Transaction – Disk Access Verses Transmission through Network</a:t>
            </a:r>
          </a:p>
          <a:p>
            <a:endParaRPr lang="en-IN" dirty="0"/>
          </a:p>
        </p:txBody>
      </p:sp>
    </p:spTree>
    <p:extLst>
      <p:ext uri="{BB962C8B-B14F-4D97-AF65-F5344CB8AC3E}">
        <p14:creationId xmlns:p14="http://schemas.microsoft.com/office/powerpoint/2010/main" val="2931492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580C-3ADC-41F3-8452-01F0BCC847CD}"/>
              </a:ext>
            </a:extLst>
          </p:cNvPr>
          <p:cNvSpPr>
            <a:spLocks noGrp="1"/>
          </p:cNvSpPr>
          <p:nvPr>
            <p:ph type="title"/>
          </p:nvPr>
        </p:nvSpPr>
        <p:spPr>
          <a:xfrm>
            <a:off x="0" y="2599537"/>
            <a:ext cx="2362200" cy="237251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dirty="0"/>
              <a:t>Three-Phase Commit Protocol</a:t>
            </a:r>
            <a:endParaRPr lang="en-IN" dirty="0"/>
          </a:p>
        </p:txBody>
      </p:sp>
      <p:pic>
        <p:nvPicPr>
          <p:cNvPr id="1026" name="Picture 2">
            <a:extLst>
              <a:ext uri="{FF2B5EF4-FFF2-40B4-BE49-F238E27FC236}">
                <a16:creationId xmlns:a16="http://schemas.microsoft.com/office/drawing/2014/main" id="{8D66C84B-7F0F-4493-BA4D-38A211A0CE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3650" y="0"/>
            <a:ext cx="965835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768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B1A9-8A18-423B-AAF7-10CBEF2360ED}"/>
              </a:ext>
            </a:extLst>
          </p:cNvPr>
          <p:cNvSpPr>
            <a:spLocks noGrp="1"/>
          </p:cNvSpPr>
          <p:nvPr>
            <p:ph type="title"/>
          </p:nvPr>
        </p:nvSpPr>
        <p:spPr/>
        <p:txBody>
          <a:bodyPr/>
          <a:lstStyle/>
          <a:p>
            <a:r>
              <a:rPr lang="en-US" dirty="0"/>
              <a:t>Atomicity for Distributed Transaction with Replicated Copies </a:t>
            </a:r>
            <a:endParaRPr lang="en-IN" dirty="0"/>
          </a:p>
        </p:txBody>
      </p:sp>
      <p:sp>
        <p:nvSpPr>
          <p:cNvPr id="3" name="Content Placeholder 2">
            <a:extLst>
              <a:ext uri="{FF2B5EF4-FFF2-40B4-BE49-F238E27FC236}">
                <a16:creationId xmlns:a16="http://schemas.microsoft.com/office/drawing/2014/main" id="{29A8F04F-0E5F-4662-95E7-B1AE86D3AA4B}"/>
              </a:ext>
            </a:extLst>
          </p:cNvPr>
          <p:cNvSpPr>
            <a:spLocks noGrp="1"/>
          </p:cNvSpPr>
          <p:nvPr>
            <p:ph idx="1"/>
          </p:nvPr>
        </p:nvSpPr>
        <p:spPr/>
        <p:txBody>
          <a:bodyPr>
            <a:normAutofit/>
          </a:bodyPr>
          <a:lstStyle/>
          <a:p>
            <a:pPr algn="just">
              <a:lnSpc>
                <a:spcPct val="150000"/>
              </a:lnSpc>
            </a:pPr>
            <a:r>
              <a:rPr lang="en-US" sz="3200" dirty="0"/>
              <a:t>A </a:t>
            </a:r>
            <a:r>
              <a:rPr lang="en-US" sz="3200" b="1" dirty="0"/>
              <a:t>quorum</a:t>
            </a:r>
            <a:r>
              <a:rPr lang="en-US" sz="3200" dirty="0"/>
              <a:t> is the minimum number of votes that a distributed transaction has to obtain in order to be allowed to perform an operation in a </a:t>
            </a:r>
            <a:r>
              <a:rPr lang="en-US" sz="3200" dirty="0">
                <a:hlinkClick r:id="rId2" tooltip="Distributed system"/>
              </a:rPr>
              <a:t>distributed system</a:t>
            </a:r>
            <a:r>
              <a:rPr lang="en-US" sz="3200" dirty="0"/>
              <a:t>. </a:t>
            </a:r>
          </a:p>
          <a:p>
            <a:pPr algn="just">
              <a:lnSpc>
                <a:spcPct val="150000"/>
              </a:lnSpc>
            </a:pPr>
            <a:r>
              <a:rPr lang="en-US" sz="3200" dirty="0"/>
              <a:t>A </a:t>
            </a:r>
            <a:r>
              <a:rPr lang="en-US" sz="3200" b="1" dirty="0"/>
              <a:t>quorum</a:t>
            </a:r>
            <a:r>
              <a:rPr lang="en-US" sz="3200" dirty="0"/>
              <a:t>-based technique is implemented to enforce consistent operation in a distributed system.</a:t>
            </a:r>
            <a:endParaRPr lang="en-IN" sz="3200" dirty="0"/>
          </a:p>
        </p:txBody>
      </p:sp>
    </p:spTree>
    <p:extLst>
      <p:ext uri="{BB962C8B-B14F-4D97-AF65-F5344CB8AC3E}">
        <p14:creationId xmlns:p14="http://schemas.microsoft.com/office/powerpoint/2010/main" val="403391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B1A9-8A18-423B-AAF7-10CBEF2360ED}"/>
              </a:ext>
            </a:extLst>
          </p:cNvPr>
          <p:cNvSpPr>
            <a:spLocks noGrp="1"/>
          </p:cNvSpPr>
          <p:nvPr>
            <p:ph type="title"/>
          </p:nvPr>
        </p:nvSpPr>
        <p:spPr/>
        <p:txBody>
          <a:bodyPr/>
          <a:lstStyle/>
          <a:p>
            <a:r>
              <a:rPr lang="en-US" dirty="0"/>
              <a:t>Atomicity for Distributed Transaction with Replicated Copies </a:t>
            </a:r>
            <a:endParaRPr lang="en-IN" dirty="0"/>
          </a:p>
        </p:txBody>
      </p:sp>
      <p:sp>
        <p:nvSpPr>
          <p:cNvPr id="3" name="Content Placeholder 2">
            <a:extLst>
              <a:ext uri="{FF2B5EF4-FFF2-40B4-BE49-F238E27FC236}">
                <a16:creationId xmlns:a16="http://schemas.microsoft.com/office/drawing/2014/main" id="{29A8F04F-0E5F-4662-95E7-B1AE86D3AA4B}"/>
              </a:ext>
            </a:extLst>
          </p:cNvPr>
          <p:cNvSpPr>
            <a:spLocks noGrp="1"/>
          </p:cNvSpPr>
          <p:nvPr>
            <p:ph idx="1"/>
          </p:nvPr>
        </p:nvSpPr>
        <p:spPr/>
        <p:txBody>
          <a:bodyPr>
            <a:normAutofit/>
          </a:bodyPr>
          <a:lstStyle/>
          <a:p>
            <a:pPr algn="just">
              <a:lnSpc>
                <a:spcPct val="150000"/>
              </a:lnSpc>
            </a:pPr>
            <a:r>
              <a:rPr lang="en-US" sz="3200" dirty="0"/>
              <a:t>A </a:t>
            </a:r>
            <a:r>
              <a:rPr lang="en-US" sz="3200" b="1" dirty="0"/>
              <a:t>quorum</a:t>
            </a:r>
            <a:r>
              <a:rPr lang="en-US" sz="3200" dirty="0"/>
              <a:t> is the minimum number of votes that a distributed transaction has to obtain in order to be allowed to perform an operation in a </a:t>
            </a:r>
            <a:r>
              <a:rPr lang="en-US" sz="3200" dirty="0">
                <a:hlinkClick r:id="rId2" tooltip="Distributed system"/>
              </a:rPr>
              <a:t>distributed system</a:t>
            </a:r>
            <a:r>
              <a:rPr lang="en-US" sz="3200" dirty="0"/>
              <a:t>. </a:t>
            </a:r>
          </a:p>
          <a:p>
            <a:pPr algn="just">
              <a:lnSpc>
                <a:spcPct val="150000"/>
              </a:lnSpc>
            </a:pPr>
            <a:r>
              <a:rPr lang="en-US" sz="3200" dirty="0"/>
              <a:t>A </a:t>
            </a:r>
            <a:r>
              <a:rPr lang="en-US" sz="3200" b="1" dirty="0"/>
              <a:t>quorum</a:t>
            </a:r>
            <a:r>
              <a:rPr lang="en-US" sz="3200" dirty="0"/>
              <a:t>-based technique is implemented to enforce consistent operation in a distributed system.</a:t>
            </a:r>
            <a:endParaRPr lang="en-IN" sz="3200" dirty="0"/>
          </a:p>
        </p:txBody>
      </p:sp>
    </p:spTree>
    <p:extLst>
      <p:ext uri="{BB962C8B-B14F-4D97-AF65-F5344CB8AC3E}">
        <p14:creationId xmlns:p14="http://schemas.microsoft.com/office/powerpoint/2010/main" val="28674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1F0E-987E-415A-AB22-E4E7FBC49FE4}"/>
              </a:ext>
            </a:extLst>
          </p:cNvPr>
          <p:cNvSpPr>
            <a:spLocks noGrp="1"/>
          </p:cNvSpPr>
          <p:nvPr>
            <p:ph type="title"/>
          </p:nvPr>
        </p:nvSpPr>
        <p:spPr/>
        <p:txBody>
          <a:bodyPr/>
          <a:lstStyle/>
          <a:p>
            <a:r>
              <a:rPr lang="en-US" dirty="0"/>
              <a:t>What is the purpose of Quorum Based Protocol ? </a:t>
            </a:r>
            <a:endParaRPr lang="en-IN" dirty="0"/>
          </a:p>
        </p:txBody>
      </p:sp>
      <p:sp>
        <p:nvSpPr>
          <p:cNvPr id="3" name="Content Placeholder 2">
            <a:extLst>
              <a:ext uri="{FF2B5EF4-FFF2-40B4-BE49-F238E27FC236}">
                <a16:creationId xmlns:a16="http://schemas.microsoft.com/office/drawing/2014/main" id="{05C26C2F-8983-4D9A-9D5B-502E23C9D561}"/>
              </a:ext>
            </a:extLst>
          </p:cNvPr>
          <p:cNvSpPr>
            <a:spLocks noGrp="1"/>
          </p:cNvSpPr>
          <p:nvPr>
            <p:ph idx="1"/>
          </p:nvPr>
        </p:nvSpPr>
        <p:spPr/>
        <p:txBody>
          <a:bodyPr>
            <a:normAutofit/>
          </a:bodyPr>
          <a:lstStyle/>
          <a:p>
            <a:pPr algn="just">
              <a:lnSpc>
                <a:spcPct val="200000"/>
              </a:lnSpc>
            </a:pPr>
            <a:r>
              <a:rPr lang="en-US" sz="3600" dirty="0"/>
              <a:t>Quorum-based voting can be used as a</a:t>
            </a:r>
            <a:r>
              <a:rPr lang="en-US" sz="3600" dirty="0">
                <a:solidFill>
                  <a:srgbClr val="FF0000"/>
                </a:solidFill>
              </a:rPr>
              <a:t> </a:t>
            </a:r>
            <a:r>
              <a:rPr lang="en-US" sz="3600" dirty="0">
                <a:solidFill>
                  <a:srgbClr val="FF0000"/>
                </a:solidFill>
                <a:hlinkClick r:id="rId2" tooltip="Replication (computer science)">
                  <a:extLst>
                    <a:ext uri="{A12FA001-AC4F-418D-AE19-62706E023703}">
                      <ahyp:hlinkClr xmlns:ahyp="http://schemas.microsoft.com/office/drawing/2018/hyperlinkcolor" val="tx"/>
                    </a:ext>
                  </a:extLst>
                </a:hlinkClick>
              </a:rPr>
              <a:t>replica</a:t>
            </a:r>
            <a:r>
              <a:rPr lang="en-US" sz="3600" dirty="0">
                <a:solidFill>
                  <a:srgbClr val="FF0000"/>
                </a:solidFill>
              </a:rPr>
              <a:t> </a:t>
            </a:r>
            <a:r>
              <a:rPr lang="en-US" sz="3600" dirty="0"/>
              <a:t>control method,</a:t>
            </a:r>
            <a:r>
              <a:rPr lang="en-US" sz="3600" baseline="30000" dirty="0"/>
              <a:t> </a:t>
            </a:r>
            <a:r>
              <a:rPr lang="en-US" sz="3600" dirty="0"/>
              <a:t>as well as a commit method to ensure </a:t>
            </a:r>
            <a:r>
              <a:rPr lang="en-US" sz="3600" dirty="0">
                <a:solidFill>
                  <a:srgbClr val="FF0000"/>
                </a:solidFill>
                <a:hlinkClick r:id="rId3" tooltip="Database transaction">
                  <a:extLst>
                    <a:ext uri="{A12FA001-AC4F-418D-AE19-62706E023703}">
                      <ahyp:hlinkClr xmlns:ahyp="http://schemas.microsoft.com/office/drawing/2018/hyperlinkcolor" val="tx"/>
                    </a:ext>
                  </a:extLst>
                </a:hlinkClick>
              </a:rPr>
              <a:t>transaction</a:t>
            </a:r>
            <a:r>
              <a:rPr lang="en-US" sz="3600" dirty="0">
                <a:solidFill>
                  <a:srgbClr val="FF0000"/>
                </a:solidFill>
              </a:rPr>
              <a:t> </a:t>
            </a:r>
            <a:r>
              <a:rPr lang="en-US" sz="3600" dirty="0">
                <a:solidFill>
                  <a:srgbClr val="FF0000"/>
                </a:solidFill>
                <a:hlinkClick r:id="rId4" tooltip="Atomicity (database systems)">
                  <a:extLst>
                    <a:ext uri="{A12FA001-AC4F-418D-AE19-62706E023703}">
                      <ahyp:hlinkClr xmlns:ahyp="http://schemas.microsoft.com/office/drawing/2018/hyperlinkcolor" val="tx"/>
                    </a:ext>
                  </a:extLst>
                </a:hlinkClick>
              </a:rPr>
              <a:t>atomicity</a:t>
            </a:r>
            <a:r>
              <a:rPr lang="en-US" sz="3600" dirty="0">
                <a:solidFill>
                  <a:srgbClr val="FF0000"/>
                </a:solidFill>
              </a:rPr>
              <a:t> </a:t>
            </a:r>
            <a:r>
              <a:rPr lang="en-US" sz="3600" dirty="0"/>
              <a:t>in the presence of </a:t>
            </a:r>
            <a:r>
              <a:rPr lang="en-US" sz="3600" dirty="0">
                <a:solidFill>
                  <a:srgbClr val="FF0000"/>
                </a:solidFill>
                <a:hlinkClick r:id="rId5" tooltip="Network partitioning">
                  <a:extLst>
                    <a:ext uri="{A12FA001-AC4F-418D-AE19-62706E023703}">
                      <ahyp:hlinkClr xmlns:ahyp="http://schemas.microsoft.com/office/drawing/2018/hyperlinkcolor" val="tx"/>
                    </a:ext>
                  </a:extLst>
                </a:hlinkClick>
              </a:rPr>
              <a:t>network partitioning</a:t>
            </a:r>
            <a:r>
              <a:rPr lang="en-US" sz="3600" dirty="0">
                <a:solidFill>
                  <a:srgbClr val="FF0000"/>
                </a:solidFill>
              </a:rPr>
              <a:t>.</a:t>
            </a:r>
            <a:endParaRPr lang="en-IN" sz="3600" dirty="0">
              <a:solidFill>
                <a:srgbClr val="FF0000"/>
              </a:solidFill>
            </a:endParaRPr>
          </a:p>
        </p:txBody>
      </p:sp>
    </p:spTree>
    <p:extLst>
      <p:ext uri="{BB962C8B-B14F-4D97-AF65-F5344CB8AC3E}">
        <p14:creationId xmlns:p14="http://schemas.microsoft.com/office/powerpoint/2010/main" val="4001420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C88C-DB22-491E-9563-2786E5F422B6}"/>
              </a:ext>
            </a:extLst>
          </p:cNvPr>
          <p:cNvSpPr>
            <a:spLocks noGrp="1"/>
          </p:cNvSpPr>
          <p:nvPr>
            <p:ph type="title"/>
          </p:nvPr>
        </p:nvSpPr>
        <p:spPr>
          <a:xfrm>
            <a:off x="838200" y="365125"/>
            <a:ext cx="10515600" cy="949325"/>
          </a:xfrm>
        </p:spPr>
        <p:txBody>
          <a:bodyPr/>
          <a:lstStyle/>
          <a:p>
            <a:r>
              <a:rPr lang="en-US" dirty="0"/>
              <a:t>Situation to apply the Quorum </a:t>
            </a:r>
            <a:endParaRPr lang="en-IN" dirty="0"/>
          </a:p>
        </p:txBody>
      </p:sp>
      <p:sp>
        <p:nvSpPr>
          <p:cNvPr id="3" name="Content Placeholder 2">
            <a:extLst>
              <a:ext uri="{FF2B5EF4-FFF2-40B4-BE49-F238E27FC236}">
                <a16:creationId xmlns:a16="http://schemas.microsoft.com/office/drawing/2014/main" id="{69CF9787-0C6B-4BA9-B28E-3AFFD6B12AA6}"/>
              </a:ext>
            </a:extLst>
          </p:cNvPr>
          <p:cNvSpPr>
            <a:spLocks noGrp="1"/>
          </p:cNvSpPr>
          <p:nvPr>
            <p:ph idx="1"/>
          </p:nvPr>
        </p:nvSpPr>
        <p:spPr>
          <a:xfrm>
            <a:off x="838200" y="1314450"/>
            <a:ext cx="10515600" cy="4862513"/>
          </a:xfrm>
        </p:spPr>
        <p:txBody>
          <a:bodyPr>
            <a:normAutofit lnSpcReduction="10000"/>
          </a:bodyPr>
          <a:lstStyle/>
          <a:p>
            <a:pPr marL="0" indent="0" algn="just">
              <a:lnSpc>
                <a:spcPct val="150000"/>
              </a:lnSpc>
              <a:buNone/>
            </a:pPr>
            <a:r>
              <a:rPr lang="en-US" dirty="0"/>
              <a:t>In a distributed database system, a transaction could execute its operations at multiple sites. Since atomicity requires every distributed transaction to be atomic, the transaction must have the same fate (</a:t>
            </a:r>
            <a:r>
              <a:rPr lang="en-US" dirty="0">
                <a:hlinkClick r:id="rId2" tooltip="Commit (data management)"/>
              </a:rPr>
              <a:t>commit</a:t>
            </a:r>
            <a:r>
              <a:rPr lang="en-US" dirty="0"/>
              <a:t> or </a:t>
            </a:r>
            <a:r>
              <a:rPr lang="en-US" dirty="0">
                <a:hlinkClick r:id="rId3" tooltip="Rollback (data management)"/>
              </a:rPr>
              <a:t>abort</a:t>
            </a:r>
            <a:r>
              <a:rPr lang="en-US" dirty="0"/>
              <a:t>) at every site. In case of network partitioning, sites are partitioned and the partitions may not be able to communicate with each other. This is where a quorum-based technique comes in. The fundamental idea is that a transaction is executed if the majority of sites vote to execute it.</a:t>
            </a:r>
            <a:endParaRPr lang="en-IN" dirty="0"/>
          </a:p>
        </p:txBody>
      </p:sp>
    </p:spTree>
    <p:extLst>
      <p:ext uri="{BB962C8B-B14F-4D97-AF65-F5344CB8AC3E}">
        <p14:creationId xmlns:p14="http://schemas.microsoft.com/office/powerpoint/2010/main" val="2831108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F598-BC15-467B-9378-C8DD4967E5CA}"/>
              </a:ext>
            </a:extLst>
          </p:cNvPr>
          <p:cNvSpPr>
            <a:spLocks noGrp="1"/>
          </p:cNvSpPr>
          <p:nvPr>
            <p:ph type="title"/>
          </p:nvPr>
        </p:nvSpPr>
        <p:spPr>
          <a:xfrm>
            <a:off x="838200" y="218849"/>
            <a:ext cx="10515600" cy="1325563"/>
          </a:xfrm>
        </p:spPr>
        <p:txBody>
          <a:bodyPr/>
          <a:lstStyle/>
          <a:p>
            <a:r>
              <a:rPr lang="en-US" b="1" dirty="0"/>
              <a:t>Quorum-based voting in commit protocols (1)</a:t>
            </a:r>
            <a:endParaRPr lang="en-IN" dirty="0"/>
          </a:p>
        </p:txBody>
      </p:sp>
      <p:sp>
        <p:nvSpPr>
          <p:cNvPr id="9" name="AutoShape 7" descr="\leq ">
            <a:extLst>
              <a:ext uri="{FF2B5EF4-FFF2-40B4-BE49-F238E27FC236}">
                <a16:creationId xmlns:a16="http://schemas.microsoft.com/office/drawing/2014/main" id="{224CE104-6951-486A-800A-ACE8B894DBAA}"/>
              </a:ext>
            </a:extLst>
          </p:cNvPr>
          <p:cNvSpPr>
            <a:spLocks noChangeAspect="1" noChangeArrowheads="1"/>
          </p:cNvSpPr>
          <p:nvPr/>
        </p:nvSpPr>
        <p:spPr bwMode="auto">
          <a:xfrm>
            <a:off x="2049463" y="-623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8" descr="\geq ">
            <a:extLst>
              <a:ext uri="{FF2B5EF4-FFF2-40B4-BE49-F238E27FC236}">
                <a16:creationId xmlns:a16="http://schemas.microsoft.com/office/drawing/2014/main" id="{B8291CCA-7D98-4AD1-80B3-36704CF97676}"/>
              </a:ext>
            </a:extLst>
          </p:cNvPr>
          <p:cNvSpPr>
            <a:spLocks noChangeAspect="1" noChangeArrowheads="1"/>
          </p:cNvSpPr>
          <p:nvPr/>
        </p:nvSpPr>
        <p:spPr bwMode="auto">
          <a:xfrm>
            <a:off x="5122863"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9" descr="\geq ">
            <a:extLst>
              <a:ext uri="{FF2B5EF4-FFF2-40B4-BE49-F238E27FC236}">
                <a16:creationId xmlns:a16="http://schemas.microsoft.com/office/drawing/2014/main" id="{22E2F6D6-99FC-4AEA-9CBC-00F0132CC9FC}"/>
              </a:ext>
            </a:extLst>
          </p:cNvPr>
          <p:cNvSpPr>
            <a:spLocks noChangeAspect="1" noChangeArrowheads="1"/>
          </p:cNvSpPr>
          <p:nvPr/>
        </p:nvSpPr>
        <p:spPr bwMode="auto">
          <a:xfrm>
            <a:off x="4610100" y="260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TextBox 12">
            <a:extLst>
              <a:ext uri="{FF2B5EF4-FFF2-40B4-BE49-F238E27FC236}">
                <a16:creationId xmlns:a16="http://schemas.microsoft.com/office/drawing/2014/main" id="{33BEF1BE-8F3A-4944-829F-D6A59DD9008E}"/>
              </a:ext>
            </a:extLst>
          </p:cNvPr>
          <p:cNvSpPr txBox="1"/>
          <p:nvPr/>
        </p:nvSpPr>
        <p:spPr>
          <a:xfrm>
            <a:off x="838200" y="1790700"/>
            <a:ext cx="11153118" cy="4524315"/>
          </a:xfrm>
          <a:prstGeom prst="rect">
            <a:avLst/>
          </a:prstGeom>
          <a:noFill/>
        </p:spPr>
        <p:txBody>
          <a:bodyPr wrap="none" rtlCol="0">
            <a:spAutoFit/>
          </a:bodyPr>
          <a:lstStyle/>
          <a:p>
            <a:r>
              <a:rPr lang="en-US" sz="3200" b="1" dirty="0"/>
              <a:t>Every site in the system is assigned a vote Vi. Let us assume that</a:t>
            </a:r>
          </a:p>
          <a:p>
            <a:pPr>
              <a:lnSpc>
                <a:spcPct val="200000"/>
              </a:lnSpc>
            </a:pPr>
            <a:r>
              <a:rPr lang="en-US" sz="3200" b="1" dirty="0"/>
              <a:t>The total number of votes in the system is V and the ABORT and </a:t>
            </a:r>
          </a:p>
          <a:p>
            <a:r>
              <a:rPr lang="en-US" sz="3200" b="1" dirty="0"/>
              <a:t>COMMIT quorums are </a:t>
            </a:r>
            <a:r>
              <a:rPr lang="en-US" sz="3200" b="1" dirty="0" err="1"/>
              <a:t>Va</a:t>
            </a:r>
            <a:r>
              <a:rPr lang="en-US" sz="3200" b="1" dirty="0"/>
              <a:t> and </a:t>
            </a:r>
            <a:r>
              <a:rPr lang="en-US" sz="3200" b="1" dirty="0" err="1"/>
              <a:t>Vc</a:t>
            </a:r>
            <a:r>
              <a:rPr lang="en-US" sz="3200" b="1" dirty="0"/>
              <a:t> respectively.</a:t>
            </a:r>
          </a:p>
          <a:p>
            <a:endParaRPr lang="en-US" sz="3200" b="1" dirty="0"/>
          </a:p>
          <a:p>
            <a:r>
              <a:rPr lang="en-US" sz="3200" b="1" dirty="0"/>
              <a:t>Then the following rules must be obeyed in the implementation</a:t>
            </a:r>
          </a:p>
          <a:p>
            <a:r>
              <a:rPr lang="en-US" sz="3200" b="1" dirty="0"/>
              <a:t>Of the commit protocol.</a:t>
            </a:r>
          </a:p>
          <a:p>
            <a:endParaRPr lang="en-US" sz="3200" b="1" dirty="0"/>
          </a:p>
          <a:p>
            <a:endParaRPr lang="en-IN" sz="3200" b="1" dirty="0"/>
          </a:p>
        </p:txBody>
      </p:sp>
    </p:spTree>
    <p:extLst>
      <p:ext uri="{BB962C8B-B14F-4D97-AF65-F5344CB8AC3E}">
        <p14:creationId xmlns:p14="http://schemas.microsoft.com/office/powerpoint/2010/main" val="2060560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1DDF-1774-49C0-84A0-CBB9FBA862EF}"/>
              </a:ext>
            </a:extLst>
          </p:cNvPr>
          <p:cNvSpPr>
            <a:spLocks noGrp="1"/>
          </p:cNvSpPr>
          <p:nvPr>
            <p:ph type="title"/>
          </p:nvPr>
        </p:nvSpPr>
        <p:spPr/>
        <p:txBody>
          <a:bodyPr/>
          <a:lstStyle/>
          <a:p>
            <a:r>
              <a:rPr lang="en-US" b="1" dirty="0"/>
              <a:t>Quorum-based voting in commit protocols (2)</a:t>
            </a:r>
            <a:endParaRPr lang="en-IN" dirty="0"/>
          </a:p>
        </p:txBody>
      </p:sp>
      <p:sp>
        <p:nvSpPr>
          <p:cNvPr id="3" name="Content Placeholder 2">
            <a:extLst>
              <a:ext uri="{FF2B5EF4-FFF2-40B4-BE49-F238E27FC236}">
                <a16:creationId xmlns:a16="http://schemas.microsoft.com/office/drawing/2014/main" id="{BC9747F1-6158-4C36-83E7-C8C2828B45FC}"/>
              </a:ext>
            </a:extLst>
          </p:cNvPr>
          <p:cNvSpPr>
            <a:spLocks noGrp="1"/>
          </p:cNvSpPr>
          <p:nvPr>
            <p:ph idx="1"/>
          </p:nvPr>
        </p:nvSpPr>
        <p:spPr/>
        <p:txBody>
          <a:bodyPr>
            <a:normAutofit/>
          </a:bodyPr>
          <a:lstStyle/>
          <a:p>
            <a:pPr marL="514350" indent="-514350">
              <a:buFont typeface="+mj-lt"/>
              <a:buAutoNum type="arabicPeriod"/>
            </a:pPr>
            <a:r>
              <a:rPr lang="en-US" sz="3200" dirty="0" err="1"/>
              <a:t>Va</a:t>
            </a:r>
            <a:r>
              <a:rPr lang="en-US" sz="3200" dirty="0"/>
              <a:t> + </a:t>
            </a:r>
            <a:r>
              <a:rPr lang="en-US" sz="3200" dirty="0" err="1"/>
              <a:t>Vc</a:t>
            </a:r>
            <a:r>
              <a:rPr lang="en-US" sz="3200" dirty="0"/>
              <a:t> &gt; Vi, where  0 &lt; </a:t>
            </a:r>
            <a:r>
              <a:rPr lang="en-US" sz="3200" dirty="0" err="1"/>
              <a:t>Vc</a:t>
            </a:r>
            <a:r>
              <a:rPr lang="en-US" sz="3200" dirty="0"/>
              <a:t>, </a:t>
            </a:r>
            <a:r>
              <a:rPr lang="en-US" sz="3200" dirty="0" err="1"/>
              <a:t>Va</a:t>
            </a:r>
            <a:r>
              <a:rPr lang="en-US" sz="3200" dirty="0"/>
              <a:t> &lt;V</a:t>
            </a:r>
          </a:p>
          <a:p>
            <a:pPr marL="514350" indent="-514350">
              <a:buFont typeface="+mj-lt"/>
              <a:buAutoNum type="arabicPeriod"/>
            </a:pPr>
            <a:r>
              <a:rPr lang="en-US" sz="3200" dirty="0"/>
              <a:t>Before a transaction commits, it must obtain a commit quorum </a:t>
            </a:r>
            <a:r>
              <a:rPr lang="en-US" sz="3200" dirty="0" err="1"/>
              <a:t>Vc</a:t>
            </a:r>
            <a:r>
              <a:rPr lang="en-US" sz="3200" dirty="0"/>
              <a:t>. The total of at least one site that is prepared to commit and Zero at more sites waiting &gt;= </a:t>
            </a:r>
            <a:r>
              <a:rPr lang="en-US" sz="3200" dirty="0" err="1"/>
              <a:t>Vc</a:t>
            </a:r>
            <a:endParaRPr lang="en-US" sz="3200" dirty="0"/>
          </a:p>
          <a:p>
            <a:pPr marL="514350" indent="-514350">
              <a:buFont typeface="+mj-lt"/>
              <a:buAutoNum type="arabicPeriod"/>
            </a:pPr>
            <a:r>
              <a:rPr lang="en-US" sz="3200" dirty="0"/>
              <a:t>Before a transaction aborts, it must obtain an abort quorum Va. The total of zero or more sites that prepared to abort or any sites waiting &gt;= Va. </a:t>
            </a:r>
            <a:endParaRPr lang="en-IN" sz="3200" dirty="0"/>
          </a:p>
        </p:txBody>
      </p:sp>
    </p:spTree>
    <p:extLst>
      <p:ext uri="{BB962C8B-B14F-4D97-AF65-F5344CB8AC3E}">
        <p14:creationId xmlns:p14="http://schemas.microsoft.com/office/powerpoint/2010/main" val="149202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BA45-B247-416F-AF65-0C96BAE3BF77}"/>
              </a:ext>
            </a:extLst>
          </p:cNvPr>
          <p:cNvSpPr>
            <a:spLocks noGrp="1"/>
          </p:cNvSpPr>
          <p:nvPr>
            <p:ph type="title"/>
          </p:nvPr>
        </p:nvSpPr>
        <p:spPr/>
        <p:txBody>
          <a:bodyPr/>
          <a:lstStyle/>
          <a:p>
            <a:r>
              <a:rPr lang="en-US" b="1" dirty="0"/>
              <a:t>Quorum-based voting in commit protocols (3)</a:t>
            </a:r>
            <a:endParaRPr lang="en-IN" dirty="0"/>
          </a:p>
        </p:txBody>
      </p:sp>
      <p:sp>
        <p:nvSpPr>
          <p:cNvPr id="3" name="Content Placeholder 2">
            <a:extLst>
              <a:ext uri="{FF2B5EF4-FFF2-40B4-BE49-F238E27FC236}">
                <a16:creationId xmlns:a16="http://schemas.microsoft.com/office/drawing/2014/main" id="{6FAD6FB5-CB44-4A4F-BA64-7A5F0789A61B}"/>
              </a:ext>
            </a:extLst>
          </p:cNvPr>
          <p:cNvSpPr>
            <a:spLocks noGrp="1"/>
          </p:cNvSpPr>
          <p:nvPr>
            <p:ph idx="1"/>
          </p:nvPr>
        </p:nvSpPr>
        <p:spPr/>
        <p:txBody>
          <a:bodyPr>
            <a:normAutofit/>
          </a:bodyPr>
          <a:lstStyle/>
          <a:p>
            <a:pPr algn="just">
              <a:lnSpc>
                <a:spcPct val="200000"/>
              </a:lnSpc>
            </a:pPr>
            <a:r>
              <a:rPr lang="en-US" sz="3200" dirty="0"/>
              <a:t>The first rule ensures that a transaction cannot be committed and aborted at the same time. </a:t>
            </a:r>
          </a:p>
          <a:p>
            <a:pPr algn="just">
              <a:lnSpc>
                <a:spcPct val="200000"/>
              </a:lnSpc>
            </a:pPr>
            <a:r>
              <a:rPr lang="en-US" sz="3200" dirty="0"/>
              <a:t>The next two rules indicate the votes that a transaction has to obtain before it can terminate one way or the other.</a:t>
            </a:r>
            <a:endParaRPr lang="en-IN" sz="3200" dirty="0"/>
          </a:p>
        </p:txBody>
      </p:sp>
    </p:spTree>
    <p:extLst>
      <p:ext uri="{BB962C8B-B14F-4D97-AF65-F5344CB8AC3E}">
        <p14:creationId xmlns:p14="http://schemas.microsoft.com/office/powerpoint/2010/main" val="60068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0177-C3B8-4D0A-864D-A1A5D9F884C0}"/>
              </a:ext>
            </a:extLst>
          </p:cNvPr>
          <p:cNvSpPr>
            <a:spLocks noGrp="1"/>
          </p:cNvSpPr>
          <p:nvPr>
            <p:ph type="title"/>
          </p:nvPr>
        </p:nvSpPr>
        <p:spPr/>
        <p:txBody>
          <a:bodyPr/>
          <a:lstStyle/>
          <a:p>
            <a:r>
              <a:rPr lang="en-US" b="1" dirty="0"/>
              <a:t>Quorum-based voting for replica control (1)</a:t>
            </a:r>
            <a:endParaRPr lang="en-IN" dirty="0"/>
          </a:p>
        </p:txBody>
      </p:sp>
      <p:sp>
        <p:nvSpPr>
          <p:cNvPr id="3" name="Content Placeholder 2">
            <a:extLst>
              <a:ext uri="{FF2B5EF4-FFF2-40B4-BE49-F238E27FC236}">
                <a16:creationId xmlns:a16="http://schemas.microsoft.com/office/drawing/2014/main" id="{DA256D60-04A3-4027-9739-ABCB8159CC11}"/>
              </a:ext>
            </a:extLst>
          </p:cNvPr>
          <p:cNvSpPr>
            <a:spLocks noGrp="1"/>
          </p:cNvSpPr>
          <p:nvPr>
            <p:ph idx="1"/>
          </p:nvPr>
        </p:nvSpPr>
        <p:spPr/>
        <p:txBody>
          <a:bodyPr>
            <a:normAutofit fontScale="92500"/>
          </a:bodyPr>
          <a:lstStyle/>
          <a:p>
            <a:pPr algn="just">
              <a:lnSpc>
                <a:spcPct val="200000"/>
              </a:lnSpc>
            </a:pPr>
            <a:r>
              <a:rPr lang="en-US" dirty="0"/>
              <a:t>In replicated databases, a data object has copies present at several sites. To ensure </a:t>
            </a:r>
            <a:r>
              <a:rPr lang="en-US" dirty="0">
                <a:hlinkClick r:id="rId2" tooltip="Serializability"/>
              </a:rPr>
              <a:t>serializability</a:t>
            </a:r>
            <a:r>
              <a:rPr lang="en-US" dirty="0"/>
              <a:t>, no two transactions should be allowed to read or write a data item concurrently. In case of replicated databases, a quorum-based replica control protocol can be used to ensure that no two copies of a data item are read or written by two transactions concurrently.</a:t>
            </a:r>
            <a:endParaRPr lang="en-IN" dirty="0"/>
          </a:p>
        </p:txBody>
      </p:sp>
    </p:spTree>
    <p:extLst>
      <p:ext uri="{BB962C8B-B14F-4D97-AF65-F5344CB8AC3E}">
        <p14:creationId xmlns:p14="http://schemas.microsoft.com/office/powerpoint/2010/main" val="180252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70BD-E57A-4E99-92CC-631BCBFFEA5B}"/>
              </a:ext>
            </a:extLst>
          </p:cNvPr>
          <p:cNvSpPr>
            <a:spLocks noGrp="1"/>
          </p:cNvSpPr>
          <p:nvPr>
            <p:ph type="title"/>
          </p:nvPr>
        </p:nvSpPr>
        <p:spPr/>
        <p:txBody>
          <a:bodyPr/>
          <a:lstStyle/>
          <a:p>
            <a:r>
              <a:rPr lang="en-US" b="1" dirty="0"/>
              <a:t>Quorum-based voting for replica control (2)</a:t>
            </a:r>
            <a:endParaRPr lang="en-IN" dirty="0"/>
          </a:p>
        </p:txBody>
      </p:sp>
      <p:sp>
        <p:nvSpPr>
          <p:cNvPr id="3" name="Content Placeholder 2">
            <a:extLst>
              <a:ext uri="{FF2B5EF4-FFF2-40B4-BE49-F238E27FC236}">
                <a16:creationId xmlns:a16="http://schemas.microsoft.com/office/drawing/2014/main" id="{E9D983B4-4597-4DEE-AC76-932140AF3421}"/>
              </a:ext>
            </a:extLst>
          </p:cNvPr>
          <p:cNvSpPr>
            <a:spLocks noGrp="1"/>
          </p:cNvSpPr>
          <p:nvPr>
            <p:ph idx="1"/>
          </p:nvPr>
        </p:nvSpPr>
        <p:spPr/>
        <p:txBody>
          <a:bodyPr>
            <a:normAutofit/>
          </a:bodyPr>
          <a:lstStyle/>
          <a:p>
            <a:pPr algn="just">
              <a:lnSpc>
                <a:spcPct val="150000"/>
              </a:lnSpc>
            </a:pPr>
            <a:r>
              <a:rPr lang="en-US" sz="3200" dirty="0"/>
              <a:t>Each copy of a replicated data item is assigned a vote. Each operation then has to obtain a </a:t>
            </a:r>
            <a:r>
              <a:rPr lang="en-US" sz="3200" i="1" dirty="0"/>
              <a:t>read quorum</a:t>
            </a:r>
            <a:r>
              <a:rPr lang="en-US" sz="3200" dirty="0"/>
              <a:t> (</a:t>
            </a:r>
            <a:r>
              <a:rPr lang="en-US" sz="3200" dirty="0" err="1"/>
              <a:t>V</a:t>
            </a:r>
            <a:r>
              <a:rPr lang="en-US" sz="3200" baseline="-25000" dirty="0" err="1"/>
              <a:t>r</a:t>
            </a:r>
            <a:r>
              <a:rPr lang="en-US" sz="3200" dirty="0"/>
              <a:t>) or a </a:t>
            </a:r>
            <a:r>
              <a:rPr lang="en-US" sz="3200" i="1" dirty="0"/>
              <a:t>write quorum</a:t>
            </a:r>
            <a:r>
              <a:rPr lang="en-US" sz="3200" dirty="0"/>
              <a:t> (</a:t>
            </a:r>
            <a:r>
              <a:rPr lang="en-US" sz="3200" dirty="0" err="1"/>
              <a:t>V</a:t>
            </a:r>
            <a:r>
              <a:rPr lang="en-US" sz="3200" baseline="-25000" dirty="0" err="1"/>
              <a:t>w</a:t>
            </a:r>
            <a:r>
              <a:rPr lang="en-US" sz="3200" dirty="0"/>
              <a:t>) to read or write a data item, respectively. If a given data item has a total of V votes, the quorums have to obey the following rules:</a:t>
            </a:r>
            <a:endParaRPr lang="en-IN" sz="3200" dirty="0"/>
          </a:p>
        </p:txBody>
      </p:sp>
    </p:spTree>
    <p:extLst>
      <p:ext uri="{BB962C8B-B14F-4D97-AF65-F5344CB8AC3E}">
        <p14:creationId xmlns:p14="http://schemas.microsoft.com/office/powerpoint/2010/main" val="38416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2A90-23C1-4FB0-ABD2-2D4D65F704C2}"/>
              </a:ext>
            </a:extLst>
          </p:cNvPr>
          <p:cNvSpPr>
            <a:spLocks noGrp="1"/>
          </p:cNvSpPr>
          <p:nvPr>
            <p:ph type="title"/>
          </p:nvPr>
        </p:nvSpPr>
        <p:spPr/>
        <p:txBody>
          <a:bodyPr/>
          <a:lstStyle/>
          <a:p>
            <a:r>
              <a:rPr lang="en-US" dirty="0"/>
              <a:t>Log Based Transaction Scheme in Centralized System</a:t>
            </a:r>
            <a:endParaRPr lang="en-IN" dirty="0"/>
          </a:p>
        </p:txBody>
      </p:sp>
      <p:sp>
        <p:nvSpPr>
          <p:cNvPr id="3" name="Content Placeholder 2">
            <a:extLst>
              <a:ext uri="{FF2B5EF4-FFF2-40B4-BE49-F238E27FC236}">
                <a16:creationId xmlns:a16="http://schemas.microsoft.com/office/drawing/2014/main" id="{11D9ABF0-5C27-415D-9DBB-5FCBA25498AF}"/>
              </a:ext>
            </a:extLst>
          </p:cNvPr>
          <p:cNvSpPr>
            <a:spLocks noGrp="1"/>
          </p:cNvSpPr>
          <p:nvPr>
            <p:ph idx="1"/>
          </p:nvPr>
        </p:nvSpPr>
        <p:spPr/>
        <p:txBody>
          <a:bodyPr>
            <a:normAutofit/>
          </a:bodyPr>
          <a:lstStyle/>
          <a:p>
            <a:r>
              <a:rPr lang="en-US" sz="3200" dirty="0"/>
              <a:t>What is Log?</a:t>
            </a:r>
          </a:p>
          <a:p>
            <a:pPr marL="0" indent="0">
              <a:buNone/>
            </a:pPr>
            <a:r>
              <a:rPr lang="en-US" sz="3200" dirty="0"/>
              <a:t>Log is a file that contains all the details of the Transaction. </a:t>
            </a:r>
          </a:p>
          <a:p>
            <a:r>
              <a:rPr lang="en-US" sz="3200" dirty="0"/>
              <a:t>Log-ahead write strategy</a:t>
            </a:r>
          </a:p>
          <a:p>
            <a:pPr marL="0" indent="0">
              <a:buNone/>
            </a:pPr>
            <a:r>
              <a:rPr lang="en-US" sz="3200" dirty="0"/>
              <a:t>Log is written before the database </a:t>
            </a:r>
          </a:p>
          <a:p>
            <a:pPr marL="0" indent="0">
              <a:buNone/>
            </a:pPr>
            <a:endParaRPr lang="en-IN" sz="3200" dirty="0"/>
          </a:p>
        </p:txBody>
      </p:sp>
    </p:spTree>
    <p:extLst>
      <p:ext uri="{BB962C8B-B14F-4D97-AF65-F5344CB8AC3E}">
        <p14:creationId xmlns:p14="http://schemas.microsoft.com/office/powerpoint/2010/main" val="2014464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C991-3891-4C45-81CD-A3748FD4C3FA}"/>
              </a:ext>
            </a:extLst>
          </p:cNvPr>
          <p:cNvSpPr>
            <a:spLocks noGrp="1"/>
          </p:cNvSpPr>
          <p:nvPr>
            <p:ph type="title"/>
          </p:nvPr>
        </p:nvSpPr>
        <p:spPr/>
        <p:txBody>
          <a:bodyPr/>
          <a:lstStyle/>
          <a:p>
            <a:r>
              <a:rPr lang="en-US" b="1" dirty="0"/>
              <a:t>Quorum-based voting for replica control (3)</a:t>
            </a:r>
            <a:endParaRPr lang="en-IN" dirty="0"/>
          </a:p>
        </p:txBody>
      </p:sp>
      <p:sp>
        <p:nvSpPr>
          <p:cNvPr id="3" name="Content Placeholder 2">
            <a:extLst>
              <a:ext uri="{FF2B5EF4-FFF2-40B4-BE49-F238E27FC236}">
                <a16:creationId xmlns:a16="http://schemas.microsoft.com/office/drawing/2014/main" id="{A7321665-77CF-4C6B-8AA5-42A84F29E6C8}"/>
              </a:ext>
            </a:extLst>
          </p:cNvPr>
          <p:cNvSpPr>
            <a:spLocks noGrp="1"/>
          </p:cNvSpPr>
          <p:nvPr>
            <p:ph idx="1"/>
          </p:nvPr>
        </p:nvSpPr>
        <p:spPr/>
        <p:txBody>
          <a:bodyPr/>
          <a:lstStyle/>
          <a:p>
            <a:pPr marL="514350" indent="-514350">
              <a:buFont typeface="+mj-lt"/>
              <a:buAutoNum type="arabicPeriod"/>
            </a:pPr>
            <a:r>
              <a:rPr lang="nl-NL" sz="6000" dirty="0"/>
              <a:t>V</a:t>
            </a:r>
            <a:r>
              <a:rPr lang="nl-NL" sz="6000" baseline="-25000" dirty="0"/>
              <a:t>r</a:t>
            </a:r>
            <a:r>
              <a:rPr lang="nl-NL" sz="6000" dirty="0"/>
              <a:t> + V</a:t>
            </a:r>
            <a:r>
              <a:rPr lang="nl-NL" sz="6000" baseline="-25000" dirty="0"/>
              <a:t>w</a:t>
            </a:r>
            <a:r>
              <a:rPr lang="nl-NL" sz="6000" dirty="0"/>
              <a:t> &gt; V</a:t>
            </a:r>
          </a:p>
          <a:p>
            <a:pPr marL="514350" indent="-514350">
              <a:buFont typeface="+mj-lt"/>
              <a:buAutoNum type="arabicPeriod"/>
            </a:pPr>
            <a:r>
              <a:rPr lang="nl-NL" sz="6000" dirty="0"/>
              <a:t>V</a:t>
            </a:r>
            <a:r>
              <a:rPr lang="nl-NL" sz="6000" baseline="-25000" dirty="0"/>
              <a:t>w</a:t>
            </a:r>
            <a:r>
              <a:rPr lang="nl-NL" sz="6000" dirty="0"/>
              <a:t> &gt; V/2</a:t>
            </a:r>
          </a:p>
          <a:p>
            <a:pPr marL="0" indent="0">
              <a:buNone/>
            </a:pPr>
            <a:endParaRPr lang="en-IN" dirty="0"/>
          </a:p>
        </p:txBody>
      </p:sp>
    </p:spTree>
    <p:extLst>
      <p:ext uri="{BB962C8B-B14F-4D97-AF65-F5344CB8AC3E}">
        <p14:creationId xmlns:p14="http://schemas.microsoft.com/office/powerpoint/2010/main" val="1885207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DF39-5293-4238-AFFC-DE773C045190}"/>
              </a:ext>
            </a:extLst>
          </p:cNvPr>
          <p:cNvSpPr>
            <a:spLocks noGrp="1"/>
          </p:cNvSpPr>
          <p:nvPr>
            <p:ph type="title"/>
          </p:nvPr>
        </p:nvSpPr>
        <p:spPr/>
        <p:txBody>
          <a:bodyPr/>
          <a:lstStyle/>
          <a:p>
            <a:r>
              <a:rPr lang="en-US" b="1" dirty="0"/>
              <a:t>Quorum-based voting for replica control (4)</a:t>
            </a:r>
            <a:endParaRPr lang="en-IN" dirty="0"/>
          </a:p>
        </p:txBody>
      </p:sp>
      <p:sp>
        <p:nvSpPr>
          <p:cNvPr id="3" name="Content Placeholder 2">
            <a:extLst>
              <a:ext uri="{FF2B5EF4-FFF2-40B4-BE49-F238E27FC236}">
                <a16:creationId xmlns:a16="http://schemas.microsoft.com/office/drawing/2014/main" id="{D32260C5-4219-48C2-A229-1160663D0597}"/>
              </a:ext>
            </a:extLst>
          </p:cNvPr>
          <p:cNvSpPr>
            <a:spLocks noGrp="1"/>
          </p:cNvSpPr>
          <p:nvPr>
            <p:ph idx="1"/>
          </p:nvPr>
        </p:nvSpPr>
        <p:spPr/>
        <p:txBody>
          <a:bodyPr>
            <a:normAutofit/>
          </a:bodyPr>
          <a:lstStyle/>
          <a:p>
            <a:pPr algn="just">
              <a:lnSpc>
                <a:spcPct val="150000"/>
              </a:lnSpc>
            </a:pPr>
            <a:r>
              <a:rPr lang="en-US" dirty="0"/>
              <a:t>The first rule ensures that a data item is not read and written by two transactions concurrently. Additionally, it ensures that a read quorum contains at least one site with the newest version of the data item.</a:t>
            </a:r>
          </a:p>
          <a:p>
            <a:pPr algn="just">
              <a:lnSpc>
                <a:spcPct val="150000"/>
              </a:lnSpc>
            </a:pPr>
            <a:r>
              <a:rPr lang="en-US" dirty="0"/>
              <a:t> The second rule ensures that two write operations from two transactions cannot occur concurrently on the same data item. The two rules ensure that one-copy serializability is maintained.</a:t>
            </a:r>
            <a:endParaRPr lang="en-IN" dirty="0"/>
          </a:p>
        </p:txBody>
      </p:sp>
    </p:spTree>
    <p:extLst>
      <p:ext uri="{BB962C8B-B14F-4D97-AF65-F5344CB8AC3E}">
        <p14:creationId xmlns:p14="http://schemas.microsoft.com/office/powerpoint/2010/main" val="4144606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07B1-F8F5-4954-95A7-CF5C0F099219}"/>
              </a:ext>
            </a:extLst>
          </p:cNvPr>
          <p:cNvSpPr>
            <a:spLocks noGrp="1"/>
          </p:cNvSpPr>
          <p:nvPr>
            <p:ph type="title"/>
          </p:nvPr>
        </p:nvSpPr>
        <p:spPr/>
        <p:txBody>
          <a:bodyPr/>
          <a:lstStyle/>
          <a:p>
            <a:r>
              <a:rPr lang="en-US" dirty="0"/>
              <a:t>Table of Allowed Operations </a:t>
            </a:r>
            <a:endParaRPr lang="en-IN" dirty="0"/>
          </a:p>
        </p:txBody>
      </p:sp>
      <p:graphicFrame>
        <p:nvGraphicFramePr>
          <p:cNvPr id="4" name="Table 4">
            <a:extLst>
              <a:ext uri="{FF2B5EF4-FFF2-40B4-BE49-F238E27FC236}">
                <a16:creationId xmlns:a16="http://schemas.microsoft.com/office/drawing/2014/main" id="{487295B9-3A7F-4B94-8533-323A91BB2B6C}"/>
              </a:ext>
            </a:extLst>
          </p:cNvPr>
          <p:cNvGraphicFramePr>
            <a:graphicFrameLocks noGrp="1"/>
          </p:cNvGraphicFramePr>
          <p:nvPr>
            <p:ph idx="1"/>
            <p:extLst>
              <p:ext uri="{D42A27DB-BD31-4B8C-83A1-F6EECF244321}">
                <p14:modId xmlns:p14="http://schemas.microsoft.com/office/powerpoint/2010/main" val="294059859"/>
              </p:ext>
            </p:extLst>
          </p:nvPr>
        </p:nvGraphicFramePr>
        <p:xfrm>
          <a:off x="838200" y="1825625"/>
          <a:ext cx="10515600" cy="2966720"/>
        </p:xfrm>
        <a:graphic>
          <a:graphicData uri="http://schemas.openxmlformats.org/drawingml/2006/table">
            <a:tbl>
              <a:tblPr firstRow="1" bandRow="1">
                <a:tableStyleId>{073A0DAA-6AF3-43AB-8588-CEC1D06C72B9}</a:tableStyleId>
              </a:tblPr>
              <a:tblGrid>
                <a:gridCol w="2103120">
                  <a:extLst>
                    <a:ext uri="{9D8B030D-6E8A-4147-A177-3AD203B41FA5}">
                      <a16:colId xmlns:a16="http://schemas.microsoft.com/office/drawing/2014/main" val="817257764"/>
                    </a:ext>
                  </a:extLst>
                </a:gridCol>
                <a:gridCol w="2103120">
                  <a:extLst>
                    <a:ext uri="{9D8B030D-6E8A-4147-A177-3AD203B41FA5}">
                      <a16:colId xmlns:a16="http://schemas.microsoft.com/office/drawing/2014/main" val="3039593443"/>
                    </a:ext>
                  </a:extLst>
                </a:gridCol>
                <a:gridCol w="2103120">
                  <a:extLst>
                    <a:ext uri="{9D8B030D-6E8A-4147-A177-3AD203B41FA5}">
                      <a16:colId xmlns:a16="http://schemas.microsoft.com/office/drawing/2014/main" val="2704191487"/>
                    </a:ext>
                  </a:extLst>
                </a:gridCol>
                <a:gridCol w="2103120">
                  <a:extLst>
                    <a:ext uri="{9D8B030D-6E8A-4147-A177-3AD203B41FA5}">
                      <a16:colId xmlns:a16="http://schemas.microsoft.com/office/drawing/2014/main" val="4068166586"/>
                    </a:ext>
                  </a:extLst>
                </a:gridCol>
                <a:gridCol w="2103120">
                  <a:extLst>
                    <a:ext uri="{9D8B030D-6E8A-4147-A177-3AD203B41FA5}">
                      <a16:colId xmlns:a16="http://schemas.microsoft.com/office/drawing/2014/main" val="3913590683"/>
                    </a:ext>
                  </a:extLst>
                </a:gridCol>
              </a:tblGrid>
              <a:tr h="370840">
                <a:tc>
                  <a:txBody>
                    <a:bodyPr/>
                    <a:lstStyle/>
                    <a:p>
                      <a:r>
                        <a:rPr lang="en-US" dirty="0"/>
                        <a:t>Data item d</a:t>
                      </a:r>
                      <a:endParaRPr lang="en-IN" dirty="0"/>
                    </a:p>
                  </a:txBody>
                  <a:tcPr/>
                </a:tc>
                <a:tc>
                  <a:txBody>
                    <a:bodyPr/>
                    <a:lstStyle/>
                    <a:p>
                      <a:r>
                        <a:rPr lang="en-US" dirty="0"/>
                        <a:t>    Free</a:t>
                      </a:r>
                      <a:endParaRPr lang="en-IN" dirty="0"/>
                    </a:p>
                  </a:txBody>
                  <a:tcPr/>
                </a:tc>
                <a:tc>
                  <a:txBody>
                    <a:bodyPr/>
                    <a:lstStyle/>
                    <a:p>
                      <a:r>
                        <a:rPr lang="en-US" dirty="0"/>
                        <a:t>  Read</a:t>
                      </a:r>
                      <a:endParaRPr lang="en-IN" dirty="0"/>
                    </a:p>
                  </a:txBody>
                  <a:tcPr/>
                </a:tc>
                <a:tc>
                  <a:txBody>
                    <a:bodyPr/>
                    <a:lstStyle/>
                    <a:p>
                      <a:r>
                        <a:rPr lang="en-US" dirty="0"/>
                        <a:t>Write </a:t>
                      </a:r>
                      <a:endParaRPr lang="en-IN" dirty="0"/>
                    </a:p>
                  </a:txBody>
                  <a:tcPr/>
                </a:tc>
                <a:tc>
                  <a:txBody>
                    <a:bodyPr/>
                    <a:lstStyle/>
                    <a:p>
                      <a:r>
                        <a:rPr lang="en-US" dirty="0"/>
                        <a:t> (Already applied)</a:t>
                      </a:r>
                      <a:endParaRPr lang="en-IN" dirty="0"/>
                    </a:p>
                  </a:txBody>
                  <a:tcPr/>
                </a:tc>
                <a:extLst>
                  <a:ext uri="{0D108BD9-81ED-4DB2-BD59-A6C34878D82A}">
                    <a16:rowId xmlns:a16="http://schemas.microsoft.com/office/drawing/2014/main" val="1271201017"/>
                  </a:ext>
                </a:extLst>
              </a:tr>
              <a:tr h="370840">
                <a:tc>
                  <a:txBody>
                    <a:bodyPr/>
                    <a:lstStyle/>
                    <a:p>
                      <a:r>
                        <a:rPr lang="en-US" dirty="0"/>
                        <a:t>Read</a:t>
                      </a:r>
                      <a:endParaRPr lang="en-IN" dirty="0"/>
                    </a:p>
                  </a:txBody>
                  <a:tcPr/>
                </a:tc>
                <a:tc>
                  <a:txBody>
                    <a:bodyPr/>
                    <a:lstStyle/>
                    <a:p>
                      <a:r>
                        <a:rPr lang="en-US" dirty="0"/>
                        <a:t>Yes</a:t>
                      </a:r>
                      <a:endParaRPr lang="en-IN" dirty="0"/>
                    </a:p>
                  </a:txBody>
                  <a:tcPr/>
                </a:tc>
                <a:tc>
                  <a:txBody>
                    <a:bodyPr/>
                    <a:lstStyle/>
                    <a:p>
                      <a:r>
                        <a:rPr lang="en-US" dirty="0"/>
                        <a:t>Yes</a:t>
                      </a:r>
                      <a:endParaRPr lang="en-IN" dirty="0"/>
                    </a:p>
                  </a:txBody>
                  <a:tcPr/>
                </a:tc>
                <a:tc>
                  <a:txBody>
                    <a:bodyPr/>
                    <a:lstStyle/>
                    <a:p>
                      <a:r>
                        <a:rPr lang="en-US" dirty="0"/>
                        <a:t>No</a:t>
                      </a:r>
                      <a:endParaRPr lang="en-IN" dirty="0"/>
                    </a:p>
                  </a:txBody>
                  <a:tcPr/>
                </a:tc>
                <a:tc rowSpan="7">
                  <a:txBody>
                    <a:bodyPr/>
                    <a:lstStyle/>
                    <a:p>
                      <a:r>
                        <a:rPr lang="en-US" dirty="0"/>
                        <a:t>Request to perform the operation </a:t>
                      </a:r>
                      <a:endParaRPr lang="en-IN" dirty="0"/>
                    </a:p>
                  </a:txBody>
                  <a:tcPr/>
                </a:tc>
                <a:extLst>
                  <a:ext uri="{0D108BD9-81ED-4DB2-BD59-A6C34878D82A}">
                    <a16:rowId xmlns:a16="http://schemas.microsoft.com/office/drawing/2014/main" val="2480831313"/>
                  </a:ext>
                </a:extLst>
              </a:tr>
              <a:tr h="370840">
                <a:tc>
                  <a:txBody>
                    <a:bodyPr/>
                    <a:lstStyle/>
                    <a:p>
                      <a:r>
                        <a:rPr lang="en-US" dirty="0"/>
                        <a:t>Write</a:t>
                      </a:r>
                      <a:endParaRPr lang="en-IN" dirty="0"/>
                    </a:p>
                  </a:txBody>
                  <a:tcPr/>
                </a:tc>
                <a:tc>
                  <a:txBody>
                    <a:bodyPr/>
                    <a:lstStyle/>
                    <a:p>
                      <a:r>
                        <a:rPr lang="en-US" dirty="0"/>
                        <a:t>Yes</a:t>
                      </a:r>
                      <a:endParaRPr lang="en-IN" dirty="0"/>
                    </a:p>
                  </a:txBody>
                  <a:tcPr/>
                </a:tc>
                <a:tc>
                  <a:txBody>
                    <a:bodyPr/>
                    <a:lstStyle/>
                    <a:p>
                      <a:r>
                        <a:rPr lang="en-US" dirty="0"/>
                        <a:t>No</a:t>
                      </a:r>
                      <a:endParaRPr lang="en-IN" dirty="0"/>
                    </a:p>
                  </a:txBody>
                  <a:tcPr/>
                </a:tc>
                <a:tc>
                  <a:txBody>
                    <a:bodyPr/>
                    <a:lstStyle/>
                    <a:p>
                      <a:r>
                        <a:rPr lang="en-US" dirty="0"/>
                        <a:t>No</a:t>
                      </a:r>
                      <a:endParaRPr lang="en-IN" dirty="0"/>
                    </a:p>
                  </a:txBody>
                  <a:tcPr/>
                </a:tc>
                <a:tc vMerge="1">
                  <a:txBody>
                    <a:bodyPr/>
                    <a:lstStyle/>
                    <a:p>
                      <a:endParaRPr lang="en-IN" dirty="0"/>
                    </a:p>
                  </a:txBody>
                  <a:tcPr/>
                </a:tc>
                <a:extLst>
                  <a:ext uri="{0D108BD9-81ED-4DB2-BD59-A6C34878D82A}">
                    <a16:rowId xmlns:a16="http://schemas.microsoft.com/office/drawing/2014/main" val="3462172308"/>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vMerge="1">
                  <a:txBody>
                    <a:bodyPr/>
                    <a:lstStyle/>
                    <a:p>
                      <a:endParaRPr lang="en-IN" dirty="0"/>
                    </a:p>
                  </a:txBody>
                  <a:tcPr/>
                </a:tc>
                <a:extLst>
                  <a:ext uri="{0D108BD9-81ED-4DB2-BD59-A6C34878D82A}">
                    <a16:rowId xmlns:a16="http://schemas.microsoft.com/office/drawing/2014/main" val="2767099830"/>
                  </a:ext>
                </a:extLst>
              </a:tr>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vMerge="1">
                  <a:txBody>
                    <a:bodyPr/>
                    <a:lstStyle/>
                    <a:p>
                      <a:endParaRPr lang="en-IN" dirty="0"/>
                    </a:p>
                  </a:txBody>
                  <a:tcPr/>
                </a:tc>
                <a:extLst>
                  <a:ext uri="{0D108BD9-81ED-4DB2-BD59-A6C34878D82A}">
                    <a16:rowId xmlns:a16="http://schemas.microsoft.com/office/drawing/2014/main" val="48723720"/>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vMerge="1">
                  <a:txBody>
                    <a:bodyPr/>
                    <a:lstStyle/>
                    <a:p>
                      <a:endParaRPr lang="en-IN" dirty="0"/>
                    </a:p>
                  </a:txBody>
                  <a:tcPr/>
                </a:tc>
                <a:extLst>
                  <a:ext uri="{0D108BD9-81ED-4DB2-BD59-A6C34878D82A}">
                    <a16:rowId xmlns:a16="http://schemas.microsoft.com/office/drawing/2014/main" val="259885278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vMerge="1">
                  <a:txBody>
                    <a:bodyPr/>
                    <a:lstStyle/>
                    <a:p>
                      <a:endParaRPr lang="en-IN" dirty="0"/>
                    </a:p>
                  </a:txBody>
                  <a:tcPr/>
                </a:tc>
                <a:extLst>
                  <a:ext uri="{0D108BD9-81ED-4DB2-BD59-A6C34878D82A}">
                    <a16:rowId xmlns:a16="http://schemas.microsoft.com/office/drawing/2014/main" val="830992340"/>
                  </a:ext>
                </a:extLst>
              </a:tr>
              <a:tr h="370840">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vMerge="1">
                  <a:txBody>
                    <a:bodyPr/>
                    <a:lstStyle/>
                    <a:p>
                      <a:endParaRPr lang="en-IN" dirty="0"/>
                    </a:p>
                  </a:txBody>
                  <a:tcPr/>
                </a:tc>
                <a:extLst>
                  <a:ext uri="{0D108BD9-81ED-4DB2-BD59-A6C34878D82A}">
                    <a16:rowId xmlns:a16="http://schemas.microsoft.com/office/drawing/2014/main" val="3532793106"/>
                  </a:ext>
                </a:extLst>
              </a:tr>
            </a:tbl>
          </a:graphicData>
        </a:graphic>
      </p:graphicFrame>
    </p:spTree>
    <p:extLst>
      <p:ext uri="{BB962C8B-B14F-4D97-AF65-F5344CB8AC3E}">
        <p14:creationId xmlns:p14="http://schemas.microsoft.com/office/powerpoint/2010/main" val="343328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4C26-8DF5-4D19-81ED-3DF297626148}"/>
              </a:ext>
            </a:extLst>
          </p:cNvPr>
          <p:cNvSpPr>
            <a:spLocks noGrp="1"/>
          </p:cNvSpPr>
          <p:nvPr>
            <p:ph type="title"/>
          </p:nvPr>
        </p:nvSpPr>
        <p:spPr/>
        <p:txBody>
          <a:bodyPr/>
          <a:lstStyle/>
          <a:p>
            <a:r>
              <a:rPr lang="en-US" dirty="0"/>
              <a:t>Needs to be covered by yourself for centralized System</a:t>
            </a:r>
            <a:endParaRPr lang="en-IN" dirty="0"/>
          </a:p>
        </p:txBody>
      </p:sp>
      <p:sp>
        <p:nvSpPr>
          <p:cNvPr id="3" name="Content Placeholder 2">
            <a:extLst>
              <a:ext uri="{FF2B5EF4-FFF2-40B4-BE49-F238E27FC236}">
                <a16:creationId xmlns:a16="http://schemas.microsoft.com/office/drawing/2014/main" id="{A2C62938-C08D-4179-B4CA-B6DD879EE304}"/>
              </a:ext>
            </a:extLst>
          </p:cNvPr>
          <p:cNvSpPr>
            <a:spLocks noGrp="1"/>
          </p:cNvSpPr>
          <p:nvPr>
            <p:ph idx="1"/>
          </p:nvPr>
        </p:nvSpPr>
        <p:spPr/>
        <p:txBody>
          <a:bodyPr/>
          <a:lstStyle/>
          <a:p>
            <a:r>
              <a:rPr lang="en-US" dirty="0"/>
              <a:t>Serial Schedule</a:t>
            </a:r>
          </a:p>
          <a:p>
            <a:r>
              <a:rPr lang="en-IN" dirty="0"/>
              <a:t>Concurrent Schedule – Lost update, Dirty Read, phantom phenomenon </a:t>
            </a:r>
          </a:p>
          <a:p>
            <a:r>
              <a:rPr lang="en-IN" dirty="0"/>
              <a:t>Serializability – Conflict and View Serializability</a:t>
            </a:r>
          </a:p>
          <a:p>
            <a:r>
              <a:rPr lang="en-IN" dirty="0"/>
              <a:t>Lock-based concurrency control protocol – Problems (deadlock)</a:t>
            </a:r>
          </a:p>
          <a:p>
            <a:r>
              <a:rPr lang="en-IN" dirty="0"/>
              <a:t>Timestamp based concurrency control protocol – wait-die and wound wait ()</a:t>
            </a:r>
          </a:p>
        </p:txBody>
      </p:sp>
      <p:sp>
        <p:nvSpPr>
          <p:cNvPr id="4" name="TextBox 3">
            <a:extLst>
              <a:ext uri="{FF2B5EF4-FFF2-40B4-BE49-F238E27FC236}">
                <a16:creationId xmlns:a16="http://schemas.microsoft.com/office/drawing/2014/main" id="{3A5D8F66-CB77-4B7E-800A-E9311DACF138}"/>
              </a:ext>
            </a:extLst>
          </p:cNvPr>
          <p:cNvSpPr txBox="1"/>
          <p:nvPr/>
        </p:nvSpPr>
        <p:spPr>
          <a:xfrm>
            <a:off x="518615" y="5227093"/>
            <a:ext cx="10532114" cy="1200329"/>
          </a:xfrm>
          <a:prstGeom prst="rect">
            <a:avLst/>
          </a:prstGeom>
          <a:noFill/>
        </p:spPr>
        <p:txBody>
          <a:bodyPr wrap="none" rtlCol="0">
            <a:spAutoFit/>
          </a:bodyPr>
          <a:lstStyle/>
          <a:p>
            <a:r>
              <a:rPr lang="en-US" b="1" dirty="0">
                <a:solidFill>
                  <a:srgbClr val="FF0000"/>
                </a:solidFill>
              </a:rPr>
              <a:t>The output of the concurrent schedule S if equal to the output of the serial schedule, I say the concurrent </a:t>
            </a:r>
          </a:p>
          <a:p>
            <a:r>
              <a:rPr lang="en-US" b="1" dirty="0">
                <a:solidFill>
                  <a:srgbClr val="FF0000"/>
                </a:solidFill>
              </a:rPr>
              <a:t>schedule S is serializable.</a:t>
            </a:r>
          </a:p>
          <a:p>
            <a:r>
              <a:rPr lang="en-US" b="1" dirty="0">
                <a:solidFill>
                  <a:srgbClr val="FF0000"/>
                </a:solidFill>
              </a:rPr>
              <a:t>The order of conflicting operations of concurrent schedule S is same in serial schedule – Conflict serializable. </a:t>
            </a:r>
          </a:p>
          <a:p>
            <a:r>
              <a:rPr lang="en-US" b="1" dirty="0">
                <a:solidFill>
                  <a:srgbClr val="FF0000"/>
                </a:solidFill>
              </a:rPr>
              <a:t>View serializability allows the blind write. </a:t>
            </a:r>
            <a:endParaRPr lang="en-IN" b="1"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F6D0D27-BCF3-4110-B725-D43E974D81CB}"/>
                  </a:ext>
                </a:extLst>
              </p14:cNvPr>
              <p14:cNvContentPartPr/>
              <p14:nvPr/>
            </p14:nvContentPartPr>
            <p14:xfrm>
              <a:off x="3741480" y="3687840"/>
              <a:ext cx="2643480" cy="45000"/>
            </p14:xfrm>
          </p:contentPart>
        </mc:Choice>
        <mc:Fallback xmlns="">
          <p:pic>
            <p:nvPicPr>
              <p:cNvPr id="5" name="Ink 4">
                <a:extLst>
                  <a:ext uri="{FF2B5EF4-FFF2-40B4-BE49-F238E27FC236}">
                    <a16:creationId xmlns:a16="http://schemas.microsoft.com/office/drawing/2014/main" id="{9F6D0D27-BCF3-4110-B725-D43E974D81CB}"/>
                  </a:ext>
                </a:extLst>
              </p:cNvPr>
              <p:cNvPicPr/>
              <p:nvPr/>
            </p:nvPicPr>
            <p:blipFill>
              <a:blip r:embed="rId3"/>
              <a:stretch>
                <a:fillRect/>
              </a:stretch>
            </p:blipFill>
            <p:spPr>
              <a:xfrm>
                <a:off x="3732120" y="3678480"/>
                <a:ext cx="2662200" cy="63720"/>
              </a:xfrm>
              <a:prstGeom prst="rect">
                <a:avLst/>
              </a:prstGeom>
            </p:spPr>
          </p:pic>
        </mc:Fallback>
      </mc:AlternateContent>
    </p:spTree>
    <p:extLst>
      <p:ext uri="{BB962C8B-B14F-4D97-AF65-F5344CB8AC3E}">
        <p14:creationId xmlns:p14="http://schemas.microsoft.com/office/powerpoint/2010/main" val="202511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494C-16A7-48AD-9720-B1637B1B8BFA}"/>
              </a:ext>
            </a:extLst>
          </p:cNvPr>
          <p:cNvSpPr>
            <a:spLocks noGrp="1"/>
          </p:cNvSpPr>
          <p:nvPr>
            <p:ph type="title"/>
          </p:nvPr>
        </p:nvSpPr>
        <p:spPr/>
        <p:txBody>
          <a:bodyPr/>
          <a:lstStyle/>
          <a:p>
            <a:r>
              <a:rPr lang="en-US" dirty="0"/>
              <a:t>Locking </a:t>
            </a:r>
            <a:endParaRPr lang="en-IN" dirty="0"/>
          </a:p>
        </p:txBody>
      </p:sp>
      <p:sp>
        <p:nvSpPr>
          <p:cNvPr id="3" name="Content Placeholder 2">
            <a:extLst>
              <a:ext uri="{FF2B5EF4-FFF2-40B4-BE49-F238E27FC236}">
                <a16:creationId xmlns:a16="http://schemas.microsoft.com/office/drawing/2014/main" id="{62475DA9-B05D-4A0E-BEDD-6B4A7C5EF775}"/>
              </a:ext>
            </a:extLst>
          </p:cNvPr>
          <p:cNvSpPr>
            <a:spLocks noGrp="1"/>
          </p:cNvSpPr>
          <p:nvPr>
            <p:ph idx="1"/>
          </p:nvPr>
        </p:nvSpPr>
        <p:spPr>
          <a:xfrm>
            <a:off x="6706737" y="1825625"/>
            <a:ext cx="4211472" cy="4667250"/>
          </a:xfrm>
        </p:spPr>
        <p:style>
          <a:lnRef idx="2">
            <a:schemeClr val="dk1"/>
          </a:lnRef>
          <a:fillRef idx="1">
            <a:schemeClr val="lt1"/>
          </a:fillRef>
          <a:effectRef idx="0">
            <a:schemeClr val="dk1"/>
          </a:effectRef>
          <a:fontRef idx="minor">
            <a:schemeClr val="dk1"/>
          </a:fontRef>
        </p:style>
        <p:txBody>
          <a:bodyPr>
            <a:normAutofit/>
          </a:bodyPr>
          <a:lstStyle/>
          <a:p>
            <a:r>
              <a:rPr lang="en-US" dirty="0"/>
              <a:t>How the locking work ?</a:t>
            </a:r>
          </a:p>
          <a:p>
            <a:r>
              <a:rPr lang="en-US" dirty="0"/>
              <a:t>OS – Semaphore</a:t>
            </a:r>
          </a:p>
          <a:p>
            <a:pPr marL="0" indent="0">
              <a:buNone/>
            </a:pPr>
            <a:r>
              <a:rPr lang="en-US" dirty="0"/>
              <a:t>Wait ()</a:t>
            </a:r>
          </a:p>
          <a:p>
            <a:pPr marL="0" indent="0">
              <a:buNone/>
            </a:pPr>
            <a:r>
              <a:rPr lang="en-US" dirty="0"/>
              <a:t>  { while ( s== busy)</a:t>
            </a:r>
          </a:p>
          <a:p>
            <a:pPr marL="0" indent="0">
              <a:buNone/>
            </a:pPr>
            <a:r>
              <a:rPr lang="en-US" dirty="0"/>
              <a:t>        check;</a:t>
            </a:r>
          </a:p>
          <a:p>
            <a:pPr marL="0" indent="0">
              <a:buNone/>
            </a:pPr>
            <a:r>
              <a:rPr lang="en-US" dirty="0"/>
              <a:t>   s= busy;</a:t>
            </a:r>
          </a:p>
          <a:p>
            <a:pPr marL="0" indent="0">
              <a:buNone/>
            </a:pPr>
            <a:r>
              <a:rPr lang="en-US" dirty="0"/>
              <a:t>}</a:t>
            </a:r>
          </a:p>
          <a:p>
            <a:pPr marL="0" indent="0">
              <a:buNone/>
            </a:pPr>
            <a:r>
              <a:rPr lang="en-US" dirty="0"/>
              <a:t>Signal () </a:t>
            </a:r>
          </a:p>
          <a:p>
            <a:pPr marL="0" indent="0">
              <a:buNone/>
            </a:pPr>
            <a:r>
              <a:rPr lang="en-US" dirty="0"/>
              <a:t>{ s= free; }</a:t>
            </a:r>
          </a:p>
          <a:p>
            <a:endParaRPr lang="en-IN" dirty="0"/>
          </a:p>
          <a:p>
            <a:endParaRPr lang="en-IN" baseline="-25000" dirty="0"/>
          </a:p>
        </p:txBody>
      </p:sp>
      <p:sp>
        <p:nvSpPr>
          <p:cNvPr id="4" name="Content Placeholder 2">
            <a:extLst>
              <a:ext uri="{FF2B5EF4-FFF2-40B4-BE49-F238E27FC236}">
                <a16:creationId xmlns:a16="http://schemas.microsoft.com/office/drawing/2014/main" id="{7E93B38E-8387-4212-AE29-540269F2CC7C}"/>
              </a:ext>
            </a:extLst>
          </p:cNvPr>
          <p:cNvSpPr txBox="1">
            <a:spLocks/>
          </p:cNvSpPr>
          <p:nvPr/>
        </p:nvSpPr>
        <p:spPr>
          <a:xfrm>
            <a:off x="990600" y="1978025"/>
            <a:ext cx="42114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Lock</a:t>
            </a:r>
            <a:r>
              <a:rPr lang="en-US" baseline="-25000" dirty="0" err="1"/>
              <a:t>R</a:t>
            </a:r>
            <a:r>
              <a:rPr lang="en-US" baseline="-25000" dirty="0"/>
              <a:t> </a:t>
            </a:r>
            <a:r>
              <a:rPr lang="en-US" dirty="0"/>
              <a:t>(X)</a:t>
            </a:r>
            <a:endParaRPr lang="en-US" baseline="-25000" dirty="0"/>
          </a:p>
          <a:p>
            <a:r>
              <a:rPr lang="en-US" dirty="0" err="1"/>
              <a:t>Lock</a:t>
            </a:r>
            <a:r>
              <a:rPr lang="en-US" baseline="-25000" dirty="0" err="1"/>
              <a:t>w</a:t>
            </a:r>
            <a:r>
              <a:rPr lang="en-US" baseline="-25000" dirty="0"/>
              <a:t> </a:t>
            </a:r>
            <a:r>
              <a:rPr lang="en-US" dirty="0"/>
              <a:t>(X)</a:t>
            </a:r>
          </a:p>
          <a:p>
            <a:r>
              <a:rPr lang="en-US" dirty="0"/>
              <a:t>Unlock (X) </a:t>
            </a:r>
            <a:endParaRPr lang="en-IN" dirty="0"/>
          </a:p>
          <a:p>
            <a:endParaRPr lang="en-IN" baseline="-25000" dirty="0"/>
          </a:p>
        </p:txBody>
      </p:sp>
      <p:sp>
        <p:nvSpPr>
          <p:cNvPr id="5" name="TextBox 4">
            <a:extLst>
              <a:ext uri="{FF2B5EF4-FFF2-40B4-BE49-F238E27FC236}">
                <a16:creationId xmlns:a16="http://schemas.microsoft.com/office/drawing/2014/main" id="{6ECFECAB-4D41-4440-A85A-B58B495B0A34}"/>
              </a:ext>
            </a:extLst>
          </p:cNvPr>
          <p:cNvSpPr txBox="1"/>
          <p:nvPr/>
        </p:nvSpPr>
        <p:spPr>
          <a:xfrm>
            <a:off x="9686499" y="2361062"/>
            <a:ext cx="1231710" cy="369332"/>
          </a:xfrm>
          <a:prstGeom prst="rect">
            <a:avLst/>
          </a:prstGeom>
          <a:noFill/>
        </p:spPr>
        <p:txBody>
          <a:bodyPr wrap="square" rtlCol="0">
            <a:spAutoFit/>
          </a:bodyPr>
          <a:lstStyle/>
          <a:p>
            <a:r>
              <a:rPr lang="en-US" dirty="0"/>
              <a:t>0 -free</a:t>
            </a:r>
            <a:endParaRPr lang="en-IN" dirty="0"/>
          </a:p>
        </p:txBody>
      </p:sp>
      <p:cxnSp>
        <p:nvCxnSpPr>
          <p:cNvPr id="7" name="Straight Arrow Connector 6">
            <a:extLst>
              <a:ext uri="{FF2B5EF4-FFF2-40B4-BE49-F238E27FC236}">
                <a16:creationId xmlns:a16="http://schemas.microsoft.com/office/drawing/2014/main" id="{6CA3D423-C4A9-433E-A450-6060A901B695}"/>
              </a:ext>
            </a:extLst>
          </p:cNvPr>
          <p:cNvCxnSpPr>
            <a:cxnSpLocks/>
          </p:cNvCxnSpPr>
          <p:nvPr/>
        </p:nvCxnSpPr>
        <p:spPr>
          <a:xfrm>
            <a:off x="2593075" y="2265528"/>
            <a:ext cx="4113662" cy="7915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C7C08645-DD2A-427F-B8B4-8F79E919A76A}"/>
              </a:ext>
            </a:extLst>
          </p:cNvPr>
          <p:cNvCxnSpPr/>
          <p:nvPr/>
        </p:nvCxnSpPr>
        <p:spPr>
          <a:xfrm>
            <a:off x="2593075" y="2730394"/>
            <a:ext cx="4113662" cy="573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211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0493-71FD-4C92-87A0-8FE8B9E3CCCF}"/>
              </a:ext>
            </a:extLst>
          </p:cNvPr>
          <p:cNvSpPr>
            <a:spLocks noGrp="1"/>
          </p:cNvSpPr>
          <p:nvPr>
            <p:ph type="title"/>
          </p:nvPr>
        </p:nvSpPr>
        <p:spPr/>
        <p:txBody>
          <a:bodyPr/>
          <a:lstStyle/>
          <a:p>
            <a:r>
              <a:rPr lang="en-US" dirty="0"/>
              <a:t>Multilevel Transaction </a:t>
            </a:r>
            <a:endParaRPr lang="en-IN" dirty="0"/>
          </a:p>
        </p:txBody>
      </p:sp>
      <p:sp>
        <p:nvSpPr>
          <p:cNvPr id="4" name="Oval 3">
            <a:extLst>
              <a:ext uri="{FF2B5EF4-FFF2-40B4-BE49-F238E27FC236}">
                <a16:creationId xmlns:a16="http://schemas.microsoft.com/office/drawing/2014/main" id="{B9A24C83-D5CD-4D0C-BE56-66A4534D0B3A}"/>
              </a:ext>
            </a:extLst>
          </p:cNvPr>
          <p:cNvSpPr/>
          <p:nvPr/>
        </p:nvSpPr>
        <p:spPr>
          <a:xfrm>
            <a:off x="4171950" y="1504950"/>
            <a:ext cx="1924050" cy="17335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Operation </a:t>
            </a:r>
            <a:r>
              <a:rPr lang="en-US" dirty="0" err="1"/>
              <a:t>i</a:t>
            </a:r>
            <a:endParaRPr lang="en-IN" dirty="0"/>
          </a:p>
        </p:txBody>
      </p:sp>
      <p:sp>
        <p:nvSpPr>
          <p:cNvPr id="5" name="Oval 4">
            <a:extLst>
              <a:ext uri="{FF2B5EF4-FFF2-40B4-BE49-F238E27FC236}">
                <a16:creationId xmlns:a16="http://schemas.microsoft.com/office/drawing/2014/main" id="{CF928204-0583-451E-970A-F83B16B0916B}"/>
              </a:ext>
            </a:extLst>
          </p:cNvPr>
          <p:cNvSpPr/>
          <p:nvPr/>
        </p:nvSpPr>
        <p:spPr>
          <a:xfrm>
            <a:off x="6148387" y="4433887"/>
            <a:ext cx="1924050" cy="17335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Operation k</a:t>
            </a:r>
            <a:endParaRPr lang="en-IN" dirty="0"/>
          </a:p>
        </p:txBody>
      </p:sp>
      <p:sp>
        <p:nvSpPr>
          <p:cNvPr id="6" name="Oval 5">
            <a:extLst>
              <a:ext uri="{FF2B5EF4-FFF2-40B4-BE49-F238E27FC236}">
                <a16:creationId xmlns:a16="http://schemas.microsoft.com/office/drawing/2014/main" id="{F7D0AE73-68DD-4E2C-BCB6-98EF655014CA}"/>
              </a:ext>
            </a:extLst>
          </p:cNvPr>
          <p:cNvSpPr/>
          <p:nvPr/>
        </p:nvSpPr>
        <p:spPr>
          <a:xfrm>
            <a:off x="2405062" y="4486275"/>
            <a:ext cx="1924050" cy="17335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Operation j</a:t>
            </a:r>
            <a:endParaRPr lang="en-IN" dirty="0"/>
          </a:p>
        </p:txBody>
      </p:sp>
      <p:cxnSp>
        <p:nvCxnSpPr>
          <p:cNvPr id="8" name="Straight Connector 7">
            <a:extLst>
              <a:ext uri="{FF2B5EF4-FFF2-40B4-BE49-F238E27FC236}">
                <a16:creationId xmlns:a16="http://schemas.microsoft.com/office/drawing/2014/main" id="{8687B6BD-95EC-4A73-A2E6-2FD0B1E32E16}"/>
              </a:ext>
            </a:extLst>
          </p:cNvPr>
          <p:cNvCxnSpPr>
            <a:cxnSpLocks/>
            <a:stCxn id="4" idx="4"/>
          </p:cNvCxnSpPr>
          <p:nvPr/>
        </p:nvCxnSpPr>
        <p:spPr>
          <a:xfrm flipH="1">
            <a:off x="3581400" y="3238500"/>
            <a:ext cx="1552575" cy="124777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BCCF5A6-AACB-476A-A276-7B05795F0669}"/>
              </a:ext>
            </a:extLst>
          </p:cNvPr>
          <p:cNvCxnSpPr>
            <a:stCxn id="4" idx="4"/>
          </p:cNvCxnSpPr>
          <p:nvPr/>
        </p:nvCxnSpPr>
        <p:spPr>
          <a:xfrm>
            <a:off x="5133975" y="3238500"/>
            <a:ext cx="1838325" cy="12477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272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B23-0D2E-49DE-9768-A68D50D8AC67}"/>
              </a:ext>
            </a:extLst>
          </p:cNvPr>
          <p:cNvSpPr>
            <a:spLocks noGrp="1"/>
          </p:cNvSpPr>
          <p:nvPr>
            <p:ph type="title"/>
          </p:nvPr>
        </p:nvSpPr>
        <p:spPr>
          <a:xfrm>
            <a:off x="285750" y="533400"/>
            <a:ext cx="3371850" cy="5810249"/>
          </a:xfrm>
          <a:solidFill>
            <a:schemeClr val="tx1"/>
          </a:solidFill>
        </p:spPr>
        <p:txBody>
          <a:bodyPr>
            <a:normAutofit/>
          </a:bodyPr>
          <a:lstStyle/>
          <a:p>
            <a:r>
              <a:rPr lang="en-US" b="1" dirty="0">
                <a:solidFill>
                  <a:schemeClr val="bg1"/>
                </a:solidFill>
              </a:rPr>
              <a:t>Multi-level Transaction Model </a:t>
            </a:r>
            <a:endParaRPr lang="en-IN" b="1" dirty="0">
              <a:solidFill>
                <a:schemeClr val="bg1"/>
              </a:solidFill>
            </a:endParaRPr>
          </a:p>
        </p:txBody>
      </p:sp>
      <p:pic>
        <p:nvPicPr>
          <p:cNvPr id="3074" name="Picture 2" descr="Multi-level transaction tree with schedulers | Download Scientific Diagram">
            <a:extLst>
              <a:ext uri="{FF2B5EF4-FFF2-40B4-BE49-F238E27FC236}">
                <a16:creationId xmlns:a16="http://schemas.microsoft.com/office/drawing/2014/main" id="{EA317995-3DA5-4B63-BA75-5F54AF4BD5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2433" y="152400"/>
            <a:ext cx="7993817" cy="645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021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DC21-44FC-46A3-9356-193F990208F3}"/>
              </a:ext>
            </a:extLst>
          </p:cNvPr>
          <p:cNvSpPr>
            <a:spLocks noGrp="1"/>
          </p:cNvSpPr>
          <p:nvPr>
            <p:ph type="title"/>
          </p:nvPr>
        </p:nvSpPr>
        <p:spPr/>
        <p:txBody>
          <a:bodyPr/>
          <a:lstStyle/>
          <a:p>
            <a:r>
              <a:rPr lang="en-US" dirty="0"/>
              <a:t>Long Lived Transaction </a:t>
            </a:r>
            <a:endParaRPr lang="en-IN" dirty="0"/>
          </a:p>
        </p:txBody>
      </p:sp>
      <p:sp>
        <p:nvSpPr>
          <p:cNvPr id="3" name="Content Placeholder 2">
            <a:extLst>
              <a:ext uri="{FF2B5EF4-FFF2-40B4-BE49-F238E27FC236}">
                <a16:creationId xmlns:a16="http://schemas.microsoft.com/office/drawing/2014/main" id="{AB482A71-7F64-4491-9159-A55EE8A899AE}"/>
              </a:ext>
            </a:extLst>
          </p:cNvPr>
          <p:cNvSpPr>
            <a:spLocks noGrp="1"/>
          </p:cNvSpPr>
          <p:nvPr>
            <p:ph idx="1"/>
          </p:nvPr>
        </p:nvSpPr>
        <p:spPr>
          <a:xfrm>
            <a:off x="838200" y="1690688"/>
            <a:ext cx="10515600" cy="4486275"/>
          </a:xfrm>
        </p:spPr>
        <p:txBody>
          <a:bodyPr>
            <a:normAutofit lnSpcReduction="10000"/>
          </a:bodyPr>
          <a:lstStyle/>
          <a:p>
            <a:pPr>
              <a:lnSpc>
                <a:spcPct val="200000"/>
              </a:lnSpc>
            </a:pPr>
            <a:r>
              <a:rPr lang="en-US" dirty="0"/>
              <a:t>Avoid locks on non-local transaction </a:t>
            </a:r>
          </a:p>
          <a:p>
            <a:pPr>
              <a:lnSpc>
                <a:spcPct val="200000"/>
              </a:lnSpc>
            </a:pPr>
            <a:r>
              <a:rPr lang="en-US" dirty="0"/>
              <a:t>Aggregate smaller ACID transaction</a:t>
            </a:r>
          </a:p>
          <a:p>
            <a:pPr>
              <a:lnSpc>
                <a:spcPct val="200000"/>
              </a:lnSpc>
            </a:pPr>
            <a:r>
              <a:rPr lang="en-US" dirty="0"/>
              <a:t>Use coordinator to commit or abort the transaction </a:t>
            </a:r>
          </a:p>
          <a:p>
            <a:pPr>
              <a:lnSpc>
                <a:spcPct val="200000"/>
              </a:lnSpc>
            </a:pPr>
            <a:r>
              <a:rPr lang="en-US" dirty="0"/>
              <a:t>In contrast to rollback, compensation restores the  original states, or equivalent business specific. </a:t>
            </a:r>
            <a:endParaRPr lang="en-IN" dirty="0"/>
          </a:p>
        </p:txBody>
      </p:sp>
    </p:spTree>
    <p:extLst>
      <p:ext uri="{BB962C8B-B14F-4D97-AF65-F5344CB8AC3E}">
        <p14:creationId xmlns:p14="http://schemas.microsoft.com/office/powerpoint/2010/main" val="356284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DF6E-6DBB-4044-B4A2-34EAD054F1B9}"/>
              </a:ext>
            </a:extLst>
          </p:cNvPr>
          <p:cNvSpPr>
            <a:spLocks noGrp="1"/>
          </p:cNvSpPr>
          <p:nvPr>
            <p:ph type="title"/>
          </p:nvPr>
        </p:nvSpPr>
        <p:spPr/>
        <p:txBody>
          <a:bodyPr/>
          <a:lstStyle/>
          <a:p>
            <a:r>
              <a:rPr lang="en-IN" dirty="0"/>
              <a:t>Saga</a:t>
            </a:r>
          </a:p>
        </p:txBody>
      </p:sp>
      <p:sp>
        <p:nvSpPr>
          <p:cNvPr id="3" name="Content Placeholder 2">
            <a:extLst>
              <a:ext uri="{FF2B5EF4-FFF2-40B4-BE49-F238E27FC236}">
                <a16:creationId xmlns:a16="http://schemas.microsoft.com/office/drawing/2014/main" id="{2A574102-61A6-450A-B455-A808A18BA3E3}"/>
              </a:ext>
            </a:extLst>
          </p:cNvPr>
          <p:cNvSpPr>
            <a:spLocks noGrp="1"/>
          </p:cNvSpPr>
          <p:nvPr>
            <p:ph idx="1"/>
          </p:nvPr>
        </p:nvSpPr>
        <p:spPr/>
        <p:txBody>
          <a:bodyPr/>
          <a:lstStyle/>
          <a:p>
            <a:pPr algn="just">
              <a:lnSpc>
                <a:spcPct val="200000"/>
              </a:lnSpc>
            </a:pPr>
            <a:r>
              <a:rPr lang="en-US" dirty="0"/>
              <a:t> A saga is a sequence of transactions that updates each service and publishes a message or event to trigger the next transaction step. If a step fails, the saga executes compensating transactions that counteract the preceding transactions.</a:t>
            </a:r>
            <a:endParaRPr lang="en-IN" dirty="0"/>
          </a:p>
        </p:txBody>
      </p:sp>
    </p:spTree>
    <p:extLst>
      <p:ext uri="{BB962C8B-B14F-4D97-AF65-F5344CB8AC3E}">
        <p14:creationId xmlns:p14="http://schemas.microsoft.com/office/powerpoint/2010/main" val="1392757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EA40-1637-4333-B2A5-08DE4B88DFA2}"/>
              </a:ext>
            </a:extLst>
          </p:cNvPr>
          <p:cNvSpPr>
            <a:spLocks noGrp="1"/>
          </p:cNvSpPr>
          <p:nvPr>
            <p:ph type="title"/>
          </p:nvPr>
        </p:nvSpPr>
        <p:spPr>
          <a:xfrm>
            <a:off x="838200" y="365126"/>
            <a:ext cx="10515600" cy="862096"/>
          </a:xfrm>
        </p:spPr>
        <p:txBody>
          <a:bodyPr/>
          <a:lstStyle/>
          <a:p>
            <a:r>
              <a:rPr lang="en-US" dirty="0"/>
              <a:t>Understanding saga </a:t>
            </a:r>
            <a:endParaRPr lang="en-IN" dirty="0"/>
          </a:p>
        </p:txBody>
      </p:sp>
      <p:sp>
        <p:nvSpPr>
          <p:cNvPr id="3" name="Content Placeholder 2">
            <a:extLst>
              <a:ext uri="{FF2B5EF4-FFF2-40B4-BE49-F238E27FC236}">
                <a16:creationId xmlns:a16="http://schemas.microsoft.com/office/drawing/2014/main" id="{02C19D35-0834-4677-B55F-E46B12B47BDE}"/>
              </a:ext>
            </a:extLst>
          </p:cNvPr>
          <p:cNvSpPr>
            <a:spLocks noGrp="1"/>
          </p:cNvSpPr>
          <p:nvPr>
            <p:ph idx="1"/>
          </p:nvPr>
        </p:nvSpPr>
        <p:spPr>
          <a:xfrm>
            <a:off x="409074" y="1399673"/>
            <a:ext cx="10944726" cy="1603375"/>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nSpc>
                <a:spcPct val="150000"/>
              </a:lnSpc>
            </a:pPr>
            <a:r>
              <a:rPr lang="en-US" sz="3200" dirty="0"/>
              <a:t>A LLT is a saga if it can be written as a sequence of transactions that can be interleaved with other transactions </a:t>
            </a:r>
            <a:endParaRPr lang="en-IN" sz="3200" dirty="0"/>
          </a:p>
        </p:txBody>
      </p:sp>
      <p:sp>
        <p:nvSpPr>
          <p:cNvPr id="4" name="Content Placeholder 2">
            <a:extLst>
              <a:ext uri="{FF2B5EF4-FFF2-40B4-BE49-F238E27FC236}">
                <a16:creationId xmlns:a16="http://schemas.microsoft.com/office/drawing/2014/main" id="{87D79589-94DD-4387-963E-BA5B1A3221CF}"/>
              </a:ext>
            </a:extLst>
          </p:cNvPr>
          <p:cNvSpPr txBox="1">
            <a:spLocks/>
          </p:cNvSpPr>
          <p:nvPr/>
        </p:nvSpPr>
        <p:spPr>
          <a:xfrm>
            <a:off x="409074" y="3003048"/>
            <a:ext cx="10944726" cy="3662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lvl="8" indent="0">
              <a:lnSpc>
                <a:spcPct val="150000"/>
              </a:lnSpc>
              <a:buNone/>
            </a:pPr>
            <a:r>
              <a:rPr lang="en-US" sz="4000" dirty="0"/>
              <a:t>What is the Objective of saga?</a:t>
            </a:r>
          </a:p>
          <a:p>
            <a:pPr marL="571500" lvl="8" indent="-571500">
              <a:lnSpc>
                <a:spcPct val="150000"/>
              </a:lnSpc>
            </a:pPr>
            <a:r>
              <a:rPr lang="en-US" sz="4000" dirty="0"/>
              <a:t>Make long transaction execution efficient.</a:t>
            </a:r>
          </a:p>
          <a:p>
            <a:pPr marL="571500" lvl="8" indent="-571500">
              <a:lnSpc>
                <a:spcPct val="150000"/>
              </a:lnSpc>
            </a:pPr>
            <a:r>
              <a:rPr lang="en-US" sz="4000" dirty="0"/>
              <a:t>Single window, less human interaction transaction design to improve customer </a:t>
            </a:r>
            <a:r>
              <a:rPr lang="en-US" sz="4000" dirty="0" err="1"/>
              <a:t>satiesfiction</a:t>
            </a:r>
            <a:endParaRPr lang="en-IN" sz="4000" dirty="0"/>
          </a:p>
        </p:txBody>
      </p:sp>
    </p:spTree>
    <p:extLst>
      <p:ext uri="{BB962C8B-B14F-4D97-AF65-F5344CB8AC3E}">
        <p14:creationId xmlns:p14="http://schemas.microsoft.com/office/powerpoint/2010/main" val="403374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0EDA-0C77-4A9D-B538-6D74173F5C16}"/>
              </a:ext>
            </a:extLst>
          </p:cNvPr>
          <p:cNvSpPr>
            <a:spLocks noGrp="1"/>
          </p:cNvSpPr>
          <p:nvPr>
            <p:ph type="title"/>
          </p:nvPr>
        </p:nvSpPr>
        <p:spPr/>
        <p:txBody>
          <a:bodyPr/>
          <a:lstStyle/>
          <a:p>
            <a:r>
              <a:rPr lang="en-US" dirty="0"/>
              <a:t>Log File Contains </a:t>
            </a:r>
            <a:endParaRPr lang="en-IN" dirty="0"/>
          </a:p>
        </p:txBody>
      </p:sp>
      <p:sp>
        <p:nvSpPr>
          <p:cNvPr id="3" name="Content Placeholder 2">
            <a:extLst>
              <a:ext uri="{FF2B5EF4-FFF2-40B4-BE49-F238E27FC236}">
                <a16:creationId xmlns:a16="http://schemas.microsoft.com/office/drawing/2014/main" id="{B43231F3-AE24-47A5-A590-1C9A929D84E9}"/>
              </a:ext>
            </a:extLst>
          </p:cNvPr>
          <p:cNvSpPr>
            <a:spLocks noGrp="1"/>
          </p:cNvSpPr>
          <p:nvPr>
            <p:ph idx="1"/>
          </p:nvPr>
        </p:nvSpPr>
        <p:spPr/>
        <p:txBody>
          <a:bodyPr/>
          <a:lstStyle/>
          <a:p>
            <a:r>
              <a:rPr lang="en-US" dirty="0"/>
              <a:t>Begin Transaction Marker</a:t>
            </a:r>
          </a:p>
          <a:p>
            <a:r>
              <a:rPr lang="en-US" dirty="0"/>
              <a:t>User information</a:t>
            </a:r>
          </a:p>
          <a:p>
            <a:r>
              <a:rPr lang="en-US" dirty="0"/>
              <a:t>Date and Time </a:t>
            </a:r>
          </a:p>
          <a:p>
            <a:r>
              <a:rPr lang="en-US" dirty="0"/>
              <a:t>Attribute </a:t>
            </a:r>
          </a:p>
          <a:p>
            <a:r>
              <a:rPr lang="en-US" dirty="0"/>
              <a:t>Before Image </a:t>
            </a:r>
          </a:p>
          <a:p>
            <a:r>
              <a:rPr lang="en-US" dirty="0"/>
              <a:t>After Image </a:t>
            </a:r>
          </a:p>
          <a:p>
            <a:r>
              <a:rPr lang="en-US" dirty="0"/>
              <a:t>End Transaction Marker </a:t>
            </a:r>
          </a:p>
          <a:p>
            <a:endParaRPr lang="en-IN" dirty="0"/>
          </a:p>
        </p:txBody>
      </p:sp>
    </p:spTree>
    <p:extLst>
      <p:ext uri="{BB962C8B-B14F-4D97-AF65-F5344CB8AC3E}">
        <p14:creationId xmlns:p14="http://schemas.microsoft.com/office/powerpoint/2010/main" val="1766370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472CD-C7D0-439B-961C-54593993EA66}"/>
              </a:ext>
            </a:extLst>
          </p:cNvPr>
          <p:cNvSpPr>
            <a:spLocks noGrp="1"/>
          </p:cNvSpPr>
          <p:nvPr>
            <p:ph type="title"/>
          </p:nvPr>
        </p:nvSpPr>
        <p:spPr/>
        <p:txBody>
          <a:bodyPr/>
          <a:lstStyle/>
          <a:p>
            <a:r>
              <a:rPr lang="en-US" dirty="0"/>
              <a:t>What are the challenges of LLT?</a:t>
            </a:r>
            <a:endParaRPr lang="en-IN" dirty="0"/>
          </a:p>
        </p:txBody>
      </p:sp>
      <p:sp>
        <p:nvSpPr>
          <p:cNvPr id="3" name="Content Placeholder 2">
            <a:extLst>
              <a:ext uri="{FF2B5EF4-FFF2-40B4-BE49-F238E27FC236}">
                <a16:creationId xmlns:a16="http://schemas.microsoft.com/office/drawing/2014/main" id="{A09F66E0-B798-4C77-9F38-1D85F0F83C8A}"/>
              </a:ext>
            </a:extLst>
          </p:cNvPr>
          <p:cNvSpPr>
            <a:spLocks noGrp="1"/>
          </p:cNvSpPr>
          <p:nvPr>
            <p:ph idx="1"/>
          </p:nvPr>
        </p:nvSpPr>
        <p:spPr/>
        <p:txBody>
          <a:bodyPr>
            <a:normAutofit lnSpcReduction="10000"/>
          </a:bodyPr>
          <a:lstStyle/>
          <a:p>
            <a:pPr>
              <a:lnSpc>
                <a:spcPct val="200000"/>
              </a:lnSpc>
            </a:pPr>
            <a:r>
              <a:rPr lang="en-US" dirty="0"/>
              <a:t>Resources are blocked a long time in LLT, thus other transaction get delay.</a:t>
            </a:r>
          </a:p>
          <a:p>
            <a:pPr>
              <a:lnSpc>
                <a:spcPct val="200000"/>
              </a:lnSpc>
            </a:pPr>
            <a:r>
              <a:rPr lang="en-US" dirty="0"/>
              <a:t>Higher abort Rate</a:t>
            </a:r>
          </a:p>
          <a:p>
            <a:pPr>
              <a:lnSpc>
                <a:spcPct val="200000"/>
              </a:lnSpc>
            </a:pPr>
            <a:r>
              <a:rPr lang="en-US" dirty="0"/>
              <a:t>Deadlock frequency grows with the forth power of the transaction size. </a:t>
            </a:r>
            <a:endParaRPr lang="en-IN" dirty="0"/>
          </a:p>
        </p:txBody>
      </p:sp>
    </p:spTree>
    <p:extLst>
      <p:ext uri="{BB962C8B-B14F-4D97-AF65-F5344CB8AC3E}">
        <p14:creationId xmlns:p14="http://schemas.microsoft.com/office/powerpoint/2010/main" val="204184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B659-75E7-494C-A71B-3EB269C2931E}"/>
              </a:ext>
            </a:extLst>
          </p:cNvPr>
          <p:cNvSpPr>
            <a:spLocks noGrp="1"/>
          </p:cNvSpPr>
          <p:nvPr>
            <p:ph type="title"/>
          </p:nvPr>
        </p:nvSpPr>
        <p:spPr>
          <a:xfrm>
            <a:off x="838200" y="365125"/>
            <a:ext cx="10515600" cy="1006475"/>
          </a:xfrm>
        </p:spPr>
        <p:txBody>
          <a:bodyPr/>
          <a:lstStyle/>
          <a:p>
            <a:r>
              <a:rPr lang="en-US" dirty="0"/>
              <a:t>Saga Principal:</a:t>
            </a:r>
            <a:endParaRPr lang="en-IN" dirty="0"/>
          </a:p>
        </p:txBody>
      </p:sp>
      <p:sp>
        <p:nvSpPr>
          <p:cNvPr id="3" name="Content Placeholder 2">
            <a:extLst>
              <a:ext uri="{FF2B5EF4-FFF2-40B4-BE49-F238E27FC236}">
                <a16:creationId xmlns:a16="http://schemas.microsoft.com/office/drawing/2014/main" id="{10D6314E-4081-4CA0-93CB-01EFE9149CAD}"/>
              </a:ext>
            </a:extLst>
          </p:cNvPr>
          <p:cNvSpPr>
            <a:spLocks noGrp="1"/>
          </p:cNvSpPr>
          <p:nvPr>
            <p:ph idx="1"/>
          </p:nvPr>
        </p:nvSpPr>
        <p:spPr>
          <a:xfrm>
            <a:off x="838200" y="1203158"/>
            <a:ext cx="10515600" cy="4973805"/>
          </a:xfrm>
        </p:spPr>
        <p:txBody>
          <a:bodyPr/>
          <a:lstStyle/>
          <a:p>
            <a:r>
              <a:rPr lang="en-US" dirty="0"/>
              <a:t>A transaction  T is divided into </a:t>
            </a:r>
            <a:r>
              <a:rPr lang="en-US" dirty="0" err="1"/>
              <a:t>Ti</a:t>
            </a:r>
            <a:r>
              <a:rPr lang="en-US" dirty="0"/>
              <a:t> number of sub-transactions</a:t>
            </a:r>
          </a:p>
          <a:p>
            <a:r>
              <a:rPr lang="en-US" dirty="0"/>
              <a:t>For each </a:t>
            </a:r>
            <a:r>
              <a:rPr lang="en-US" dirty="0" err="1"/>
              <a:t>Ti</a:t>
            </a:r>
            <a:r>
              <a:rPr lang="en-US" dirty="0"/>
              <a:t>, a compensation transaction Ci is designed. </a:t>
            </a:r>
          </a:p>
          <a:p>
            <a:r>
              <a:rPr lang="en-US" dirty="0"/>
              <a:t>then the system can make the following guarantee:</a:t>
            </a:r>
          </a:p>
          <a:p>
            <a:pPr marL="0" indent="0">
              <a:buNone/>
            </a:pPr>
            <a:r>
              <a:rPr lang="en-US" dirty="0"/>
              <a:t>Either the sequence Tl, T2, …Tn (which 1s the preferable one) </a:t>
            </a:r>
          </a:p>
          <a:p>
            <a:pPr marL="0" indent="0">
              <a:buNone/>
            </a:pPr>
            <a:r>
              <a:rPr lang="en-US" dirty="0"/>
              <a:t>                              Or</a:t>
            </a:r>
          </a:p>
          <a:p>
            <a:pPr marL="0" indent="0">
              <a:buNone/>
            </a:pPr>
            <a:r>
              <a:rPr lang="en-US" dirty="0"/>
              <a:t> the sequence </a:t>
            </a:r>
          </a:p>
          <a:p>
            <a:pPr marL="0" indent="0">
              <a:buNone/>
            </a:pPr>
            <a:r>
              <a:rPr lang="en-US" dirty="0"/>
              <a:t>TI, T2            </a:t>
            </a:r>
            <a:r>
              <a:rPr lang="en-US" dirty="0" err="1"/>
              <a:t>Tj</a:t>
            </a:r>
            <a:r>
              <a:rPr lang="en-US" dirty="0"/>
              <a:t>, </a:t>
            </a:r>
            <a:r>
              <a:rPr lang="en-US" dirty="0" err="1"/>
              <a:t>Cj</a:t>
            </a:r>
            <a:r>
              <a:rPr lang="en-US" dirty="0"/>
              <a:t>                       C2, Cl</a:t>
            </a:r>
          </a:p>
          <a:p>
            <a:pPr marL="0" indent="0">
              <a:buNone/>
            </a:pPr>
            <a:r>
              <a:rPr lang="en-US" dirty="0"/>
              <a:t> for some 0 &lt;= J &lt; n will be executed </a:t>
            </a:r>
            <a:endParaRPr lang="en-IN" dirty="0"/>
          </a:p>
        </p:txBody>
      </p:sp>
    </p:spTree>
    <p:extLst>
      <p:ext uri="{BB962C8B-B14F-4D97-AF65-F5344CB8AC3E}">
        <p14:creationId xmlns:p14="http://schemas.microsoft.com/office/powerpoint/2010/main" val="3045500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a:extLst>
              <a:ext uri="{FF2B5EF4-FFF2-40B4-BE49-F238E27FC236}">
                <a16:creationId xmlns:a16="http://schemas.microsoft.com/office/drawing/2014/main" id="{8DCE64B4-5C6B-4289-AC28-6FF836CBCC1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7652" b="1718"/>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3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73C7EA-5630-40C3-BD2E-5C2C4BE5ABCB}"/>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E25E42D7-9D6F-4E5B-81DE-E21BAE390D90}"/>
              </a:ext>
            </a:extLst>
          </p:cNvPr>
          <p:cNvSpPr>
            <a:spLocks noGrp="1"/>
          </p:cNvSpPr>
          <p:nvPr>
            <p:ph type="subTitle" idx="1"/>
          </p:nvPr>
        </p:nvSpPr>
        <p:spPr/>
        <p:txBody>
          <a:bodyPr/>
          <a:lstStyle/>
          <a:p>
            <a:r>
              <a:rPr lang="en-US" dirty="0"/>
              <a:t>Reference Book:</a:t>
            </a:r>
          </a:p>
          <a:p>
            <a:pPr algn="just"/>
            <a:r>
              <a:rPr lang="en-US" dirty="0"/>
              <a:t>1. Distributed Database Principles and Systems, Stefano </a:t>
            </a:r>
            <a:r>
              <a:rPr lang="en-US" dirty="0" err="1"/>
              <a:t>Ceri</a:t>
            </a:r>
            <a:r>
              <a:rPr lang="en-US" dirty="0"/>
              <a:t> and G </a:t>
            </a:r>
            <a:r>
              <a:rPr lang="en-US" dirty="0" err="1"/>
              <a:t>Palegatti</a:t>
            </a:r>
            <a:r>
              <a:rPr lang="en-US" dirty="0"/>
              <a:t>, TMGH</a:t>
            </a:r>
            <a:endParaRPr lang="en-IN" dirty="0"/>
          </a:p>
        </p:txBody>
      </p:sp>
    </p:spTree>
    <p:extLst>
      <p:ext uri="{BB962C8B-B14F-4D97-AF65-F5344CB8AC3E}">
        <p14:creationId xmlns:p14="http://schemas.microsoft.com/office/powerpoint/2010/main" val="422606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1236-3F31-479A-AAF6-CF62E6F7F6D4}"/>
              </a:ext>
            </a:extLst>
          </p:cNvPr>
          <p:cNvSpPr>
            <a:spLocks noGrp="1"/>
          </p:cNvSpPr>
          <p:nvPr>
            <p:ph type="title"/>
          </p:nvPr>
        </p:nvSpPr>
        <p:spPr/>
        <p:txBody>
          <a:bodyPr/>
          <a:lstStyle/>
          <a:p>
            <a:r>
              <a:rPr lang="en-US" dirty="0"/>
              <a:t>Example of working Principal of Transaction through Log </a:t>
            </a:r>
            <a:endParaRPr lang="en-IN" dirty="0"/>
          </a:p>
        </p:txBody>
      </p:sp>
      <p:sp>
        <p:nvSpPr>
          <p:cNvPr id="3" name="Content Placeholder 2">
            <a:extLst>
              <a:ext uri="{FF2B5EF4-FFF2-40B4-BE49-F238E27FC236}">
                <a16:creationId xmlns:a16="http://schemas.microsoft.com/office/drawing/2014/main" id="{52B9831D-791C-4517-B531-389DEA044A87}"/>
              </a:ext>
            </a:extLst>
          </p:cNvPr>
          <p:cNvSpPr>
            <a:spLocks noGrp="1"/>
          </p:cNvSpPr>
          <p:nvPr>
            <p:ph idx="1"/>
          </p:nvPr>
        </p:nvSpPr>
        <p:spPr/>
        <p:txBody>
          <a:bodyPr/>
          <a:lstStyle/>
          <a:p>
            <a:endParaRPr lang="en-IN" dirty="0"/>
          </a:p>
        </p:txBody>
      </p:sp>
      <p:cxnSp>
        <p:nvCxnSpPr>
          <p:cNvPr id="7" name="Straight Connector 6">
            <a:extLst>
              <a:ext uri="{FF2B5EF4-FFF2-40B4-BE49-F238E27FC236}">
                <a16:creationId xmlns:a16="http://schemas.microsoft.com/office/drawing/2014/main" id="{B4D11A91-192A-4BE9-BF5E-2043A5214AE0}"/>
              </a:ext>
            </a:extLst>
          </p:cNvPr>
          <p:cNvCxnSpPr/>
          <p:nvPr/>
        </p:nvCxnSpPr>
        <p:spPr>
          <a:xfrm>
            <a:off x="1010653" y="6048237"/>
            <a:ext cx="10343147"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F4CD8251-35A6-4470-8011-6093003280E2}"/>
              </a:ext>
            </a:extLst>
          </p:cNvPr>
          <p:cNvCxnSpPr/>
          <p:nvPr/>
        </p:nvCxnSpPr>
        <p:spPr>
          <a:xfrm>
            <a:off x="1042737" y="5374105"/>
            <a:ext cx="78766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DD21E58-D7DD-40D4-B062-F4B762CA497B}"/>
              </a:ext>
            </a:extLst>
          </p:cNvPr>
          <p:cNvCxnSpPr/>
          <p:nvPr/>
        </p:nvCxnSpPr>
        <p:spPr>
          <a:xfrm>
            <a:off x="1010653" y="5775158"/>
            <a:ext cx="17646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5A09AA8-B67F-4121-AFC0-0A29914473CF}"/>
              </a:ext>
            </a:extLst>
          </p:cNvPr>
          <p:cNvCxnSpPr/>
          <p:nvPr/>
        </p:nvCxnSpPr>
        <p:spPr>
          <a:xfrm>
            <a:off x="1042737" y="4989095"/>
            <a:ext cx="44597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D3B0FD-6FC0-4B1F-BC9D-0620BAE0C166}"/>
              </a:ext>
            </a:extLst>
          </p:cNvPr>
          <p:cNvCxnSpPr/>
          <p:nvPr/>
        </p:nvCxnSpPr>
        <p:spPr>
          <a:xfrm>
            <a:off x="1090863" y="4154905"/>
            <a:ext cx="8021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077EC0-6DA3-4479-BB25-7D03C433B45E}"/>
              </a:ext>
            </a:extLst>
          </p:cNvPr>
          <p:cNvCxnSpPr/>
          <p:nvPr/>
        </p:nvCxnSpPr>
        <p:spPr>
          <a:xfrm>
            <a:off x="1010653" y="3465096"/>
            <a:ext cx="522972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7B81801-06EC-4A85-970D-F334EA4393FF}"/>
              </a:ext>
            </a:extLst>
          </p:cNvPr>
          <p:cNvSpPr txBox="1"/>
          <p:nvPr/>
        </p:nvSpPr>
        <p:spPr>
          <a:xfrm>
            <a:off x="1443789" y="5727031"/>
            <a:ext cx="413896" cy="369332"/>
          </a:xfrm>
          <a:prstGeom prst="rect">
            <a:avLst/>
          </a:prstGeom>
          <a:noFill/>
        </p:spPr>
        <p:txBody>
          <a:bodyPr wrap="none" rtlCol="0">
            <a:spAutoFit/>
          </a:bodyPr>
          <a:lstStyle/>
          <a:p>
            <a:r>
              <a:rPr lang="en-US" dirty="0"/>
              <a:t>T1</a:t>
            </a:r>
            <a:endParaRPr lang="en-IN" dirty="0"/>
          </a:p>
        </p:txBody>
      </p:sp>
      <p:sp>
        <p:nvSpPr>
          <p:cNvPr id="19" name="TextBox 18">
            <a:extLst>
              <a:ext uri="{FF2B5EF4-FFF2-40B4-BE49-F238E27FC236}">
                <a16:creationId xmlns:a16="http://schemas.microsoft.com/office/drawing/2014/main" id="{DCC4D5DD-DA29-4E11-8708-C68D34501D6B}"/>
              </a:ext>
            </a:extLst>
          </p:cNvPr>
          <p:cNvSpPr txBox="1"/>
          <p:nvPr/>
        </p:nvSpPr>
        <p:spPr>
          <a:xfrm>
            <a:off x="2908843" y="5077508"/>
            <a:ext cx="413896" cy="369332"/>
          </a:xfrm>
          <a:prstGeom prst="rect">
            <a:avLst/>
          </a:prstGeom>
          <a:noFill/>
        </p:spPr>
        <p:txBody>
          <a:bodyPr wrap="none" rtlCol="0">
            <a:spAutoFit/>
          </a:bodyPr>
          <a:lstStyle/>
          <a:p>
            <a:r>
              <a:rPr lang="en-US" dirty="0"/>
              <a:t>T2</a:t>
            </a:r>
            <a:endParaRPr lang="en-IN" dirty="0"/>
          </a:p>
        </p:txBody>
      </p:sp>
      <p:sp>
        <p:nvSpPr>
          <p:cNvPr id="21" name="TextBox 20">
            <a:extLst>
              <a:ext uri="{FF2B5EF4-FFF2-40B4-BE49-F238E27FC236}">
                <a16:creationId xmlns:a16="http://schemas.microsoft.com/office/drawing/2014/main" id="{AACAA194-F8AC-4574-96B4-E38DCB2F15B8}"/>
              </a:ext>
            </a:extLst>
          </p:cNvPr>
          <p:cNvSpPr txBox="1"/>
          <p:nvPr/>
        </p:nvSpPr>
        <p:spPr>
          <a:xfrm>
            <a:off x="1010653" y="2975462"/>
            <a:ext cx="413896" cy="369332"/>
          </a:xfrm>
          <a:prstGeom prst="rect">
            <a:avLst/>
          </a:prstGeom>
          <a:noFill/>
        </p:spPr>
        <p:txBody>
          <a:bodyPr wrap="none" rtlCol="0">
            <a:spAutoFit/>
          </a:bodyPr>
          <a:lstStyle/>
          <a:p>
            <a:r>
              <a:rPr lang="en-US" dirty="0"/>
              <a:t>T5</a:t>
            </a:r>
            <a:endParaRPr lang="en-IN" dirty="0"/>
          </a:p>
        </p:txBody>
      </p:sp>
      <p:sp>
        <p:nvSpPr>
          <p:cNvPr id="22" name="TextBox 21">
            <a:extLst>
              <a:ext uri="{FF2B5EF4-FFF2-40B4-BE49-F238E27FC236}">
                <a16:creationId xmlns:a16="http://schemas.microsoft.com/office/drawing/2014/main" id="{2A5052CF-926F-47C6-AA34-75C3AF0FB041}"/>
              </a:ext>
            </a:extLst>
          </p:cNvPr>
          <p:cNvSpPr txBox="1"/>
          <p:nvPr/>
        </p:nvSpPr>
        <p:spPr>
          <a:xfrm>
            <a:off x="1284967" y="4680636"/>
            <a:ext cx="413896" cy="369332"/>
          </a:xfrm>
          <a:prstGeom prst="rect">
            <a:avLst/>
          </a:prstGeom>
          <a:noFill/>
        </p:spPr>
        <p:txBody>
          <a:bodyPr wrap="none" rtlCol="0">
            <a:spAutoFit/>
          </a:bodyPr>
          <a:lstStyle/>
          <a:p>
            <a:r>
              <a:rPr lang="en-US" dirty="0"/>
              <a:t>T3</a:t>
            </a:r>
            <a:endParaRPr lang="en-IN" dirty="0"/>
          </a:p>
        </p:txBody>
      </p:sp>
      <p:sp>
        <p:nvSpPr>
          <p:cNvPr id="23" name="TextBox 22">
            <a:extLst>
              <a:ext uri="{FF2B5EF4-FFF2-40B4-BE49-F238E27FC236}">
                <a16:creationId xmlns:a16="http://schemas.microsoft.com/office/drawing/2014/main" id="{CF207737-021F-4608-A916-EE419C2C0270}"/>
              </a:ext>
            </a:extLst>
          </p:cNvPr>
          <p:cNvSpPr txBox="1"/>
          <p:nvPr/>
        </p:nvSpPr>
        <p:spPr>
          <a:xfrm>
            <a:off x="1090863" y="3625335"/>
            <a:ext cx="413896" cy="369332"/>
          </a:xfrm>
          <a:prstGeom prst="rect">
            <a:avLst/>
          </a:prstGeom>
          <a:noFill/>
        </p:spPr>
        <p:txBody>
          <a:bodyPr wrap="none" rtlCol="0">
            <a:spAutoFit/>
          </a:bodyPr>
          <a:lstStyle/>
          <a:p>
            <a:r>
              <a:rPr lang="en-US" dirty="0"/>
              <a:t>T4</a:t>
            </a:r>
            <a:endParaRPr lang="en-IN" dirty="0"/>
          </a:p>
        </p:txBody>
      </p:sp>
      <p:cxnSp>
        <p:nvCxnSpPr>
          <p:cNvPr id="25" name="Straight Connector 24">
            <a:extLst>
              <a:ext uri="{FF2B5EF4-FFF2-40B4-BE49-F238E27FC236}">
                <a16:creationId xmlns:a16="http://schemas.microsoft.com/office/drawing/2014/main" id="{ED2212C9-68DA-4863-8D06-915F163D6587}"/>
              </a:ext>
            </a:extLst>
          </p:cNvPr>
          <p:cNvCxnSpPr/>
          <p:nvPr/>
        </p:nvCxnSpPr>
        <p:spPr>
          <a:xfrm flipH="1">
            <a:off x="4074695" y="5807607"/>
            <a:ext cx="657726" cy="369356"/>
          </a:xfrm>
          <a:prstGeom prst="line">
            <a:avLst/>
          </a:prstGeom>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F1FBE85-D2FB-4139-91D8-C1DA9C27A380}"/>
              </a:ext>
            </a:extLst>
          </p:cNvPr>
          <p:cNvCxnSpPr/>
          <p:nvPr/>
        </p:nvCxnSpPr>
        <p:spPr>
          <a:xfrm>
            <a:off x="3994484" y="5727031"/>
            <a:ext cx="753979" cy="449932"/>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486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CC7F-BF97-4A34-A0D3-D676063838D2}"/>
              </a:ext>
            </a:extLst>
          </p:cNvPr>
          <p:cNvSpPr>
            <a:spLocks noGrp="1"/>
          </p:cNvSpPr>
          <p:nvPr>
            <p:ph type="title"/>
          </p:nvPr>
        </p:nvSpPr>
        <p:spPr/>
        <p:txBody>
          <a:bodyPr/>
          <a:lstStyle/>
          <a:p>
            <a:r>
              <a:rPr lang="en-US" dirty="0"/>
              <a:t>Prepare Redo and Undo List</a:t>
            </a:r>
            <a:endParaRPr lang="en-IN" dirty="0"/>
          </a:p>
        </p:txBody>
      </p:sp>
      <p:sp>
        <p:nvSpPr>
          <p:cNvPr id="3" name="Content Placeholder 2">
            <a:extLst>
              <a:ext uri="{FF2B5EF4-FFF2-40B4-BE49-F238E27FC236}">
                <a16:creationId xmlns:a16="http://schemas.microsoft.com/office/drawing/2014/main" id="{5DB8215C-109D-4F85-ADC8-EBD6F4A02A62}"/>
              </a:ext>
            </a:extLst>
          </p:cNvPr>
          <p:cNvSpPr>
            <a:spLocks noGrp="1"/>
          </p:cNvSpPr>
          <p:nvPr>
            <p:ph idx="1"/>
          </p:nvPr>
        </p:nvSpPr>
        <p:spPr/>
        <p:txBody>
          <a:bodyPr/>
          <a:lstStyle/>
          <a:p>
            <a:r>
              <a:rPr lang="en-US" dirty="0"/>
              <a:t>Redo List: T1 and T4 </a:t>
            </a:r>
          </a:p>
          <a:p>
            <a:r>
              <a:rPr lang="en-US" dirty="0"/>
              <a:t>Undo List : T2, T3 and T5 </a:t>
            </a:r>
          </a:p>
          <a:p>
            <a:r>
              <a:rPr lang="en-US" dirty="0"/>
              <a:t>Principal : If there is a failure, the recovery system attempts to get back the database to its immediate before consistent state. </a:t>
            </a:r>
            <a:endParaRPr lang="en-IN" dirty="0"/>
          </a:p>
        </p:txBody>
      </p:sp>
    </p:spTree>
    <p:extLst>
      <p:ext uri="{BB962C8B-B14F-4D97-AF65-F5344CB8AC3E}">
        <p14:creationId xmlns:p14="http://schemas.microsoft.com/office/powerpoint/2010/main" val="9323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6DBF-91E0-4514-999A-B6E1B75661FD}"/>
              </a:ext>
            </a:extLst>
          </p:cNvPr>
          <p:cNvSpPr>
            <a:spLocks noGrp="1"/>
          </p:cNvSpPr>
          <p:nvPr>
            <p:ph type="title"/>
          </p:nvPr>
        </p:nvSpPr>
        <p:spPr/>
        <p:txBody>
          <a:bodyPr/>
          <a:lstStyle/>
          <a:p>
            <a:r>
              <a:rPr lang="en-US" dirty="0"/>
              <a:t>Distributed Transaction- </a:t>
            </a:r>
            <a:r>
              <a:rPr lang="en-US" dirty="0" err="1"/>
              <a:t>Begin_Transaction</a:t>
            </a:r>
            <a:r>
              <a:rPr lang="en-US" dirty="0"/>
              <a:t> and Agent</a:t>
            </a:r>
            <a:endParaRPr lang="en-IN" dirty="0"/>
          </a:p>
        </p:txBody>
      </p:sp>
      <p:sp>
        <p:nvSpPr>
          <p:cNvPr id="3" name="Content Placeholder 2">
            <a:extLst>
              <a:ext uri="{FF2B5EF4-FFF2-40B4-BE49-F238E27FC236}">
                <a16:creationId xmlns:a16="http://schemas.microsoft.com/office/drawing/2014/main" id="{A8E28F47-5462-4143-BE82-723730222DCF}"/>
              </a:ext>
            </a:extLst>
          </p:cNvPr>
          <p:cNvSpPr>
            <a:spLocks noGrp="1"/>
          </p:cNvSpPr>
          <p:nvPr>
            <p:ph idx="1"/>
          </p:nvPr>
        </p:nvSpPr>
        <p:spPr>
          <a:xfrm>
            <a:off x="228600" y="1825625"/>
            <a:ext cx="11607800" cy="4667250"/>
          </a:xfrm>
        </p:spPr>
        <p:txBody>
          <a:bodyPr>
            <a:normAutofit lnSpcReduction="10000"/>
          </a:bodyPr>
          <a:lstStyle/>
          <a:p>
            <a:pPr marL="0" indent="0" algn="l">
              <a:buNone/>
            </a:pPr>
            <a:r>
              <a:rPr lang="en-US" sz="2800" b="0" i="0" u="none" strike="noStrike" baseline="0" dirty="0">
                <a:latin typeface="Courier"/>
              </a:rPr>
              <a:t>1. There exists a root agent which starts the whole transaction, so that when</a:t>
            </a:r>
          </a:p>
          <a:p>
            <a:pPr algn="l"/>
            <a:r>
              <a:rPr lang="en-US" sz="2800" b="0" i="0" u="none" strike="noStrike" baseline="0" dirty="0">
                <a:latin typeface="Courier"/>
              </a:rPr>
              <a:t>the user requests the execution of an application, the root agent is started;</a:t>
            </a:r>
          </a:p>
          <a:p>
            <a:pPr algn="l"/>
            <a:r>
              <a:rPr lang="en-US" sz="2800" b="0" i="0" u="none" strike="noStrike" baseline="0" dirty="0">
                <a:latin typeface="Courier"/>
              </a:rPr>
              <a:t>the site of the root agent is called the site of origin of the transaction.</a:t>
            </a:r>
          </a:p>
          <a:p>
            <a:pPr marL="0" indent="0" algn="l">
              <a:buNone/>
            </a:pPr>
            <a:r>
              <a:rPr lang="en-US" sz="2800" b="0" i="0" u="none" strike="noStrike" baseline="0" dirty="0">
                <a:latin typeface="Courier"/>
              </a:rPr>
              <a:t>2. The root agent has the responsibility of issuing the begin-transaction, commit,</a:t>
            </a:r>
          </a:p>
          <a:p>
            <a:pPr algn="l"/>
            <a:r>
              <a:rPr lang="en-IN" sz="2800" b="0" i="0" u="none" strike="noStrike" baseline="0" dirty="0">
                <a:latin typeface="Courier"/>
              </a:rPr>
              <a:t>and abort primitives.</a:t>
            </a:r>
          </a:p>
          <a:p>
            <a:pPr marL="0" indent="0" algn="l">
              <a:buNone/>
            </a:pPr>
            <a:r>
              <a:rPr lang="en-IN" sz="2800" b="0" i="0" u="none" strike="noStrike" baseline="0" dirty="0">
                <a:latin typeface="Courier"/>
              </a:rPr>
              <a:t>3. Only</a:t>
            </a:r>
            <a:r>
              <a:rPr lang="en-US" sz="2800" b="0" i="0" u="none" strike="noStrike" baseline="0" dirty="0">
                <a:latin typeface="Courier"/>
              </a:rPr>
              <a:t> the root agent can request the creation of a new agent.</a:t>
            </a:r>
            <a:endParaRPr lang="en-IN" dirty="0"/>
          </a:p>
          <a:p>
            <a:endParaRPr lang="en-IN" dirty="0"/>
          </a:p>
        </p:txBody>
      </p:sp>
    </p:spTree>
    <p:extLst>
      <p:ext uri="{BB962C8B-B14F-4D97-AF65-F5344CB8AC3E}">
        <p14:creationId xmlns:p14="http://schemas.microsoft.com/office/powerpoint/2010/main" val="342345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BA4F-0035-4B69-BB5F-A125F220D67D}"/>
              </a:ext>
            </a:extLst>
          </p:cNvPr>
          <p:cNvSpPr>
            <a:spLocks noGrp="1"/>
          </p:cNvSpPr>
          <p:nvPr>
            <p:ph type="title"/>
          </p:nvPr>
        </p:nvSpPr>
        <p:spPr>
          <a:xfrm>
            <a:off x="457200" y="365125"/>
            <a:ext cx="10896600" cy="1325563"/>
          </a:xfrm>
        </p:spPr>
        <p:txBody>
          <a:bodyPr/>
          <a:lstStyle/>
          <a:p>
            <a:r>
              <a:rPr lang="en-US" dirty="0"/>
              <a:t>Fund Transfer in Global Level </a:t>
            </a:r>
            <a:endParaRPr lang="en-IN" dirty="0"/>
          </a:p>
        </p:txBody>
      </p:sp>
      <p:sp>
        <p:nvSpPr>
          <p:cNvPr id="3" name="Content Placeholder 2">
            <a:extLst>
              <a:ext uri="{FF2B5EF4-FFF2-40B4-BE49-F238E27FC236}">
                <a16:creationId xmlns:a16="http://schemas.microsoft.com/office/drawing/2014/main" id="{0A972E86-56D4-4FB5-B5E3-72117156B88C}"/>
              </a:ext>
            </a:extLst>
          </p:cNvPr>
          <p:cNvSpPr>
            <a:spLocks noGrp="1"/>
          </p:cNvSpPr>
          <p:nvPr>
            <p:ph idx="1"/>
          </p:nvPr>
        </p:nvSpPr>
        <p:spPr>
          <a:xfrm>
            <a:off x="339213" y="1825625"/>
            <a:ext cx="11518490" cy="4667250"/>
          </a:xfrm>
        </p:spPr>
        <p:txBody>
          <a:bodyPr>
            <a:normAutofit/>
          </a:bodyPr>
          <a:lstStyle/>
          <a:p>
            <a:pPr algn="l"/>
            <a:r>
              <a:rPr lang="en-IN" sz="1800" b="0" i="0" u="none" strike="noStrike" baseline="0" dirty="0">
                <a:latin typeface="Courier"/>
              </a:rPr>
              <a:t>FUND_TRANSFER:</a:t>
            </a:r>
          </a:p>
          <a:p>
            <a:pPr algn="l"/>
            <a:r>
              <a:rPr lang="en-US" sz="1800" b="0" i="0" u="none" strike="noStrike" baseline="0" dirty="0">
                <a:latin typeface="Courier"/>
              </a:rPr>
              <a:t>Read(terminal, SAMOUNT, $FROM_ACC, $TO_ACC);</a:t>
            </a:r>
          </a:p>
          <a:p>
            <a:pPr algn="l"/>
            <a:r>
              <a:rPr lang="en-IN" sz="1800" b="0" i="0" u="none" strike="noStrike" baseline="0" dirty="0">
                <a:latin typeface="Courier"/>
              </a:rPr>
              <a:t>Begin- transaction;</a:t>
            </a:r>
          </a:p>
          <a:p>
            <a:pPr algn="l"/>
            <a:r>
              <a:rPr lang="en-US" sz="1800" b="0" i="0" u="none" strike="noStrike" baseline="0" dirty="0">
                <a:latin typeface="Courier"/>
              </a:rPr>
              <a:t>Select AMOUNT into $FROM_AMOUNT </a:t>
            </a:r>
            <a:r>
              <a:rPr lang="en-IN" sz="1800" b="0" i="0" u="none" strike="noStrike" baseline="0" dirty="0">
                <a:latin typeface="Courier"/>
              </a:rPr>
              <a:t>from ACCOUNT </a:t>
            </a:r>
            <a:r>
              <a:rPr lang="en-US" sz="1800" b="0" i="0" u="none" strike="noStrike" baseline="0" dirty="0">
                <a:latin typeface="Courier"/>
              </a:rPr>
              <a:t>where ACCOUNT- NUMBER=$FROM_ACC;</a:t>
            </a:r>
          </a:p>
          <a:p>
            <a:pPr algn="l"/>
            <a:r>
              <a:rPr lang="en-US" sz="1800" b="0" i="0" u="none" strike="noStrike" baseline="0" dirty="0">
                <a:latin typeface="Courier"/>
              </a:rPr>
              <a:t>if $FROM_AMOUNT - SAMOUNT &lt; then </a:t>
            </a:r>
          </a:p>
          <a:p>
            <a:pPr algn="l"/>
            <a:r>
              <a:rPr lang="en-US" sz="1800" b="0" i="0" u="none" strike="noStrike" baseline="0" dirty="0">
                <a:latin typeface="Courier"/>
              </a:rPr>
              <a:t>    abort</a:t>
            </a:r>
          </a:p>
          <a:p>
            <a:pPr algn="l"/>
            <a:r>
              <a:rPr lang="en-IN" sz="1800" b="0" i="0" u="none" strike="noStrike" baseline="0" dirty="0">
                <a:latin typeface="Courier"/>
              </a:rPr>
              <a:t>else begin</a:t>
            </a:r>
          </a:p>
          <a:p>
            <a:pPr algn="l"/>
            <a:r>
              <a:rPr lang="en-IN" sz="1800" b="0" i="0" u="none" strike="noStrike" baseline="0" dirty="0">
                <a:latin typeface="Courier"/>
              </a:rPr>
              <a:t>Update ACCOUNT set AMOUNT=AMOUNT – SAMOUNT </a:t>
            </a:r>
            <a:r>
              <a:rPr lang="en-US" sz="1800" b="0" i="0" u="none" strike="noStrike" baseline="0" dirty="0">
                <a:latin typeface="Courier"/>
              </a:rPr>
              <a:t>where ACCOUNT- NUMBER=$FROM_ACC;</a:t>
            </a:r>
          </a:p>
          <a:p>
            <a:pPr algn="l"/>
            <a:r>
              <a:rPr lang="en-IN" sz="1800" b="0" i="0" u="none" strike="noStrike" baseline="0" dirty="0">
                <a:latin typeface="Courier"/>
              </a:rPr>
              <a:t>Update ACCOUNT set AMOUNT=AMOUNT + SAMOUNT where ACCOUNT-NUMBER=$TO-ACC;</a:t>
            </a:r>
          </a:p>
          <a:p>
            <a:pPr algn="l"/>
            <a:r>
              <a:rPr lang="en-IN" sz="1800" b="0" i="0" u="none" strike="noStrike" baseline="0" dirty="0">
                <a:latin typeface="Courier"/>
              </a:rPr>
              <a:t>Commit</a:t>
            </a:r>
          </a:p>
          <a:p>
            <a:pPr algn="l"/>
            <a:r>
              <a:rPr lang="en-IN" sz="1800" b="0" i="0" u="none" strike="noStrike" baseline="0" dirty="0">
                <a:latin typeface="Courier"/>
              </a:rPr>
              <a:t>end</a:t>
            </a:r>
            <a:endParaRPr lang="en-IN" dirty="0"/>
          </a:p>
        </p:txBody>
      </p:sp>
    </p:spTree>
    <p:extLst>
      <p:ext uri="{BB962C8B-B14F-4D97-AF65-F5344CB8AC3E}">
        <p14:creationId xmlns:p14="http://schemas.microsoft.com/office/powerpoint/2010/main" val="145539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68B8-ECF9-44CF-903D-6162F606AE81}"/>
              </a:ext>
            </a:extLst>
          </p:cNvPr>
          <p:cNvSpPr>
            <a:spLocks noGrp="1"/>
          </p:cNvSpPr>
          <p:nvPr>
            <p:ph type="title"/>
          </p:nvPr>
        </p:nvSpPr>
        <p:spPr/>
        <p:txBody>
          <a:bodyPr/>
          <a:lstStyle/>
          <a:p>
            <a:r>
              <a:rPr lang="en-US" dirty="0" err="1"/>
              <a:t>Fund_transfer</a:t>
            </a:r>
            <a:r>
              <a:rPr lang="en-US" dirty="0"/>
              <a:t> in two Agents </a:t>
            </a:r>
            <a:endParaRPr lang="en-IN" dirty="0"/>
          </a:p>
        </p:txBody>
      </p:sp>
      <p:sp>
        <p:nvSpPr>
          <p:cNvPr id="3" name="Content Placeholder 2">
            <a:extLst>
              <a:ext uri="{FF2B5EF4-FFF2-40B4-BE49-F238E27FC236}">
                <a16:creationId xmlns:a16="http://schemas.microsoft.com/office/drawing/2014/main" id="{ECA9D9AF-41ED-4E9A-B514-B2CDECB8869A}"/>
              </a:ext>
            </a:extLst>
          </p:cNvPr>
          <p:cNvSpPr>
            <a:spLocks noGrp="1"/>
          </p:cNvSpPr>
          <p:nvPr>
            <p:ph idx="1"/>
          </p:nvPr>
        </p:nvSpPr>
        <p:spPr>
          <a:xfrm>
            <a:off x="838200" y="1825625"/>
            <a:ext cx="4662948" cy="4583126"/>
          </a:xfrm>
        </p:spPr>
        <p:txBody>
          <a:bodyPr>
            <a:normAutofit fontScale="77500" lnSpcReduction="20000"/>
          </a:bodyPr>
          <a:lstStyle/>
          <a:p>
            <a:pPr algn="l"/>
            <a:r>
              <a:rPr lang="en-IN" sz="1800" b="0" i="0" u="none" strike="noStrike" baseline="0" dirty="0">
                <a:latin typeface="Courier"/>
              </a:rPr>
              <a:t>ROOT-AGENT:</a:t>
            </a:r>
          </a:p>
          <a:p>
            <a:pPr algn="l"/>
            <a:r>
              <a:rPr lang="en-US" sz="1800" b="0" i="0" u="none" strike="noStrike" baseline="0" dirty="0">
                <a:latin typeface="Courier"/>
              </a:rPr>
              <a:t>Read(</a:t>
            </a:r>
            <a:r>
              <a:rPr lang="en-US" sz="1800" b="0" i="0" u="none" strike="noStrike" baseline="0" dirty="0" err="1">
                <a:latin typeface="Courier"/>
              </a:rPr>
              <a:t>terminal,$AMOUNT</a:t>
            </a:r>
            <a:r>
              <a:rPr lang="en-US" sz="1800" b="0" i="0" u="none" strike="noStrike" baseline="0" dirty="0">
                <a:latin typeface="Courier"/>
              </a:rPr>
              <a:t>, $FROM_ACC, STO-ACC);</a:t>
            </a:r>
          </a:p>
          <a:p>
            <a:pPr algn="l"/>
            <a:r>
              <a:rPr lang="en-IN" sz="1800" b="0" i="0" u="none" strike="noStrike" baseline="0" dirty="0">
                <a:latin typeface="Courier"/>
              </a:rPr>
              <a:t>Begin- transaction;</a:t>
            </a:r>
          </a:p>
          <a:p>
            <a:pPr algn="l"/>
            <a:r>
              <a:rPr lang="en-IN" sz="1800" b="0" i="0" u="none" strike="noStrike" baseline="0" dirty="0">
                <a:latin typeface="Courier"/>
              </a:rPr>
              <a:t>Select AMOUNT into SFROM-SAMOUNT</a:t>
            </a:r>
          </a:p>
          <a:p>
            <a:pPr algn="l"/>
            <a:r>
              <a:rPr lang="en-IN" sz="1800" b="0" i="0" u="none" strike="noStrike" baseline="0" dirty="0">
                <a:latin typeface="Courier"/>
              </a:rPr>
              <a:t>from ACCOUNT</a:t>
            </a:r>
          </a:p>
          <a:p>
            <a:pPr algn="l"/>
            <a:r>
              <a:rPr lang="en-IN" sz="1800" b="0" i="0" u="none" strike="noStrike" baseline="0" dirty="0">
                <a:latin typeface="Courier"/>
              </a:rPr>
              <a:t>where ACCOUNT-NUMBER=$FROM_ACCOUNT;</a:t>
            </a:r>
          </a:p>
          <a:p>
            <a:pPr algn="l"/>
            <a:r>
              <a:rPr lang="en-US" sz="1800" b="0" i="0" u="none" strike="noStrike" baseline="0" dirty="0">
                <a:latin typeface="Courier"/>
              </a:rPr>
              <a:t>If SFROM-AMOUNT - SAMOUNT &lt; then abort</a:t>
            </a:r>
          </a:p>
          <a:p>
            <a:pPr algn="l"/>
            <a:r>
              <a:rPr lang="en-IN" sz="1800" b="0" i="0" u="none" strike="noStrike" baseline="0" dirty="0">
                <a:latin typeface="Courier"/>
              </a:rPr>
              <a:t>else begin</a:t>
            </a:r>
          </a:p>
          <a:p>
            <a:pPr algn="l"/>
            <a:r>
              <a:rPr lang="en-IN" sz="1800" b="0" i="0" u="none" strike="noStrike" baseline="0" dirty="0">
                <a:latin typeface="Courier"/>
              </a:rPr>
              <a:t>Update ACCOUNT</a:t>
            </a:r>
          </a:p>
          <a:p>
            <a:pPr algn="l"/>
            <a:r>
              <a:rPr lang="en-IN" sz="1800" b="0" i="0" u="none" strike="noStrike" baseline="0" dirty="0">
                <a:latin typeface="Courier"/>
              </a:rPr>
              <a:t>set AMOUNT=AMOUNT - SAMOUNT</a:t>
            </a:r>
          </a:p>
          <a:p>
            <a:pPr algn="l"/>
            <a:r>
              <a:rPr lang="en-US" sz="1800" b="0" i="0" u="none" strike="noStrike" baseline="0" dirty="0">
                <a:latin typeface="Courier"/>
              </a:rPr>
              <a:t>where ACCOUNT- NUMBER=$FROM_ACC;</a:t>
            </a:r>
          </a:p>
          <a:p>
            <a:pPr algn="l"/>
            <a:r>
              <a:rPr lang="en-IN" sz="1800" b="0" i="0" u="none" strike="noStrike" baseline="0" dirty="0">
                <a:latin typeface="Courier"/>
              </a:rPr>
              <a:t>Create AGENT</a:t>
            </a:r>
            <a:r>
              <a:rPr lang="en-IN" sz="1800" b="0" i="0" u="none" strike="noStrike" baseline="-25000" dirty="0">
                <a:latin typeface="Courier"/>
              </a:rPr>
              <a:t>1</a:t>
            </a:r>
            <a:r>
              <a:rPr lang="en-IN" sz="1800" b="0" i="0" u="none" strike="noStrike" baseline="0" dirty="0">
                <a:latin typeface="Courier"/>
              </a:rPr>
              <a:t>;</a:t>
            </a:r>
          </a:p>
          <a:p>
            <a:pPr algn="l"/>
            <a:r>
              <a:rPr lang="en-US" sz="1800" b="0" i="0" u="none" strike="noStrike" baseline="0" dirty="0">
                <a:latin typeface="Courier"/>
              </a:rPr>
              <a:t>Send to AGENT</a:t>
            </a:r>
            <a:r>
              <a:rPr lang="en-US" sz="1800" b="0" i="0" u="none" strike="noStrike" baseline="-25000" dirty="0">
                <a:latin typeface="Courier"/>
              </a:rPr>
              <a:t>1</a:t>
            </a:r>
            <a:r>
              <a:rPr lang="en-US" sz="1800" b="0" i="0" u="none" strike="noStrike" baseline="0" dirty="0">
                <a:latin typeface="Courier"/>
              </a:rPr>
              <a:t> (SAMOUNT, STO-ACC);</a:t>
            </a:r>
          </a:p>
          <a:p>
            <a:pPr algn="l"/>
            <a:r>
              <a:rPr lang="en-IN" sz="1800" b="0" i="0" u="none" strike="noStrike" baseline="0" dirty="0">
                <a:latin typeface="Courier"/>
              </a:rPr>
              <a:t>Commit</a:t>
            </a:r>
          </a:p>
          <a:p>
            <a:pPr algn="l"/>
            <a:r>
              <a:rPr lang="en-IN" sz="1800" b="0" i="0" u="none" strike="noStrike" baseline="0" dirty="0">
                <a:latin typeface="Courier"/>
              </a:rPr>
              <a:t>end</a:t>
            </a:r>
          </a:p>
          <a:p>
            <a:pPr marL="0" indent="0" algn="l">
              <a:buNone/>
            </a:pPr>
            <a:endParaRPr lang="en-IN" dirty="0"/>
          </a:p>
        </p:txBody>
      </p:sp>
      <p:sp>
        <p:nvSpPr>
          <p:cNvPr id="4" name="Content Placeholder 2">
            <a:extLst>
              <a:ext uri="{FF2B5EF4-FFF2-40B4-BE49-F238E27FC236}">
                <a16:creationId xmlns:a16="http://schemas.microsoft.com/office/drawing/2014/main" id="{D2A05FF1-87D8-4EBA-AFAD-FD3EB48A42C8}"/>
              </a:ext>
            </a:extLst>
          </p:cNvPr>
          <p:cNvSpPr txBox="1">
            <a:spLocks/>
          </p:cNvSpPr>
          <p:nvPr/>
        </p:nvSpPr>
        <p:spPr>
          <a:xfrm>
            <a:off x="6934200" y="1842115"/>
            <a:ext cx="46629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latin typeface="Courier"/>
              </a:rPr>
              <a:t>AGENT</a:t>
            </a:r>
            <a:r>
              <a:rPr lang="en-IN" sz="1800" baseline="-25000" dirty="0">
                <a:latin typeface="Courier"/>
              </a:rPr>
              <a:t>1</a:t>
            </a:r>
            <a:r>
              <a:rPr lang="en-IN" sz="1800" dirty="0">
                <a:latin typeface="Courier"/>
              </a:rPr>
              <a:t>:</a:t>
            </a:r>
          </a:p>
          <a:p>
            <a:r>
              <a:rPr lang="en-US" sz="1800" dirty="0">
                <a:latin typeface="Courier"/>
              </a:rPr>
              <a:t>Receive from ROOT-AGENT (SAMOUNT, STO-ACC);</a:t>
            </a:r>
          </a:p>
          <a:p>
            <a:r>
              <a:rPr lang="en-IN" sz="1800" dirty="0">
                <a:latin typeface="Courier"/>
              </a:rPr>
              <a:t>Update ACCOUNT</a:t>
            </a:r>
          </a:p>
          <a:p>
            <a:r>
              <a:rPr lang="en-IN" sz="1800" dirty="0">
                <a:latin typeface="Courier"/>
              </a:rPr>
              <a:t>set AMOUNT=AMOUNT + SAMOUNT</a:t>
            </a:r>
          </a:p>
          <a:p>
            <a:r>
              <a:rPr lang="en-IN" sz="1800" dirty="0">
                <a:latin typeface="Courier"/>
              </a:rPr>
              <a:t>where ACCOUNT-NUMBER=$TO_ACC;</a:t>
            </a:r>
            <a:endParaRPr lang="en-IN" dirty="0"/>
          </a:p>
        </p:txBody>
      </p:sp>
    </p:spTree>
    <p:extLst>
      <p:ext uri="{BB962C8B-B14F-4D97-AF65-F5344CB8AC3E}">
        <p14:creationId xmlns:p14="http://schemas.microsoft.com/office/powerpoint/2010/main" val="384947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 calcmode="lin" valueType="num">
                                      <p:cBhvr additive="base">
                                        <p:cTn id="97" dur="500" fill="hold"/>
                                        <p:tgtEl>
                                          <p:spTgt spid="4"/>
                                        </p:tgtEl>
                                        <p:attrNameLst>
                                          <p:attrName>ppt_x</p:attrName>
                                        </p:attrNameLst>
                                      </p:cBhvr>
                                      <p:tavLst>
                                        <p:tav tm="0">
                                          <p:val>
                                            <p:strVal val="#ppt_x"/>
                                          </p:val>
                                        </p:tav>
                                        <p:tav tm="100000">
                                          <p:val>
                                            <p:strVal val="#ppt_x"/>
                                          </p:val>
                                        </p:tav>
                                      </p:tavLst>
                                    </p:anim>
                                    <p:anim calcmode="lin" valueType="num">
                                      <p:cBhvr additive="base">
                                        <p:cTn id="9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3A500D2E49F44F80C3F99F3764D3AE" ma:contentTypeVersion="4" ma:contentTypeDescription="Create a new document." ma:contentTypeScope="" ma:versionID="d06f1073b93545799f49ff739aadb86a">
  <xsd:schema xmlns:xsd="http://www.w3.org/2001/XMLSchema" xmlns:xs="http://www.w3.org/2001/XMLSchema" xmlns:p="http://schemas.microsoft.com/office/2006/metadata/properties" xmlns:ns2="9e899c17-99ef-40ff-95a6-91f4f850db08" targetNamespace="http://schemas.microsoft.com/office/2006/metadata/properties" ma:root="true" ma:fieldsID="5adbf281cb1ea38aa7ee5779d934899d" ns2:_="">
    <xsd:import namespace="9e899c17-99ef-40ff-95a6-91f4f850db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99c17-99ef-40ff-95a6-91f4f850d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01E2CC-5280-4400-8FC8-61800D085785}"/>
</file>

<file path=customXml/itemProps2.xml><?xml version="1.0" encoding="utf-8"?>
<ds:datastoreItem xmlns:ds="http://schemas.openxmlformats.org/officeDocument/2006/customXml" ds:itemID="{F0419A6D-181D-4557-BDDB-68AACBCF8230}"/>
</file>

<file path=customXml/itemProps3.xml><?xml version="1.0" encoding="utf-8"?>
<ds:datastoreItem xmlns:ds="http://schemas.openxmlformats.org/officeDocument/2006/customXml" ds:itemID="{379CB0C4-3157-483A-990A-D087F13173E8}"/>
</file>

<file path=docProps/app.xml><?xml version="1.0" encoding="utf-8"?>
<Properties xmlns="http://schemas.openxmlformats.org/officeDocument/2006/extended-properties" xmlns:vt="http://schemas.openxmlformats.org/officeDocument/2006/docPropsVTypes">
  <TotalTime>7272</TotalTime>
  <Words>5449</Words>
  <Application>Microsoft Office PowerPoint</Application>
  <PresentationFormat>Widescreen</PresentationFormat>
  <Paragraphs>469</Paragraphs>
  <Slides>43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Courier</vt:lpstr>
      <vt:lpstr>Office Theme</vt:lpstr>
      <vt:lpstr>Distributed Transaction Management</vt:lpstr>
      <vt:lpstr>Recapitulate the Centralized System</vt:lpstr>
      <vt:lpstr>Log Based Transaction Scheme in Centralized System</vt:lpstr>
      <vt:lpstr>Log File Contains </vt:lpstr>
      <vt:lpstr>Example of working Principal of Transaction through Log </vt:lpstr>
      <vt:lpstr>Prepare Redo and Undo List</vt:lpstr>
      <vt:lpstr>Distributed Transaction- Begin_Transaction and Agent</vt:lpstr>
      <vt:lpstr>Fund Transfer in Global Level </vt:lpstr>
      <vt:lpstr>Fund_transfer in two Agents </vt:lpstr>
      <vt:lpstr>Distributed Transaction Property </vt:lpstr>
      <vt:lpstr>A Reference Model of Distributed Transaction </vt:lpstr>
      <vt:lpstr>Recovery and Failure of Distributed Transaction </vt:lpstr>
      <vt:lpstr>Distributed Transaction – 2PC </vt:lpstr>
      <vt:lpstr>2PC Algorithm </vt:lpstr>
      <vt:lpstr>PowerPoint Presentation</vt:lpstr>
      <vt:lpstr>Fund Transfer with 2PC </vt:lpstr>
      <vt:lpstr>Demerit of 2PC </vt:lpstr>
      <vt:lpstr>Different Failures: Distributed Transaction  </vt:lpstr>
      <vt:lpstr>3PC </vt:lpstr>
      <vt:lpstr>Three-Phase Commit Protocol</vt:lpstr>
      <vt:lpstr>Atomicity for Distributed Transaction with Replicated Copies </vt:lpstr>
      <vt:lpstr>Atomicity for Distributed Transaction with Replicated Copies </vt:lpstr>
      <vt:lpstr>What is the purpose of Quorum Based Protocol ? </vt:lpstr>
      <vt:lpstr>Situation to apply the Quorum </vt:lpstr>
      <vt:lpstr>Quorum-based voting in commit protocols (1)</vt:lpstr>
      <vt:lpstr>Quorum-based voting in commit protocols (2)</vt:lpstr>
      <vt:lpstr>Quorum-based voting in commit protocols (3)</vt:lpstr>
      <vt:lpstr>Quorum-based voting for replica control (1)</vt:lpstr>
      <vt:lpstr>Quorum-based voting for replica control (2)</vt:lpstr>
      <vt:lpstr>Quorum-based voting for replica control (3)</vt:lpstr>
      <vt:lpstr>Quorum-based voting for replica control (4)</vt:lpstr>
      <vt:lpstr>Table of Allowed Operations </vt:lpstr>
      <vt:lpstr>Needs to be covered by yourself for centralized System</vt:lpstr>
      <vt:lpstr>Locking </vt:lpstr>
      <vt:lpstr>Multilevel Transaction </vt:lpstr>
      <vt:lpstr>Multi-level Transaction Model </vt:lpstr>
      <vt:lpstr>Long Lived Transaction </vt:lpstr>
      <vt:lpstr>Saga</vt:lpstr>
      <vt:lpstr>Understanding saga </vt:lpstr>
      <vt:lpstr>What are the challenges of LLT?</vt:lpstr>
      <vt:lpstr>Saga Principal:</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Transaction Management</dc:title>
  <dc:creator>Supriya Chakraborty</dc:creator>
  <cp:lastModifiedBy>Supriya Chakraborty</cp:lastModifiedBy>
  <cp:revision>27</cp:revision>
  <dcterms:created xsi:type="dcterms:W3CDTF">2021-01-04T05:32:27Z</dcterms:created>
  <dcterms:modified xsi:type="dcterms:W3CDTF">2022-05-30T10:54:25Z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0x010100AF3A500D2E49F44F80C3F99F3764D3AE</vt:lpwstr>
  </property>
</Properties>
</file>