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4.xml" ContentType="application/inkml+xml"/>
  <Override PartName="/ppt/ink/ink6.xml" ContentType="application/inkml+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ink/ink5.xml" ContentType="application/inkml+xml"/>
  <Override PartName="/ppt/ink/ink1.xml" ContentType="application/inkml+xml"/>
  <Override PartName="/ppt/ink/ink2.xml" ContentType="application/inkml+xml"/>
  <Override PartName="/ppt/ink/ink3.xml" ContentType="application/inkml+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304" r:id="rId39"/>
    <p:sldId id="305" r:id="rId40"/>
    <p:sldId id="306" r:id="rId41"/>
    <p:sldId id="307" r:id="rId42"/>
    <p:sldId id="293" r:id="rId43"/>
    <p:sldId id="294" r:id="rId44"/>
    <p:sldId id="298" r:id="rId45"/>
    <p:sldId id="299" r:id="rId46"/>
    <p:sldId id="300" r:id="rId47"/>
    <p:sldId id="301" r:id="rId48"/>
    <p:sldId id="302" r:id="rId49"/>
    <p:sldId id="295" r:id="rId50"/>
    <p:sldId id="296" r:id="rId51"/>
    <p:sldId id="297" r:id="rId52"/>
    <p:sldId id="308" r:id="rId53"/>
    <p:sldId id="309" r:id="rId54"/>
    <p:sldId id="310" r:id="rId55"/>
    <p:sldId id="311"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067" autoAdjust="0"/>
  </p:normalViewPr>
  <p:slideViewPr>
    <p:cSldViewPr snapToGrid="0">
      <p:cViewPr varScale="1">
        <p:scale>
          <a:sx n="51" d="100"/>
          <a:sy n="51" d="100"/>
        </p:scale>
        <p:origin x="13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ustomXml" Target="../customXml/item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10-28T09:34:22.108"/>
    </inkml:context>
    <inkml:brush xml:id="br0">
      <inkml:brushProperty name="width" value="0.05292" units="cm"/>
      <inkml:brushProperty name="height" value="0.05292" units="cm"/>
      <inkml:brushProperty name="color" value="#FF0000"/>
    </inkml:brush>
  </inkml:definitions>
  <inkml:trace contextRef="#ctx0" brushRef="#br0">12626 9451 0,'24'0'125,"1"0"-109,0 0-16,25-50 16,49 0-16,50 1 15,-1-1-15,-48 1 16,-26 24-16,-49 0 31,0 25-31</inkml:trace>
  <inkml:trace contextRef="#ctx0" brushRef="#br0" timeOffset="85.11">13370 9153 0</inkml:trace>
  <inkml:trace contextRef="#ctx0" brushRef="#br0" timeOffset="654.52">17190 9699 0,'0'0'0</inkml:trace>
  <inkml:trace contextRef="#ctx0" brushRef="#br0" timeOffset="883.33">17190 9699 0,'74'-25'16,"-24"0"-1,-26 0-15,1 0 16,25-24-16,-25 49 0,-1 0 16</inkml:trace>
  <inkml:trace contextRef="#ctx0" brushRef="#br0" timeOffset="2081.91">20365 9699 0,'24'0'62,"1"0"-62,0 0 16</inkml:trace>
  <inkml:trace contextRef="#ctx0" brushRef="#br0" timeOffset="14542.92">4589 17835 0,'25'0'31,"-1"0"16,1 0-16,0 24 1,0-24-17,-25 25 1,25-25 31,24-25 0,1 1-32,248-175 1,-150 100-16,1-25 15,-74 74 1,-1 1-16,-49-1 16,24 25-1</inkml:trace>
  <inkml:trace contextRef="#ctx0" brushRef="#br0" timeOffset="18086.41">11906 17686 0,'25'0'16,"0"0"46,0 0 1,-1 49-48,1-24 1,25 25-16,-1-1 16,-24-49-1,25 25-15,24-25 16,1 0-16,-1-49 16,-24-1-1,49 0-15,-74 1 16,49-26-1,-24 51-15,-1-26 16,-24 25 0,-25 0-1,25 25 126</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10-28T09:34:50.100"/>
    </inkml:context>
    <inkml:brush xml:id="br0">
      <inkml:brushProperty name="width" value="0.05292" units="cm"/>
      <inkml:brushProperty name="height" value="0.05292" units="cm"/>
      <inkml:brushProperty name="color" value="#FF0000"/>
    </inkml:brush>
  </inkml:definitions>
  <inkml:trace contextRef="#ctx0" brushRef="#br0">13171 6970 0,'0'25'47,"50"25"-32,-25-1-15,24 26 16,-24 24-16,25 50 15,-1-75-15,-24-24 16,0-26-16,0 1 16,24-99 77,26-75-93,24 0 16,-25 0-16,-24 1 16,-25 73-16,24 25 15,-24 1-15,0 24 16,0 0-16,0 25 16,-25-25-16,0 1 46</inkml:trace>
  <inkml:trace contextRef="#ctx0" brushRef="#br0" timeOffset="4434.18">19546 10666 0,'0'-25'15,"25"25"79,0 0-78,0 25-1,-1 0 1,1 0-16,25-1 16,-25 1-16,-1 25 15,1-25-15,-25 24 16,25-49-16,-25 25 31,25-25 79,0-25-110,24-74 15,50 0 1,-49 49-16,49-24 0,-49 24 15,-25 1-15,24 24 16,-49 0-16,25 25 16</inkml:trace>
  <inkml:trace contextRef="#ctx0" brushRef="#br0" timeOffset="4546.95">20315 10418 0</inkml:trace>
  <inkml:trace contextRef="#ctx0" brushRef="#br0" timeOffset="9302.02">23589 17041 0</inkml:trace>
  <inkml:trace contextRef="#ctx0" brushRef="#br0" timeOffset="10008.12">23763 17338 0,'372'-396'31,"-174"197"-31,-49 50 0,-25 50 16,-74 50-16,-25-1 15,24 25-15,-24 0 16</inkml:trace>
  <inkml:trace contextRef="#ctx0" brushRef="#br0" timeOffset="16932.98">32048 16842 0,'24'0'62,"1"0"-15,0 50-31,-25-25-16,25 0 31,99-149 63,25-25-79,148-149 1,-148 149-16,99-74 16,-124 149-16,0-26 15,-99 76 1,0-1-16</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10-28T09:53:27.432"/>
    </inkml:context>
    <inkml:brush xml:id="br0">
      <inkml:brushProperty name="width" value="0.05292" units="cm"/>
      <inkml:brushProperty name="height" value="0.05292" units="cm"/>
      <inkml:brushProperty name="color" value="#FF0000"/>
    </inkml:brush>
  </inkml:definitions>
  <inkml:trace contextRef="#ctx0" brushRef="#br0">7193 15106 0</inkml:trace>
  <inkml:trace contextRef="#ctx0" brushRef="#br0" timeOffset="647.87">7193 15106 0,'0'25'63,"0"0"-63,0-1 15,0 1-15,0 0 16,0 0-1,0 24-15,0-24 0,0 0 16,0 0-16,0 0 16,0 0-16,25-25 15,-25 24-15,0 1 16,0 0-16,0 0 16,0 0-1,0-1 1,0 1-16,0 0 15,0 0 1,0 0 0,0-1-16,0 1 15,0 25 1,0-25-16,0-1 16,0 26-16,0-25 15,0 24 1,0-24-16,0 0 15,0 0-15,0 24 16,0-24 0,0 0-1,0 0-15,0 0 16,0-1 0,0 1-1,25 0 1,-25 0-1,0 0 1,0-1 0</inkml:trace>
  <inkml:trace contextRef="#ctx0" brushRef="#br0" timeOffset="1422.43">7144 15180 0</inkml:trace>
  <inkml:trace contextRef="#ctx0" brushRef="#br0" timeOffset="4569.33">7218 15156 0,'25'0'32,"0"0"-17,0 0 1,-1 0-16,1 0 16,25 0-1,-25 0 1,-1 0-1,1 0 1,0 0-16,0 0 16,24 0-1,-24 0 1,0 0-16,25 0 16,-1 0-16,-24-25 15,0 25-15,24-25 16,-24 25-16,0 0 15,25 0-15,74-25 32,-99 25-1,24 0-15,-24 0-1,0 0 1,0 0-1,-1 0-15,1 0 16,0 0 0,0 0-16,24 0 15,-24 0-15,0 0 16,0 0-16,49 0 16,-49 0 15,0 0-31,0 0 15,24 0-15,-24 0 16,0 0-16,0 0 16,49 25-16,-49-25 15,0 25 1,24-25-16,-24 0 16,25 0-16,-26 0 15,26 0-15,-25 0 16,0 0-16,0 0 15,-1 0-15,1 0 16,0 0-16,25 0 16,-26 0-1,1 0 1,0 0 0,0 0-16,0 0 15,24 0 1,-24 0-16,0 0 15,0 0-15,24 0 16,1 0-16,-1 0 16,1 0-16,0 0 15,-1 0-15,26 0 16,-51 0-16,1 0 16,0 0-16,25 0 15,-26 0-15,1 0 16,25 0-16,-25 0 15,24-25-15,1 25 16,-25 0-16,24 0 16,-24 0-16,0 0 15,0 0-15,0 0 16,-1 0-16,26 0 16,-25 0-16,0 0 15,24 0-15,-24 0 16,0 0-16,0 0 15,24 0-15,1 0 16,-25 0-16,-1 0 16,26 0-16,-25 0 15,0 0 1,24 0-16,-24 0 0,0 0 16,0 0-16,24 0 15,-24 0-15,0 25 16,24-25-1,-24 0-15,0 0 0,25 0 16,-25 0-16,24 25 16,-24-25-16,25 0 15,-26 0-15,1 24 16,25-24-16,-25 0 16,-1 0-16,26 0 15,0 0-15,-1 0 16,-24 0-16,25 0 15,-1-24-15,1 24 16,-1 0-16,1 0 16,0-25-16,24 25 15,-24-25 1,24 25-16,-24 0 16,-25 0-16,-1 0 15,51 0-15,-1 0 0,1 0 16,24-25-16,-25 25 15,1 0-15,-26 0 16,1 0-16,-1 0 16,-24 0-1,25 0-15,-1 0 16,-24 0-16,0 0 16,0 0-16,0 0 31,-1 0-16,1 0 1,25 0-16,-25 0 0,24 0 16,-24 0-16,50 25 15,-26-25-15,26 0 16,-26 0-16,1 0 16,-25 25-16,24-25 15,-24 0-15,0 0 16,0 0-1,24 0-15,-49 25 469,0-1-438,0 1-15,0 0 0,0 0-1,0 0-15,25-25 16,-25 24-16,0 1 16,0 0-16,0 25 15,0-25-15,25-1 0,-25 1 16,0 0-1,0 0-15,0 24 16,0-24-16,0 0 16,0 25-16,25-50 15,-25 24-15,0 1 16,0 0-16,0 0 16,0 0-1,0-1-15,0 1 16,0 0-1,24-25-15,-24 50 16,25-26 0,-25 26-16,0 0 15,25-26 1,-25 1 0,0 25-1,0-25-15,25-1 16,0 26-16,-25-25 15,0 0-15,0-1 16,0 26-16,0-25 16,0 0-16,0 0 15,0-1 126</inkml:trace>
  <inkml:trace contextRef="#ctx0" brushRef="#br0" timeOffset="8093.87">7268 16446 0,'25'0'172,"24"0"-157,-24 0-15,74 24 32,-74 1-32,0-25 15,24 25-15,-24-25 16,25 0-16,-25 0 16,-1 25-16,1-25 15,25 0-15,-25 25 16,-1-25-16,26 0 15,-25 0-15,0 0 16,-1 0-16,-24 24 16,50-24-16,-25 0 15,0 0 1,0 0-16,-1 25 16,1-25-16,0 0 15,25 0-15,-26 0 16,1 0-16,0 0 15,25 0-15,-26 0 16,1 25-16,25-25 16,-25 0-16,-1 0 15,26 0-15,24 25 16,1-25-16,49 0 16,-75 0-16,1 0 15,0 0-15,-26 0 16,26 0-16,0 25 15,-1-25-15,-24 24 16,25-24-16,-25 0 16,-1 0-16,1 0 15,25 0 1,-25 0-16,-1 0 0,26 0 16,-25 0-16,24 0 15,-24 0 1,0 0-16,25 0 15,-26 0 1,1-24-16,25 24 0,-25 0 16,-1 0-1,26-25-15,-25 25 0,0-25 16,24 25-16,1-25 16,-25 25-16,-1-25 15,26 25 1,-25 0-16,0-24 15,24-1-15,-24 25 16,0 0-16,25-25 0,-26 25 16,26-25-1,0 25-15,-26 0 0,1-25 16,0 25 0,25 0-16,-26 0 15,1 0-15,25 0 16,-25 0-16,-1 0 15,1 0-15,25 0 16,-25 0-16,-1 0 16,26 0-16,0 0 15,-1 0-15,26 0 16,-1 0-16,0 0 16,26 0-16,-51 25 15,26-25-15,-26 0 16,26 25-16,-1-25 15,1 0-15,-26 0 16,1 0-16,-25 0 16,24 0-16,26 0 15,-51 0-15,1 0 16,0 0-16,25 0 16,-26-25-16,1 25 15,25 0-15,-25 0 110,-1 0-17,26 0-77,-25 0-16,0 0 16,24 0-16,1 0 15,148 0 32,-74 0-47,-74 0 16,-25 0-1,0 0-15,49 0 16,-24 0 0,-1 0-16,-24 0 15,25 0 1,-26 0-16,26 0 15,0 0 1,-26 0 0,26-25-16,-25 25 15,25 0 1,-26 0 0,76 0-16,-51-24 15,-24 24-15,0 0 16,49 0-16,-49 0 15,49 0 1,-49 0-16,0 0 16,0 0-1,0 0 1,-1 0 15,26 0 0,0 0-15,-1 0 0,-24 0-1,25 0 1,-1 0-16,1 0 31,-25 0 0,-1 0-15,1 0 0</inkml:trace>
  <inkml:trace contextRef="#ctx0" brushRef="#br0" timeOffset="12660.34">14188 15602 0,'25'0'47</inkml:trace>
  <inkml:trace contextRef="#ctx0" brushRef="#br0" timeOffset="12928.92">14560 15354 0</inkml:trace>
  <inkml:trace contextRef="#ctx0" brushRef="#br0" timeOffset="13682.12">14238 15751 0,'25'0'63,"-25"-25"-48,24 25-15,1-49 16,25 49-16,-25 0 15,-25-25-15,49 0 16,-24 25 15,0-25 47,0 25-62,-25-25 0</inkml:trace>
  <inkml:trace contextRef="#ctx0" brushRef="#br0" timeOffset="14037.38">14461 15801 0</inkml:trace>
  <inkml:trace contextRef="#ctx0" brushRef="#br0" timeOffset="14271.34">14734 15627 0</inkml:trace>
  <inkml:trace contextRef="#ctx0" brushRef="#br0" timeOffset="14349.13">14734 15627 0,'25'0'15</inkml:trace>
  <inkml:trace contextRef="#ctx0" brushRef="#br0" timeOffset="14875.8">14387 15875 0</inkml:trace>
  <inkml:trace contextRef="#ctx0" brushRef="#br0" timeOffset="15174.16">14387 15875 0,'25'-25'32,"-1"0"-17,26-24-15,-25 49 16,0 0-16,-25-25 16,24 25-16,-24-25 15,25 25-15</inkml:trace>
  <inkml:trace contextRef="#ctx0" brushRef="#br0" timeOffset="15888.9">14387 15726 0,'25'0'156,"24"-49"-140,-24 24-16,25 0 15,-26 0-15,26-24 16,-25 24-16,0 0 16,24 0-16,-49 0 15</inkml:trace>
  <inkml:trace contextRef="#ctx0" brushRef="#br0" timeOffset="15958.59">14709 15453 0</inkml:trace>
  <inkml:trace contextRef="#ctx0" brushRef="#br0" timeOffset="16300.22">14536 15776 0</inkml:trace>
  <inkml:trace contextRef="#ctx0" brushRef="#br0" timeOffset="16562.62">14808 15677 0,'0'0'0,"50"-25"16,-25 25-1,-25-25 1,25 25 78,-25-25-32,24 25-62</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10-28T10:04:27.584"/>
    </inkml:context>
    <inkml:brush xml:id="br0">
      <inkml:brushProperty name="width" value="0.05292" units="cm"/>
      <inkml:brushProperty name="height" value="0.05292" units="cm"/>
      <inkml:brushProperty name="color" value="#FF0000"/>
    </inkml:brush>
  </inkml:definitions>
  <inkml:trace contextRef="#ctx0" brushRef="#br0">15999 1339 0,'25'0'47,"-25"25"-31,0 0-1,25 0-15,-25 0 79,49-25-64,-24-25 1,25 0-16,49-25 15,-74 26-15,-1-1 16,26-25-16,-25 50 16,-25-25-1</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10-28T10:04:34.713"/>
    </inkml:context>
    <inkml:brush xml:id="br0">
      <inkml:brushProperty name="width" value="0.05292" units="cm"/>
      <inkml:brushProperty name="height" value="0.05292" units="cm"/>
      <inkml:brushProperty name="color" value="#FF0000"/>
    </inkml:brush>
  </inkml:definitions>
  <inkml:trace contextRef="#ctx0" brushRef="#br0">4217 7367 0,'0'25'15,"25"-25"-15,-25 25 16,0-1-16,24-24 16,-24 25-16,25 0 15,-25 0 1,25 0-1,-25-1 1,25-24-16,0 25 16,-1-25-1,1 0 1,25 25 0,-1-25-16,-24 0 15,50 0-15,24 0 16,50-50-16,-75 26 15,1-26-15,-26 25 16,-24-24-16,25 49 16,-50-25-16,0 0 156</inkml:trace>
  <inkml:trace contextRef="#ctx0" brushRef="#br0" timeOffset="2732.03">22746 7590 0,'0'25'78,"25"0"-31,0 0-32,-1-1 1,1 1-1,-25 0-15,50 0 16,-50 0-16,25 24 16,-1-49-16,-24 25 15,25-25-15,-25 25 16,25-25 15,25 0-15,-26 0-16,1 0 15,74-50-15,50 1 16,0-26-16,0 1 16,0-1-16,-25 26 15,-25-1-15,-25 1 16,1 24 0,-50-25-16,-1 50 0</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10-29T09:51:16.453"/>
    </inkml:context>
    <inkml:brush xml:id="br0">
      <inkml:brushProperty name="width" value="0.05292" units="cm"/>
      <inkml:brushProperty name="height" value="0.05292" units="cm"/>
      <inkml:brushProperty name="color" value="#FF0000"/>
    </inkml:brush>
  </inkml:definitions>
  <inkml:trace contextRef="#ctx0" brushRef="#br0">3497 9847 0,'25'0'47,"0"0"-16,0 0-31,0 0 16,24 0-1,-24 0 1,0 25 0,0-25-16,0 0 15,-1 25-15,1-25 16,25 25-16,-25-25 15,-1 0 1,1 25-16,0-25 16,0 24-16,0-24 15,-1 0-15,1 0 16,25 0-16,-25 0 16,-1 0-1,1 25 1,25-25-1,-25 0 1,-1 0-16,1 0 16,25 0-1,-25 0-15,-1 0 16,26-25 0,-25 1-16,0 24 15,24-25-15,-24 25 16,0-25-16,49 0 0,-49 25 15,0-25-15,24 1 16,-24 24 0,0-25-16,25 25 0,-50-25 15,25 25 1,-1 0-16,1 0 16,0-25 46,0 25-46,0 0-16,-1 0 15,26 0-15,-25 0 16,0 0-16,24 0 16,-24 0-16,0 0 15,24 0-15,-24 0 16,0 0-16,0 25 15,24-25-15,-24 0 16,0 0-16,25 0 16,-26 25-16,1 0 15,0-25-15,0 0 16,0 0-16,-1 0 16,1 24-16,0-24 15,0 0 1,0 0-16,-25 25 15,24-25-15,26 25 16,-25-25-16,0 0 16,0 0-1,24 0-15,-49 25 16,25-25 0,25 0-16,-26 0 0,1 0 15,25 25-15,-25-25 16,-1 24-1,1-24-15,0 0 32</inkml:trace>
  <inkml:trace contextRef="#ctx0" brushRef="#br0" timeOffset="13052.05">15354 9798 0,'25'0'110,"0"0"-110,0 0 15,-1 0 1,1 0 0,0 0-1,0 0 1,0 0-16,-1 0 0,1 0 31,0 0-15,0 0-1,0 0-15,-1 0 16,1 0 0,0 0-1,0 0 1,0 0-16,-1 0 15,1 0-15,0 0 16,0 0 0,0 0-1,-1 25 1,26-25-16,-25 0 16,0 0-16,-1 0 15,26 0-15,-25 0 16,24 0-1,-24 0-15,0 0 16,25 0-16,-26 0 16,1 0-16,0 0 15,25 0-15,-25 0 16,-1 0 0,1 0-16,0 0 15,0 0-15,24 0 0,-24 0 16,0 0-16,0 0 15,24 0-15,-24 0 16,0 0-16,49 0 16,-24 0-1,24 0-15,1 0 16,-26 0-16,1 0 16,0 0-16,-26 0 15,26 0-15,0-25 16,-26 25-1,1 0 1,0 0-16,0 0 16,24 0-16,-24-25 15,0 25-15,0 0 16,0 0 0,0 0-16,24 0 0,-24 0 15,0 0-15,24 0 16,-24 0-16,0 0 15,0 0-15,24 0 16,-24 0-16,0 0 16,25 0-16,-26 0 15,1 0-15,0 0 16,25 0-16,-26 0 16,1 0-16,25 0 15,-25 0-15,-1 0 16,1 0-16,0 0 15,0 0-15,0 0 16,24 0-16,-24 0 16,0 0-1,0 0 1,-1 0 15,26 0-15,-25 0-1,0 0-15,0 0 16,-1 0 0,1 0 15,25 0-15,-25 0-1,-25 25-15,24-25 16,1 0-1,0 0 1,0 0 15,0 0 16,-1 0 31</inkml:trace>
  <inkml:trace contextRef="#ctx0" brushRef="#br0" timeOffset="14792.03">21010 9897 0,'24'0'172,"26"0"-141,-25 0-15,0 25-1,-1-25-15,1 0 16,0 0 0,0 0-1,0 0-15,24 0 0,-24 0 16,0 25-16,0-25 15,-1 0-15,1 0 16,0 0-16,0 24 16,0-24-16,24 0 15,-24 0-15,0 0 16</inkml:trace>
  <inkml:trace contextRef="#ctx0" brushRef="#br0" timeOffset="15761.61">21654 9971 0,'0'0'0,"25"0"0,0 0 15,0 0-15,0 0 16,24 0-16,-24 0 15,0 0-15,25 0 16,-26 0-16,1 0 16,0 0-1,0 0 1,24 0-16,-24 0 16,0 0-16,0 0 15,24 0 1,-24 0-16,0 0 0,25 0 15,-26 0-15,1 0 16,0-24-16,0 24 16,0 0-16,-1 0 31,1 0-15,0 0-1,0 0-15,0 0 16,-1 0-1,1 0 1,0 0 0,0 0-1</inkml:trace>
  <inkml:trace contextRef="#ctx0" brushRef="#br0" timeOffset="19674.91">5978 10616 0,'25'0'31,"0"0"-15,-1 0-16,1 25 16,0-25-16,0 0 0,24 25 15,-24-25-15,0 25 16,25-25 0,-26 25-16,26-1 15,-25-24-15,0 25 16,24 0-16,-24-25 15,0 0-15,24 0 16,1 0-16,0 0 16,-1 25-16,-24-25 15,25 0-15,-26 0 16,1 0-16,0 0 16,25 0-16,-25 0 15,-1 0-15,26 0 16,0 0-16,-26 0 15,1 0-15,25-25 16,-25 0-16,-1 25 16,26 0-16,-25-25 15,0 25-15,24-24 16,-24 24-16,0 0 16,24 0-16,1-25 15,-25 25-15,0 0 16,49-25-16,-24 25 15,-1 0-15,-24 0 16,25 0-16,-26 0 16,1 0-16,0 0 15,25 0-15,-26 0 16,1 25-16,25-25 31,-25 0-31,0 25 0,24-25 0,-24 24 16,0-24-16,24 0 15,-24 0-15,0 25 16,0-25 0,0 0-16,-1 0 15,1 0-15,0 0 16,0 0-16,24 25 16,-24-25-16,0 0 15,0 0-15,0 25 16,-1-25-16,1 0 15,0 0 1</inkml:trace>
  <inkml:trace contextRef="#ctx0" brushRef="#br0" timeOffset="21599.87">11385 10864 0,'25'0'31,"0"0"-15,0 0-1,24 0 1,1 0-1,-25 25-15,0 0 16,24-25-16,-24 25 16,0-25-16,49 25 31,-49-25-31,25 0 0,-26 0 16,1 0-16,0 0 15,25 0-15,-26 0 16,1 0-16,25 0 15,-25 0-15,-1 0 16,1 0-16,25 0 16,0 0-16,-26 0 15,1 0-15,25 0 16,-1 0-16,-24 0 16,0 0-16,25-25 15,-1 25 1,-24 0-16,0 0 15,24 0-15,-24 0 16,0 0-16,0 0 16,24-25-16,-24 25 15,0 0-15,25 0 16,-26-25-16,1 25 16,25 0-16,-25 0 15,-1 0-15,1 0 16,0 0-16,25-25 15,-26 25 1,1 0-16,25-24 16,-25 24-16,0 0 15,24 0-15,-24 0 16,0 0-16,0 0 16,24 0-16,-24-25 15,0 25-15,24 0 16,-24-25-16,0 25 15,0 0-15,0 0 16,-1 0-16,1 0 16,0 0-16,0 0 62,0 0-31,-1 0-15,1 0 0,0 0 77,0 0-14,0 0-1,-1 0-16,1 0-46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DCA69C-C5A4-4C41-BC62-5EE51C40C883}" type="datetimeFigureOut">
              <a:rPr lang="en-IN" smtClean="0"/>
              <a:t>12-05-2022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E129D3-4DCB-4D41-A578-7F0E9AA725A1}" type="slidenum">
              <a:rPr lang="en-IN" smtClean="0"/>
              <a:t>‹#›</a:t>
            </a:fld>
            <a:endParaRPr lang="en-IN"/>
          </a:p>
        </p:txBody>
      </p:sp>
    </p:spTree>
    <p:extLst>
      <p:ext uri="{BB962C8B-B14F-4D97-AF65-F5344CB8AC3E}">
        <p14:creationId xmlns:p14="http://schemas.microsoft.com/office/powerpoint/2010/main" val="3878717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insidebigdata.com/2014/10/22/ask-data-scientist-bias-vs-variance-tradeoff/" TargetMode="External"/><Relationship Id="rId2" Type="http://schemas.openxmlformats.org/officeDocument/2006/relationships/slide" Target="../slides/slide39.xml"/><Relationship Id="rId1" Type="http://schemas.openxmlformats.org/officeDocument/2006/relationships/notesMaster" Target="../notesMasters/notesMaster1.xml"/><Relationship Id="rId4" Type="http://schemas.openxmlformats.org/officeDocument/2006/relationships/hyperlink" Target="https://machinelearningmastery.com/gentle-introduction-to-the-bias-variance-trade-off-in-machine-learning/"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machinelearningmastery.com/gentle-introduction-to-the-bias-variance-trade-off-in-machine-learning/"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insidebigdata.com/2014/10/22/ask-data-scientist-bias-vs-variance-tradeoff/"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Lato" panose="020F0502020204030203" pitchFamily="34" charset="0"/>
              </a:rPr>
              <a:t>Understanding bias and variance, which have roots in statistics, is essential for data scientists involved in machine learning. Bias and variance are used in supervised machine learning, in which an algorithm learns from training data or a sample data set of known quantities. The correct balance of bias and variance is vital to building machine-learning algorithms that create accurate results from their models.</a:t>
            </a:r>
          </a:p>
          <a:p>
            <a:br>
              <a:rPr lang="en-US" b="0" i="0" dirty="0">
                <a:solidFill>
                  <a:srgbClr val="333333"/>
                </a:solidFill>
                <a:effectLst/>
                <a:latin typeface="Lato" panose="020F0502020204030203" pitchFamily="34" charset="0"/>
              </a:rPr>
            </a:br>
            <a:endParaRPr lang="en-IN" dirty="0"/>
          </a:p>
        </p:txBody>
      </p:sp>
      <p:sp>
        <p:nvSpPr>
          <p:cNvPr id="4" name="Slide Number Placeholder 3"/>
          <p:cNvSpPr>
            <a:spLocks noGrp="1"/>
          </p:cNvSpPr>
          <p:nvPr>
            <p:ph type="sldNum" sz="quarter" idx="5"/>
          </p:nvPr>
        </p:nvSpPr>
        <p:spPr/>
        <p:txBody>
          <a:bodyPr/>
          <a:lstStyle/>
          <a:p>
            <a:fld id="{76E129D3-4DCB-4D41-A578-7F0E9AA725A1}" type="slidenum">
              <a:rPr lang="en-IN" smtClean="0"/>
              <a:t>38</a:t>
            </a:fld>
            <a:endParaRPr lang="en-IN"/>
          </a:p>
        </p:txBody>
      </p:sp>
    </p:spTree>
    <p:extLst>
      <p:ext uri="{BB962C8B-B14F-4D97-AF65-F5344CB8AC3E}">
        <p14:creationId xmlns:p14="http://schemas.microsoft.com/office/powerpoint/2010/main" val="2352787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Lato" panose="020F0502020204030203" pitchFamily="34" charset="0"/>
              </a:rPr>
              <a:t>Also called “</a:t>
            </a:r>
            <a:r>
              <a:rPr lang="en-US" b="0" i="0" u="none" strike="noStrike" dirty="0">
                <a:solidFill>
                  <a:srgbClr val="0064E5"/>
                </a:solidFill>
                <a:effectLst/>
                <a:latin typeface="Lato" panose="020F0502020204030203" pitchFamily="34" charset="0"/>
                <a:hlinkClick r:id="rId3"/>
              </a:rPr>
              <a:t>error due to squared bias</a:t>
            </a:r>
            <a:r>
              <a:rPr lang="en-US" b="0" i="0" dirty="0">
                <a:solidFill>
                  <a:srgbClr val="333333"/>
                </a:solidFill>
                <a:effectLst/>
                <a:latin typeface="Lato" panose="020F0502020204030203" pitchFamily="34" charset="0"/>
              </a:rPr>
              <a:t>,” bias is the amount that a model’s prediction differs from the target value, compared to the training data. Bias error results from simplifying the assumptions used in a model so the target functions are easier to approximate. Bias can be introduced by model selection. Data scientists conduct resampling to repeat the model building process and derive the average of prediction values. Resampling data is the process of extracting new samples from a data set in order to get more accurate results. There are a variety of ways to resample data including:</a:t>
            </a:r>
          </a:p>
          <a:p>
            <a:pPr algn="l">
              <a:buFont typeface="Arial" panose="020B0604020202020204" pitchFamily="34" charset="0"/>
              <a:buChar char="•"/>
            </a:pPr>
            <a:r>
              <a:rPr lang="en-US" b="0" i="0" dirty="0">
                <a:solidFill>
                  <a:srgbClr val="333333"/>
                </a:solidFill>
                <a:effectLst/>
                <a:latin typeface="Lato" panose="020F0502020204030203" pitchFamily="34" charset="0"/>
              </a:rPr>
              <a:t>K fold resampling, in which a given data set is split into a K number of sections, or folds, where each fold is used as a testing set.</a:t>
            </a:r>
          </a:p>
          <a:p>
            <a:pPr algn="l">
              <a:buFont typeface="Arial" panose="020B0604020202020204" pitchFamily="34" charset="0"/>
              <a:buChar char="•"/>
            </a:pPr>
            <a:r>
              <a:rPr lang="en-US" b="0" i="0" dirty="0">
                <a:solidFill>
                  <a:srgbClr val="333333"/>
                </a:solidFill>
                <a:effectLst/>
                <a:latin typeface="Lato" panose="020F0502020204030203" pitchFamily="34" charset="0"/>
              </a:rPr>
              <a:t>Bootstrapping, which involves iteratively resampling a dataset with replacement.</a:t>
            </a:r>
          </a:p>
          <a:p>
            <a:pPr algn="l"/>
            <a:r>
              <a:rPr lang="en-US" b="0" i="0" dirty="0">
                <a:solidFill>
                  <a:srgbClr val="333333"/>
                </a:solidFill>
                <a:effectLst/>
                <a:latin typeface="Lato" panose="020F0502020204030203" pitchFamily="34" charset="0"/>
              </a:rPr>
              <a:t>Resampling can affect bias. If the average prediction values are significantly different from the true value based on the sample data, the model has a high level of bias.</a:t>
            </a:r>
          </a:p>
          <a:p>
            <a:pPr algn="l"/>
            <a:r>
              <a:rPr lang="en-US" b="0" i="0" dirty="0">
                <a:solidFill>
                  <a:srgbClr val="333333"/>
                </a:solidFill>
                <a:effectLst/>
                <a:latin typeface="Lato" panose="020F0502020204030203" pitchFamily="34" charset="0"/>
              </a:rPr>
              <a:t>Every algorithm starts with some level of bias, because bias results from </a:t>
            </a:r>
            <a:r>
              <a:rPr lang="en-US" b="0" i="0" u="none" strike="noStrike" dirty="0">
                <a:solidFill>
                  <a:srgbClr val="0064E5"/>
                </a:solidFill>
                <a:effectLst/>
                <a:latin typeface="Lato" panose="020F0502020204030203" pitchFamily="34" charset="0"/>
                <a:hlinkClick r:id="rId4"/>
              </a:rPr>
              <a:t>assumptions in the model that make the target function easier to learn</a:t>
            </a:r>
            <a:r>
              <a:rPr lang="en-US" b="0" i="0" dirty="0">
                <a:solidFill>
                  <a:srgbClr val="333333"/>
                </a:solidFill>
                <a:effectLst/>
                <a:latin typeface="Lato" panose="020F0502020204030203" pitchFamily="34" charset="0"/>
              </a:rPr>
              <a:t>. A high level of bias can lead to underfitting, which occurs when the algorithm is unable to capture relevant relations between features and target outputs. A high bias model typically includes more assumptions about the target function or end result. A low bias model incorporates fewer assumptions about the target function.</a:t>
            </a:r>
          </a:p>
          <a:p>
            <a:pPr algn="l"/>
            <a:r>
              <a:rPr lang="en-US" b="0" i="0" dirty="0">
                <a:solidFill>
                  <a:srgbClr val="333333"/>
                </a:solidFill>
                <a:effectLst/>
                <a:latin typeface="Lato" panose="020F0502020204030203" pitchFamily="34" charset="0"/>
              </a:rPr>
              <a:t>A linear algorithm often has high bias, which makes them learn fast. In linear regression analysis, bias refers to the error that is introduced by approximating a real-life problem, which may be complicated, by a much simpler model. Though the linear algorithm can introduce bias, it also makes their output easier to understand. The simpler the algorithm, the more bias it has likely introduced. In contrast, nonlinear algorithms often have low bias.</a:t>
            </a:r>
          </a:p>
          <a:p>
            <a:br>
              <a:rPr lang="en-US" dirty="0"/>
            </a:br>
            <a:endParaRPr lang="en-IN" dirty="0"/>
          </a:p>
        </p:txBody>
      </p:sp>
      <p:sp>
        <p:nvSpPr>
          <p:cNvPr id="4" name="Slide Number Placeholder 3"/>
          <p:cNvSpPr>
            <a:spLocks noGrp="1"/>
          </p:cNvSpPr>
          <p:nvPr>
            <p:ph type="sldNum" sz="quarter" idx="5"/>
          </p:nvPr>
        </p:nvSpPr>
        <p:spPr/>
        <p:txBody>
          <a:bodyPr/>
          <a:lstStyle/>
          <a:p>
            <a:fld id="{76E129D3-4DCB-4D41-A578-7F0E9AA725A1}" type="slidenum">
              <a:rPr lang="en-IN" smtClean="0"/>
              <a:t>39</a:t>
            </a:fld>
            <a:endParaRPr lang="en-IN"/>
          </a:p>
        </p:txBody>
      </p:sp>
    </p:spTree>
    <p:extLst>
      <p:ext uri="{BB962C8B-B14F-4D97-AF65-F5344CB8AC3E}">
        <p14:creationId xmlns:p14="http://schemas.microsoft.com/office/powerpoint/2010/main" val="2726625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0064E5"/>
                </a:solidFill>
                <a:effectLst/>
                <a:latin typeface="Lato" panose="020F0502020204030203" pitchFamily="34" charset="0"/>
                <a:hlinkClick r:id="rId3"/>
              </a:rPr>
              <a:t>Variance indicates how much the estimate of the target function will alter if different training data were used</a:t>
            </a:r>
            <a:r>
              <a:rPr lang="en-US" b="0" i="0" dirty="0">
                <a:solidFill>
                  <a:srgbClr val="333333"/>
                </a:solidFill>
                <a:effectLst/>
                <a:latin typeface="Lato" panose="020F0502020204030203" pitchFamily="34" charset="0"/>
              </a:rPr>
              <a:t>. In other words, variance describes how much a random variable differs from its expected value. Variance is based on a single training set. Variance measures the inconsistency of different predictions using different training sets — it’s not a measure of overall accuracy.</a:t>
            </a:r>
            <a:endParaRPr lang="en-IN" dirty="0"/>
          </a:p>
        </p:txBody>
      </p:sp>
      <p:sp>
        <p:nvSpPr>
          <p:cNvPr id="4" name="Slide Number Placeholder 3"/>
          <p:cNvSpPr>
            <a:spLocks noGrp="1"/>
          </p:cNvSpPr>
          <p:nvPr>
            <p:ph type="sldNum" sz="quarter" idx="5"/>
          </p:nvPr>
        </p:nvSpPr>
        <p:spPr/>
        <p:txBody>
          <a:bodyPr/>
          <a:lstStyle/>
          <a:p>
            <a:fld id="{76E129D3-4DCB-4D41-A578-7F0E9AA725A1}" type="slidenum">
              <a:rPr lang="en-IN" smtClean="0"/>
              <a:t>40</a:t>
            </a:fld>
            <a:endParaRPr lang="en-IN"/>
          </a:p>
        </p:txBody>
      </p:sp>
    </p:spTree>
    <p:extLst>
      <p:ext uri="{BB962C8B-B14F-4D97-AF65-F5344CB8AC3E}">
        <p14:creationId xmlns:p14="http://schemas.microsoft.com/office/powerpoint/2010/main" val="29138232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Lato" panose="020F0502020204030203" pitchFamily="34" charset="0"/>
              </a:rPr>
              <a:t>Data scientists building machine learning algorithms are forced to make decisions about the level of bias and variance in their models. Ultimately, the trade-off is well known: increasing bias decreases variance, and increasing variance decreases bias. Data scientists have to find the correct balance.</a:t>
            </a:r>
          </a:p>
          <a:p>
            <a:pPr algn="l"/>
            <a:r>
              <a:rPr lang="en-US" b="0" i="0" dirty="0">
                <a:solidFill>
                  <a:srgbClr val="333333"/>
                </a:solidFill>
                <a:effectLst/>
                <a:latin typeface="Lato" panose="020F0502020204030203" pitchFamily="34" charset="0"/>
              </a:rPr>
              <a:t>When building a supervised machine-learning algorithm, the goal is to achieve low bias and variance for the most accurate predictions. Data scientists must do this while keeping </a:t>
            </a:r>
            <a:r>
              <a:rPr lang="en-US" b="0" i="0" u="none" strike="noStrike" dirty="0">
                <a:solidFill>
                  <a:srgbClr val="0064E5"/>
                </a:solidFill>
                <a:effectLst/>
                <a:latin typeface="Lato" panose="020F0502020204030203" pitchFamily="34" charset="0"/>
                <a:hlinkClick r:id="rId3"/>
              </a:rPr>
              <a:t>underfitting and overfitting</a:t>
            </a:r>
            <a:r>
              <a:rPr lang="en-US" b="0" i="0" dirty="0">
                <a:solidFill>
                  <a:srgbClr val="333333"/>
                </a:solidFill>
                <a:effectLst/>
                <a:latin typeface="Lato" panose="020F0502020204030203" pitchFamily="34" charset="0"/>
              </a:rPr>
              <a:t> in mind. A model that exhibits small variance and high bias will underfit the target, while a model with high variance and little bias will overfit the target.</a:t>
            </a:r>
          </a:p>
          <a:p>
            <a:pPr algn="l"/>
            <a:r>
              <a:rPr lang="en-US" b="0" i="0" dirty="0">
                <a:solidFill>
                  <a:srgbClr val="333333"/>
                </a:solidFill>
                <a:effectLst/>
                <a:latin typeface="Lato" panose="020F0502020204030203" pitchFamily="34" charset="0"/>
              </a:rPr>
              <a:t>A model with high variance may represent the data set accurately but could lead to overfitting to noisy or otherwise unrepresentative training data. In comparison, a model with high bias may underfit the training data due to a simpler model that overlooks regularities in the data.</a:t>
            </a:r>
          </a:p>
          <a:p>
            <a:pPr algn="l"/>
            <a:r>
              <a:rPr lang="en-US" b="0" i="0" dirty="0">
                <a:solidFill>
                  <a:srgbClr val="333333"/>
                </a:solidFill>
                <a:effectLst/>
                <a:latin typeface="Lato" panose="020F0502020204030203" pitchFamily="34" charset="0"/>
              </a:rPr>
              <a:t>The trade-off challenge depends on the type of model under consideration. A linear machine-learning algorithm will exhibit high bias but low variance. On the other hand, a non-linear algorithm will exhibit low bias but high variance. Using a linear model with a data set that is non-linear will introduce bias into the model. The model will underfit the target functions compared to the training data set. The reverse is true as well — if you use a non-linear model on a linear dataset, the non-linear model will overfit the target function.</a:t>
            </a:r>
          </a:p>
          <a:p>
            <a:pPr algn="l"/>
            <a:r>
              <a:rPr lang="en-US" b="0" i="0" dirty="0">
                <a:solidFill>
                  <a:srgbClr val="333333"/>
                </a:solidFill>
                <a:effectLst/>
                <a:latin typeface="Lato" panose="020F0502020204030203" pitchFamily="34" charset="0"/>
              </a:rPr>
              <a:t>To deal with these trade-off challenges, a data scientist must build a learning algorithm flexible enough to correctly fit the data. However, if the algorithm has too much flexibility built in, it may be too linear and provide results with a high variance from each training data set.</a:t>
            </a:r>
          </a:p>
          <a:p>
            <a:pPr algn="l"/>
            <a:r>
              <a:rPr lang="en-US" b="0" i="0" dirty="0">
                <a:solidFill>
                  <a:srgbClr val="333333"/>
                </a:solidFill>
                <a:effectLst/>
                <a:latin typeface="Lato" panose="020F0502020204030203" pitchFamily="34" charset="0"/>
              </a:rPr>
              <a:t>In characterizing the bias-variance trade-off, a data scientist will use standard machine learning metrics, such as </a:t>
            </a:r>
            <a:r>
              <a:rPr lang="en-US" b="0" i="0" u="none" strike="noStrike" dirty="0">
                <a:solidFill>
                  <a:srgbClr val="0064E5"/>
                </a:solidFill>
                <a:effectLst/>
                <a:latin typeface="Lato" panose="020F0502020204030203" pitchFamily="34" charset="0"/>
                <a:hlinkClick r:id="rId3"/>
              </a:rPr>
              <a:t>training error and test error</a:t>
            </a:r>
            <a:r>
              <a:rPr lang="en-US" b="0" i="0" dirty="0">
                <a:solidFill>
                  <a:srgbClr val="333333"/>
                </a:solidFill>
                <a:effectLst/>
                <a:latin typeface="Lato" panose="020F0502020204030203" pitchFamily="34" charset="0"/>
              </a:rPr>
              <a:t>, to determine the accuracy of the model. The Mean Square Error (MSE) can be used in a linear regression model with the training set to train the model with a large portion of the available data and act as a test set to analyze the accuracy of the model with a smaller sample of the data. A small portion of data can be reserved for a final test to assess the errors in the model after the model is selected.</a:t>
            </a:r>
          </a:p>
          <a:p>
            <a:pPr algn="l"/>
            <a:r>
              <a:rPr lang="en-US" b="0" i="0" dirty="0">
                <a:solidFill>
                  <a:srgbClr val="333333"/>
                </a:solidFill>
                <a:effectLst/>
                <a:latin typeface="Lato" panose="020F0502020204030203" pitchFamily="34" charset="0"/>
              </a:rPr>
              <a:t>There is always tension between bias and variance. In fact, it’s difficult to create a model that has both low bias and variance. The goal is a model that reflects the linearity of the training data but will also be sensitive to unseen data used for predictions or estimates. Data scientists must understand the difference between bias and variance so they can make the necessary compromises to build a model with acceptably accurate results.</a:t>
            </a:r>
          </a:p>
          <a:p>
            <a:endParaRPr lang="en-IN" dirty="0"/>
          </a:p>
        </p:txBody>
      </p:sp>
      <p:sp>
        <p:nvSpPr>
          <p:cNvPr id="4" name="Slide Number Placeholder 3"/>
          <p:cNvSpPr>
            <a:spLocks noGrp="1"/>
          </p:cNvSpPr>
          <p:nvPr>
            <p:ph type="sldNum" sz="quarter" idx="5"/>
          </p:nvPr>
        </p:nvSpPr>
        <p:spPr/>
        <p:txBody>
          <a:bodyPr/>
          <a:lstStyle/>
          <a:p>
            <a:fld id="{76E129D3-4DCB-4D41-A578-7F0E9AA725A1}" type="slidenum">
              <a:rPr lang="en-IN" smtClean="0"/>
              <a:t>41</a:t>
            </a:fld>
            <a:endParaRPr lang="en-IN"/>
          </a:p>
        </p:txBody>
      </p:sp>
    </p:spTree>
    <p:extLst>
      <p:ext uri="{BB962C8B-B14F-4D97-AF65-F5344CB8AC3E}">
        <p14:creationId xmlns:p14="http://schemas.microsoft.com/office/powerpoint/2010/main" val="3669507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6E129D3-4DCB-4D41-A578-7F0E9AA725A1}" type="slidenum">
              <a:rPr lang="en-IN" smtClean="0"/>
              <a:t>48</a:t>
            </a:fld>
            <a:endParaRPr lang="en-IN"/>
          </a:p>
        </p:txBody>
      </p:sp>
    </p:spTree>
    <p:extLst>
      <p:ext uri="{BB962C8B-B14F-4D97-AF65-F5344CB8AC3E}">
        <p14:creationId xmlns:p14="http://schemas.microsoft.com/office/powerpoint/2010/main" val="24638136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Implementation Code </a:t>
            </a:r>
          </a:p>
          <a:p>
            <a:endParaRPr lang="en-US" dirty="0"/>
          </a:p>
          <a:p>
            <a:r>
              <a:rPr lang="en-IN" dirty="0"/>
              <a:t># -*- coding: utf-8 -*-</a:t>
            </a:r>
          </a:p>
          <a:p>
            <a:r>
              <a:rPr lang="en-IN" dirty="0"/>
              <a:t>"""</a:t>
            </a:r>
          </a:p>
          <a:p>
            <a:r>
              <a:rPr lang="en-IN" dirty="0" err="1"/>
              <a:t>Decesion</a:t>
            </a:r>
            <a:r>
              <a:rPr lang="en-IN" dirty="0"/>
              <a:t> Tree- Determination of </a:t>
            </a:r>
            <a:r>
              <a:rPr lang="en-IN" dirty="0" err="1"/>
              <a:t>Differemt</a:t>
            </a:r>
            <a:r>
              <a:rPr lang="en-IN" dirty="0"/>
              <a:t> types of IRIS Trees </a:t>
            </a:r>
          </a:p>
          <a:p>
            <a:r>
              <a:rPr lang="en-IN" dirty="0"/>
              <a:t>Created on Tue Nov  2 13:46:32 2021</a:t>
            </a:r>
          </a:p>
          <a:p>
            <a:endParaRPr lang="en-IN" dirty="0"/>
          </a:p>
          <a:p>
            <a:r>
              <a:rPr lang="en-IN" dirty="0"/>
              <a:t>@author: 25623</a:t>
            </a:r>
          </a:p>
          <a:p>
            <a:r>
              <a:rPr lang="en-IN" dirty="0"/>
              <a:t>Source : https://towardsdatascience.com/visualizing-decision-trees-with-python-scikit-learn-graphviz-matplotlib-1c50b4aa68dc </a:t>
            </a:r>
          </a:p>
          <a:p>
            <a:r>
              <a:rPr lang="en-IN" dirty="0"/>
              <a:t>    https://www.analyticsvidhya.com/blog/2020/10/all-about-decision-tree-from-scratch-with-python-implementation/</a:t>
            </a:r>
          </a:p>
          <a:p>
            <a:r>
              <a:rPr lang="en-IN" dirty="0"/>
              <a:t>"""</a:t>
            </a:r>
          </a:p>
          <a:p>
            <a:endParaRPr lang="en-IN" dirty="0"/>
          </a:p>
          <a:p>
            <a:endParaRPr lang="en-IN" dirty="0"/>
          </a:p>
          <a:p>
            <a:r>
              <a:rPr lang="en-IN" dirty="0"/>
              <a:t>import pandas as pd</a:t>
            </a:r>
          </a:p>
          <a:p>
            <a:r>
              <a:rPr lang="en-IN" dirty="0"/>
              <a:t>import </a:t>
            </a:r>
            <a:r>
              <a:rPr lang="en-IN" dirty="0" err="1"/>
              <a:t>numpy</a:t>
            </a:r>
            <a:r>
              <a:rPr lang="en-IN" dirty="0"/>
              <a:t> as np</a:t>
            </a:r>
          </a:p>
          <a:p>
            <a:r>
              <a:rPr lang="en-IN" dirty="0"/>
              <a:t>import </a:t>
            </a:r>
            <a:r>
              <a:rPr lang="en-IN" dirty="0" err="1"/>
              <a:t>matplotlib.pyplot</a:t>
            </a:r>
            <a:r>
              <a:rPr lang="en-IN" dirty="0"/>
              <a:t> as </a:t>
            </a:r>
            <a:r>
              <a:rPr lang="en-IN" dirty="0" err="1"/>
              <a:t>plt</a:t>
            </a:r>
            <a:endParaRPr lang="en-IN" dirty="0"/>
          </a:p>
          <a:p>
            <a:r>
              <a:rPr lang="en-IN" dirty="0"/>
              <a:t>import seaborn as </a:t>
            </a:r>
            <a:r>
              <a:rPr lang="en-IN" dirty="0" err="1"/>
              <a:t>sns</a:t>
            </a:r>
            <a:endParaRPr lang="en-IN" dirty="0"/>
          </a:p>
          <a:p>
            <a:r>
              <a:rPr lang="en-IN" dirty="0"/>
              <a:t>from </a:t>
            </a:r>
            <a:r>
              <a:rPr lang="en-IN" dirty="0" err="1"/>
              <a:t>sklearn.preprocessing</a:t>
            </a:r>
            <a:r>
              <a:rPr lang="en-IN" dirty="0"/>
              <a:t> import </a:t>
            </a:r>
            <a:r>
              <a:rPr lang="en-IN" dirty="0" err="1"/>
              <a:t>LabelEncoder#for</a:t>
            </a:r>
            <a:r>
              <a:rPr lang="en-IN" dirty="0"/>
              <a:t> train test splitting</a:t>
            </a:r>
          </a:p>
          <a:p>
            <a:r>
              <a:rPr lang="en-IN" dirty="0"/>
              <a:t>from </a:t>
            </a:r>
            <a:r>
              <a:rPr lang="en-IN" dirty="0" err="1"/>
              <a:t>sklearn.model_selection</a:t>
            </a:r>
            <a:r>
              <a:rPr lang="en-IN" dirty="0"/>
              <a:t> import </a:t>
            </a:r>
            <a:r>
              <a:rPr lang="en-IN" dirty="0" err="1"/>
              <a:t>train_test_split#for</a:t>
            </a:r>
            <a:r>
              <a:rPr lang="en-IN" dirty="0"/>
              <a:t> decision tree object</a:t>
            </a:r>
          </a:p>
          <a:p>
            <a:r>
              <a:rPr lang="en-IN" dirty="0"/>
              <a:t>from </a:t>
            </a:r>
            <a:r>
              <a:rPr lang="en-IN" dirty="0" err="1"/>
              <a:t>sklearn.tree</a:t>
            </a:r>
            <a:r>
              <a:rPr lang="en-IN" dirty="0"/>
              <a:t> import </a:t>
            </a:r>
            <a:r>
              <a:rPr lang="en-IN" dirty="0" err="1"/>
              <a:t>DecisionTreeClassifier#for</a:t>
            </a:r>
            <a:r>
              <a:rPr lang="en-IN" dirty="0"/>
              <a:t> checking testing results</a:t>
            </a:r>
          </a:p>
          <a:p>
            <a:r>
              <a:rPr lang="en-IN" dirty="0"/>
              <a:t>from </a:t>
            </a:r>
            <a:r>
              <a:rPr lang="en-IN" dirty="0" err="1"/>
              <a:t>sklearn.metrics</a:t>
            </a:r>
            <a:r>
              <a:rPr lang="en-IN" dirty="0"/>
              <a:t> import </a:t>
            </a:r>
            <a:r>
              <a:rPr lang="en-IN" dirty="0" err="1"/>
              <a:t>classification_report</a:t>
            </a:r>
            <a:r>
              <a:rPr lang="en-IN" dirty="0"/>
              <a:t>, </a:t>
            </a:r>
            <a:r>
              <a:rPr lang="en-IN" dirty="0" err="1"/>
              <a:t>confusion_matrix#for</a:t>
            </a:r>
            <a:r>
              <a:rPr lang="en-IN" dirty="0"/>
              <a:t> visualizing tree </a:t>
            </a:r>
          </a:p>
          <a:p>
            <a:r>
              <a:rPr lang="en-IN" dirty="0"/>
              <a:t>from </a:t>
            </a:r>
            <a:r>
              <a:rPr lang="en-IN" dirty="0" err="1"/>
              <a:t>sklearn.tree</a:t>
            </a:r>
            <a:r>
              <a:rPr lang="en-IN" dirty="0"/>
              <a:t> import </a:t>
            </a:r>
            <a:r>
              <a:rPr lang="en-IN" dirty="0" err="1"/>
              <a:t>plot_tree</a:t>
            </a:r>
            <a:endParaRPr lang="en-IN" dirty="0"/>
          </a:p>
          <a:p>
            <a:endParaRPr lang="en-IN" dirty="0"/>
          </a:p>
          <a:p>
            <a:r>
              <a:rPr lang="en-IN" dirty="0"/>
              <a:t>#reading the data</a:t>
            </a:r>
          </a:p>
          <a:p>
            <a:r>
              <a:rPr lang="en-IN" dirty="0"/>
              <a:t>df = </a:t>
            </a:r>
            <a:r>
              <a:rPr lang="en-IN" dirty="0" err="1"/>
              <a:t>sns.load_dataset</a:t>
            </a:r>
            <a:r>
              <a:rPr lang="en-IN" dirty="0"/>
              <a:t>('iris')</a:t>
            </a:r>
          </a:p>
          <a:p>
            <a:r>
              <a:rPr lang="en-IN" dirty="0" err="1"/>
              <a:t>df.head</a:t>
            </a:r>
            <a:r>
              <a:rPr lang="en-IN" dirty="0"/>
              <a:t>()</a:t>
            </a:r>
          </a:p>
          <a:p>
            <a:endParaRPr lang="en-IN" dirty="0"/>
          </a:p>
          <a:p>
            <a:r>
              <a:rPr lang="en-IN" dirty="0"/>
              <a:t>#getting information of dataset</a:t>
            </a:r>
          </a:p>
          <a:p>
            <a:r>
              <a:rPr lang="en-IN" dirty="0"/>
              <a:t>df.info()</a:t>
            </a:r>
          </a:p>
          <a:p>
            <a:endParaRPr lang="en-IN" dirty="0"/>
          </a:p>
          <a:p>
            <a:r>
              <a:rPr lang="en-IN" dirty="0" err="1"/>
              <a:t>df.shape</a:t>
            </a:r>
            <a:endParaRPr lang="en-IN" dirty="0"/>
          </a:p>
          <a:p>
            <a:endParaRPr lang="en-IN" dirty="0"/>
          </a:p>
          <a:p>
            <a:r>
              <a:rPr lang="en-IN" dirty="0" err="1"/>
              <a:t>df.isnull</a:t>
            </a:r>
            <a:r>
              <a:rPr lang="en-IN" dirty="0"/>
              <a:t>().any()</a:t>
            </a:r>
          </a:p>
          <a:p>
            <a:endParaRPr lang="en-IN" dirty="0"/>
          </a:p>
          <a:p>
            <a:r>
              <a:rPr lang="en-IN" dirty="0"/>
              <a:t># let's plot pair plot to visualise the attributes all at once</a:t>
            </a:r>
          </a:p>
          <a:p>
            <a:r>
              <a:rPr lang="en-IN" dirty="0" err="1"/>
              <a:t>sns.pairplot</a:t>
            </a:r>
            <a:r>
              <a:rPr lang="en-IN" dirty="0"/>
              <a:t>(data=df, hue = 'species')</a:t>
            </a:r>
          </a:p>
          <a:p>
            <a:r>
              <a:rPr lang="en-IN" dirty="0"/>
              <a:t>#in the function of the </a:t>
            </a:r>
            <a:r>
              <a:rPr lang="en-IN" dirty="0" err="1"/>
              <a:t>pairplot</a:t>
            </a:r>
            <a:r>
              <a:rPr lang="en-IN" dirty="0"/>
              <a:t> () if </a:t>
            </a:r>
            <a:r>
              <a:rPr lang="en-IN" dirty="0" err="1"/>
              <a:t>y_vars</a:t>
            </a:r>
            <a:r>
              <a:rPr lang="en-IN" dirty="0"/>
              <a:t> and X-vars are not </a:t>
            </a:r>
          </a:p>
          <a:p>
            <a:r>
              <a:rPr lang="en-IN" dirty="0"/>
              <a:t>#passed, then take all the </a:t>
            </a:r>
            <a:r>
              <a:rPr lang="en-IN" dirty="0" err="1"/>
              <a:t>combinatioms</a:t>
            </a:r>
            <a:r>
              <a:rPr lang="en-IN" dirty="0"/>
              <a:t> </a:t>
            </a:r>
          </a:p>
          <a:p>
            <a:endParaRPr lang="en-IN" dirty="0"/>
          </a:p>
          <a:p>
            <a:r>
              <a:rPr lang="en-IN" dirty="0"/>
              <a:t># correlation matrix</a:t>
            </a:r>
          </a:p>
          <a:p>
            <a:r>
              <a:rPr lang="en-IN" dirty="0" err="1"/>
              <a:t>sns.heatmap</a:t>
            </a:r>
            <a:r>
              <a:rPr lang="en-IN" dirty="0"/>
              <a:t>(</a:t>
            </a:r>
            <a:r>
              <a:rPr lang="en-IN" dirty="0" err="1"/>
              <a:t>df.corr</a:t>
            </a:r>
            <a:r>
              <a:rPr lang="en-IN" dirty="0"/>
              <a:t>())</a:t>
            </a:r>
          </a:p>
          <a:p>
            <a:endParaRPr lang="en-IN" dirty="0"/>
          </a:p>
          <a:p>
            <a:r>
              <a:rPr lang="en-IN" dirty="0"/>
              <a:t>target = df['species']</a:t>
            </a:r>
          </a:p>
          <a:p>
            <a:r>
              <a:rPr lang="en-IN" dirty="0"/>
              <a:t>df1 = </a:t>
            </a:r>
            <a:r>
              <a:rPr lang="en-IN" dirty="0" err="1"/>
              <a:t>df.copy</a:t>
            </a:r>
            <a:r>
              <a:rPr lang="en-IN" dirty="0"/>
              <a:t>()</a:t>
            </a:r>
          </a:p>
          <a:p>
            <a:r>
              <a:rPr lang="en-IN" dirty="0"/>
              <a:t>df1 = df1.drop('species', axis =1)</a:t>
            </a:r>
          </a:p>
          <a:p>
            <a:endParaRPr lang="en-IN" dirty="0"/>
          </a:p>
          <a:p>
            <a:endParaRPr lang="en-IN" dirty="0"/>
          </a:p>
          <a:p>
            <a:r>
              <a:rPr lang="en-IN" dirty="0"/>
              <a:t># Defining the attributes</a:t>
            </a:r>
          </a:p>
          <a:p>
            <a:r>
              <a:rPr lang="en-IN" dirty="0"/>
              <a:t>X = df1</a:t>
            </a:r>
          </a:p>
          <a:p>
            <a:endParaRPr lang="en-IN" dirty="0"/>
          </a:p>
          <a:p>
            <a:endParaRPr lang="en-IN" dirty="0"/>
          </a:p>
          <a:p>
            <a:r>
              <a:rPr lang="en-IN" dirty="0"/>
              <a:t>target</a:t>
            </a:r>
          </a:p>
          <a:p>
            <a:endParaRPr lang="en-IN" dirty="0"/>
          </a:p>
          <a:p>
            <a:r>
              <a:rPr lang="en-IN" dirty="0"/>
              <a:t>#label encoding</a:t>
            </a:r>
          </a:p>
          <a:p>
            <a:r>
              <a:rPr lang="en-IN" dirty="0"/>
              <a:t>le = </a:t>
            </a:r>
            <a:r>
              <a:rPr lang="en-IN" dirty="0" err="1"/>
              <a:t>LabelEncoder</a:t>
            </a:r>
            <a:r>
              <a:rPr lang="en-IN" dirty="0"/>
              <a:t>()</a:t>
            </a:r>
          </a:p>
          <a:p>
            <a:r>
              <a:rPr lang="en-IN" dirty="0"/>
              <a:t>target = </a:t>
            </a:r>
            <a:r>
              <a:rPr lang="en-IN" dirty="0" err="1"/>
              <a:t>le.fit_transform</a:t>
            </a:r>
            <a:r>
              <a:rPr lang="en-IN" dirty="0"/>
              <a:t>(target)</a:t>
            </a:r>
          </a:p>
          <a:p>
            <a:r>
              <a:rPr lang="en-IN" dirty="0"/>
              <a:t>target</a:t>
            </a:r>
          </a:p>
          <a:p>
            <a:endParaRPr lang="en-IN" dirty="0"/>
          </a:p>
          <a:p>
            <a:r>
              <a:rPr lang="en-IN" dirty="0"/>
              <a:t>y = target</a:t>
            </a:r>
          </a:p>
          <a:p>
            <a:endParaRPr lang="en-IN" dirty="0"/>
          </a:p>
          <a:p>
            <a:endParaRPr lang="en-IN" dirty="0"/>
          </a:p>
          <a:p>
            <a:r>
              <a:rPr lang="en-IN" dirty="0"/>
              <a:t># Splitting the data - 80:20 ratio</a:t>
            </a:r>
          </a:p>
          <a:p>
            <a:r>
              <a:rPr lang="en-IN" dirty="0" err="1"/>
              <a:t>X_train</a:t>
            </a:r>
            <a:r>
              <a:rPr lang="en-IN" dirty="0"/>
              <a:t>, </a:t>
            </a:r>
            <a:r>
              <a:rPr lang="en-IN" dirty="0" err="1"/>
              <a:t>X_test</a:t>
            </a:r>
            <a:r>
              <a:rPr lang="en-IN" dirty="0"/>
              <a:t>, </a:t>
            </a:r>
            <a:r>
              <a:rPr lang="en-IN" dirty="0" err="1"/>
              <a:t>y_train</a:t>
            </a:r>
            <a:r>
              <a:rPr lang="en-IN" dirty="0"/>
              <a:t>, </a:t>
            </a:r>
            <a:r>
              <a:rPr lang="en-IN" dirty="0" err="1"/>
              <a:t>y_test</a:t>
            </a:r>
            <a:r>
              <a:rPr lang="en-IN" dirty="0"/>
              <a:t> = </a:t>
            </a:r>
            <a:r>
              <a:rPr lang="en-IN" dirty="0" err="1"/>
              <a:t>train_test_split</a:t>
            </a:r>
            <a:r>
              <a:rPr lang="en-IN" dirty="0"/>
              <a:t>(X , y, </a:t>
            </a:r>
            <a:r>
              <a:rPr lang="en-IN" dirty="0" err="1"/>
              <a:t>test_size</a:t>
            </a:r>
            <a:r>
              <a:rPr lang="en-IN" dirty="0"/>
              <a:t> = 0.2, </a:t>
            </a:r>
            <a:r>
              <a:rPr lang="en-IN" dirty="0" err="1"/>
              <a:t>random_state</a:t>
            </a:r>
            <a:r>
              <a:rPr lang="en-IN" dirty="0"/>
              <a:t> = 42)</a:t>
            </a:r>
          </a:p>
          <a:p>
            <a:r>
              <a:rPr lang="en-IN" dirty="0"/>
              <a:t>print("Training split input- ", </a:t>
            </a:r>
            <a:r>
              <a:rPr lang="en-IN" dirty="0" err="1"/>
              <a:t>X_train.shape</a:t>
            </a:r>
            <a:r>
              <a:rPr lang="en-IN" dirty="0"/>
              <a:t>)</a:t>
            </a:r>
          </a:p>
          <a:p>
            <a:r>
              <a:rPr lang="en-IN" dirty="0"/>
              <a:t>print("Testing split input- ", </a:t>
            </a:r>
            <a:r>
              <a:rPr lang="en-IN" dirty="0" err="1"/>
              <a:t>X_test.shape</a:t>
            </a:r>
            <a:r>
              <a:rPr lang="en-IN" dirty="0"/>
              <a:t>)</a:t>
            </a:r>
          </a:p>
          <a:p>
            <a:endParaRPr lang="en-IN" dirty="0"/>
          </a:p>
          <a:p>
            <a:endParaRPr lang="en-IN" dirty="0"/>
          </a:p>
          <a:p>
            <a:r>
              <a:rPr lang="en-IN" dirty="0"/>
              <a:t># Defining the decision tree algorithm</a:t>
            </a:r>
          </a:p>
          <a:p>
            <a:r>
              <a:rPr lang="en-IN" dirty="0" err="1"/>
              <a:t>dtree</a:t>
            </a:r>
            <a:r>
              <a:rPr lang="en-IN" dirty="0"/>
              <a:t>=</a:t>
            </a:r>
            <a:r>
              <a:rPr lang="en-IN" dirty="0" err="1"/>
              <a:t>DecisionTreeClassifier</a:t>
            </a:r>
            <a:r>
              <a:rPr lang="en-IN" dirty="0"/>
              <a:t>()</a:t>
            </a:r>
          </a:p>
          <a:p>
            <a:r>
              <a:rPr lang="en-IN" dirty="0" err="1"/>
              <a:t>dtree.fit</a:t>
            </a:r>
            <a:r>
              <a:rPr lang="en-IN" dirty="0"/>
              <a:t>(</a:t>
            </a:r>
            <a:r>
              <a:rPr lang="en-IN" dirty="0" err="1"/>
              <a:t>X_train,y_train</a:t>
            </a:r>
            <a:r>
              <a:rPr lang="en-IN" dirty="0"/>
              <a:t>)</a:t>
            </a:r>
          </a:p>
          <a:p>
            <a:r>
              <a:rPr lang="en-IN" dirty="0"/>
              <a:t>print('Decision Tree Classifier Created')</a:t>
            </a:r>
          </a:p>
          <a:p>
            <a:endParaRPr lang="en-IN" dirty="0"/>
          </a:p>
          <a:p>
            <a:r>
              <a:rPr lang="en-IN" dirty="0"/>
              <a:t># Predicting the values of test data</a:t>
            </a:r>
          </a:p>
          <a:p>
            <a:r>
              <a:rPr lang="en-IN" dirty="0" err="1"/>
              <a:t>y_pred</a:t>
            </a:r>
            <a:r>
              <a:rPr lang="en-IN" dirty="0"/>
              <a:t> = </a:t>
            </a:r>
            <a:r>
              <a:rPr lang="en-IN" dirty="0" err="1"/>
              <a:t>dtree.predict</a:t>
            </a:r>
            <a:r>
              <a:rPr lang="en-IN" dirty="0"/>
              <a:t>(</a:t>
            </a:r>
            <a:r>
              <a:rPr lang="en-IN" dirty="0" err="1"/>
              <a:t>X_test</a:t>
            </a:r>
            <a:r>
              <a:rPr lang="en-IN" dirty="0"/>
              <a:t>)</a:t>
            </a:r>
          </a:p>
          <a:p>
            <a:r>
              <a:rPr lang="en-IN" dirty="0"/>
              <a:t>print("Classification report - \n", </a:t>
            </a:r>
            <a:r>
              <a:rPr lang="en-IN" dirty="0" err="1"/>
              <a:t>classification_report</a:t>
            </a:r>
            <a:r>
              <a:rPr lang="en-IN" dirty="0"/>
              <a:t>(</a:t>
            </a:r>
            <a:r>
              <a:rPr lang="en-IN" dirty="0" err="1"/>
              <a:t>y_test,y_pred</a:t>
            </a:r>
            <a:r>
              <a:rPr lang="en-IN" dirty="0"/>
              <a:t>))</a:t>
            </a:r>
          </a:p>
          <a:p>
            <a:endParaRPr lang="en-IN" dirty="0"/>
          </a:p>
          <a:p>
            <a:r>
              <a:rPr lang="en-IN" dirty="0"/>
              <a:t>cm = </a:t>
            </a:r>
            <a:r>
              <a:rPr lang="en-IN" dirty="0" err="1"/>
              <a:t>confusion_matrix</a:t>
            </a:r>
            <a:r>
              <a:rPr lang="en-IN" dirty="0"/>
              <a:t>(</a:t>
            </a:r>
            <a:r>
              <a:rPr lang="en-IN" dirty="0" err="1"/>
              <a:t>y_test</a:t>
            </a:r>
            <a:r>
              <a:rPr lang="en-IN" dirty="0"/>
              <a:t>, </a:t>
            </a:r>
            <a:r>
              <a:rPr lang="en-IN" dirty="0" err="1"/>
              <a:t>y_pred</a:t>
            </a:r>
            <a:r>
              <a:rPr lang="en-IN" dirty="0"/>
              <a:t>)</a:t>
            </a:r>
          </a:p>
          <a:p>
            <a:r>
              <a:rPr lang="en-IN" dirty="0" err="1"/>
              <a:t>plt.figure</a:t>
            </a:r>
            <a:r>
              <a:rPr lang="en-IN" dirty="0"/>
              <a:t>(</a:t>
            </a:r>
            <a:r>
              <a:rPr lang="en-IN" dirty="0" err="1"/>
              <a:t>figsize</a:t>
            </a:r>
            <a:r>
              <a:rPr lang="en-IN" dirty="0"/>
              <a:t>=(15,15))</a:t>
            </a:r>
          </a:p>
          <a:p>
            <a:r>
              <a:rPr lang="en-IN" dirty="0" err="1"/>
              <a:t>sns.heatmap</a:t>
            </a:r>
            <a:r>
              <a:rPr lang="en-IN" dirty="0"/>
              <a:t>(data=</a:t>
            </a:r>
            <a:r>
              <a:rPr lang="en-IN" dirty="0" err="1"/>
              <a:t>cm,linewidths</a:t>
            </a:r>
            <a:r>
              <a:rPr lang="en-IN" dirty="0"/>
              <a:t>=1.5, </a:t>
            </a:r>
            <a:r>
              <a:rPr lang="en-IN" dirty="0" err="1"/>
              <a:t>annot</a:t>
            </a:r>
            <a:r>
              <a:rPr lang="en-IN" dirty="0"/>
              <a:t>=</a:t>
            </a:r>
            <a:r>
              <a:rPr lang="en-IN" dirty="0" err="1"/>
              <a:t>True,square</a:t>
            </a:r>
            <a:r>
              <a:rPr lang="en-IN" dirty="0"/>
              <a:t> = True,  </a:t>
            </a:r>
            <a:r>
              <a:rPr lang="en-IN" dirty="0" err="1"/>
              <a:t>cmap</a:t>
            </a:r>
            <a:r>
              <a:rPr lang="en-IN" dirty="0"/>
              <a:t> = 'Blues')</a:t>
            </a:r>
          </a:p>
          <a:p>
            <a:r>
              <a:rPr lang="en-IN" dirty="0" err="1"/>
              <a:t>plt.ylabel</a:t>
            </a:r>
            <a:r>
              <a:rPr lang="en-IN" dirty="0"/>
              <a:t>('Actual label')</a:t>
            </a:r>
          </a:p>
          <a:p>
            <a:r>
              <a:rPr lang="en-IN" dirty="0" err="1"/>
              <a:t>plt.xlabel</a:t>
            </a:r>
            <a:r>
              <a:rPr lang="en-IN" dirty="0"/>
              <a:t>('Predicted label')</a:t>
            </a:r>
          </a:p>
          <a:p>
            <a:r>
              <a:rPr lang="en-IN" dirty="0" err="1"/>
              <a:t>all_sample_title</a:t>
            </a:r>
            <a:r>
              <a:rPr lang="en-IN" dirty="0"/>
              <a:t> = 'Accuracy Score: {0}'.format(</a:t>
            </a:r>
            <a:r>
              <a:rPr lang="en-IN" dirty="0" err="1"/>
              <a:t>dtree.score</a:t>
            </a:r>
            <a:r>
              <a:rPr lang="en-IN" dirty="0"/>
              <a:t>(</a:t>
            </a:r>
            <a:r>
              <a:rPr lang="en-IN" dirty="0" err="1"/>
              <a:t>X_test</a:t>
            </a:r>
            <a:r>
              <a:rPr lang="en-IN" dirty="0"/>
              <a:t>, </a:t>
            </a:r>
            <a:r>
              <a:rPr lang="en-IN" dirty="0" err="1"/>
              <a:t>y_test</a:t>
            </a:r>
            <a:r>
              <a:rPr lang="en-IN" dirty="0"/>
              <a:t>))</a:t>
            </a:r>
          </a:p>
          <a:p>
            <a:r>
              <a:rPr lang="en-IN" dirty="0" err="1"/>
              <a:t>plt.title</a:t>
            </a:r>
            <a:r>
              <a:rPr lang="en-IN" dirty="0"/>
              <a:t>(</a:t>
            </a:r>
            <a:r>
              <a:rPr lang="en-IN" dirty="0" err="1"/>
              <a:t>all_sample_title</a:t>
            </a:r>
            <a:r>
              <a:rPr lang="en-IN" dirty="0"/>
              <a:t>, size = 25)</a:t>
            </a:r>
          </a:p>
          <a:p>
            <a:endParaRPr lang="en-IN" dirty="0"/>
          </a:p>
          <a:p>
            <a:endParaRPr lang="en-IN" dirty="0"/>
          </a:p>
          <a:p>
            <a:r>
              <a:rPr lang="en-IN" dirty="0"/>
              <a:t># Visualising the graph without the use of </a:t>
            </a:r>
            <a:r>
              <a:rPr lang="en-IN" dirty="0" err="1"/>
              <a:t>graphvizplt.figure</a:t>
            </a:r>
            <a:r>
              <a:rPr lang="en-IN" dirty="0"/>
              <a:t>(</a:t>
            </a:r>
            <a:r>
              <a:rPr lang="en-IN" dirty="0" err="1"/>
              <a:t>figsize</a:t>
            </a:r>
            <a:r>
              <a:rPr lang="en-IN" dirty="0"/>
              <a:t> = (20,20))</a:t>
            </a:r>
          </a:p>
          <a:p>
            <a:r>
              <a:rPr lang="en-IN" dirty="0" err="1"/>
              <a:t>dec_tree</a:t>
            </a:r>
            <a:r>
              <a:rPr lang="en-IN" dirty="0"/>
              <a:t> = </a:t>
            </a:r>
            <a:r>
              <a:rPr lang="en-IN" dirty="0" err="1"/>
              <a:t>plot_tree</a:t>
            </a:r>
            <a:r>
              <a:rPr lang="en-IN" dirty="0"/>
              <a:t>(</a:t>
            </a:r>
            <a:r>
              <a:rPr lang="en-IN" dirty="0" err="1"/>
              <a:t>decision_tree</a:t>
            </a:r>
            <a:r>
              <a:rPr lang="en-IN" dirty="0"/>
              <a:t>=</a:t>
            </a:r>
            <a:r>
              <a:rPr lang="en-IN" dirty="0" err="1"/>
              <a:t>dtree</a:t>
            </a:r>
            <a:r>
              <a:rPr lang="en-IN" dirty="0"/>
              <a:t>, </a:t>
            </a:r>
            <a:r>
              <a:rPr lang="en-IN" dirty="0" err="1"/>
              <a:t>feature_names</a:t>
            </a:r>
            <a:r>
              <a:rPr lang="en-IN" dirty="0"/>
              <a:t> = df1.columns, </a:t>
            </a:r>
          </a:p>
          <a:p>
            <a:r>
              <a:rPr lang="en-IN" dirty="0"/>
              <a:t>                     </a:t>
            </a:r>
            <a:r>
              <a:rPr lang="en-IN" dirty="0" err="1"/>
              <a:t>class_names</a:t>
            </a:r>
            <a:r>
              <a:rPr lang="en-IN" dirty="0"/>
              <a:t> =["</a:t>
            </a:r>
            <a:r>
              <a:rPr lang="en-IN" dirty="0" err="1"/>
              <a:t>setosa</a:t>
            </a:r>
            <a:r>
              <a:rPr lang="en-IN" dirty="0"/>
              <a:t>", "</a:t>
            </a:r>
            <a:r>
              <a:rPr lang="en-IN" dirty="0" err="1"/>
              <a:t>vercicolor</a:t>
            </a:r>
            <a:r>
              <a:rPr lang="en-IN" dirty="0"/>
              <a:t>", "</a:t>
            </a:r>
            <a:r>
              <a:rPr lang="en-IN" dirty="0" err="1"/>
              <a:t>verginica</a:t>
            </a:r>
            <a:r>
              <a:rPr lang="en-IN" dirty="0"/>
              <a:t>"] , filled = True , precision = 4, rounded = True)</a:t>
            </a:r>
          </a:p>
          <a:p>
            <a:endParaRPr lang="en-IN" dirty="0"/>
          </a:p>
          <a:p>
            <a:endParaRPr lang="en-IN" dirty="0"/>
          </a:p>
          <a:p>
            <a:endParaRPr lang="en-IN" dirty="0"/>
          </a:p>
        </p:txBody>
      </p:sp>
      <p:sp>
        <p:nvSpPr>
          <p:cNvPr id="4" name="Slide Number Placeholder 3"/>
          <p:cNvSpPr>
            <a:spLocks noGrp="1"/>
          </p:cNvSpPr>
          <p:nvPr>
            <p:ph type="sldNum" sz="quarter" idx="5"/>
          </p:nvPr>
        </p:nvSpPr>
        <p:spPr/>
        <p:txBody>
          <a:bodyPr/>
          <a:lstStyle/>
          <a:p>
            <a:fld id="{76E129D3-4DCB-4D41-A578-7F0E9AA725A1}" type="slidenum">
              <a:rPr lang="en-IN" smtClean="0"/>
              <a:t>54</a:t>
            </a:fld>
            <a:endParaRPr lang="en-IN"/>
          </a:p>
        </p:txBody>
      </p:sp>
    </p:spTree>
    <p:extLst>
      <p:ext uri="{BB962C8B-B14F-4D97-AF65-F5344CB8AC3E}">
        <p14:creationId xmlns:p14="http://schemas.microsoft.com/office/powerpoint/2010/main" val="1527126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2A902-5A03-4057-9B66-B820AD54F0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51DAEEC-9627-4374-8AB9-CF4C5A2292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02DBA1E-6C38-449A-8D91-43FC8795416C}"/>
              </a:ext>
            </a:extLst>
          </p:cNvPr>
          <p:cNvSpPr>
            <a:spLocks noGrp="1"/>
          </p:cNvSpPr>
          <p:nvPr>
            <p:ph type="dt" sz="half" idx="10"/>
          </p:nvPr>
        </p:nvSpPr>
        <p:spPr/>
        <p:txBody>
          <a:bodyPr/>
          <a:lstStyle/>
          <a:p>
            <a:fld id="{C281DA9C-448E-4A71-B7CA-2B20D2C39CEF}" type="datetimeFigureOut">
              <a:rPr lang="en-IN" smtClean="0"/>
              <a:t>12-05-2022</a:t>
            </a:fld>
            <a:endParaRPr lang="en-IN"/>
          </a:p>
        </p:txBody>
      </p:sp>
      <p:sp>
        <p:nvSpPr>
          <p:cNvPr id="5" name="Footer Placeholder 4">
            <a:extLst>
              <a:ext uri="{FF2B5EF4-FFF2-40B4-BE49-F238E27FC236}">
                <a16:creationId xmlns:a16="http://schemas.microsoft.com/office/drawing/2014/main" id="{B83D5743-A11E-4D66-B631-FE42093A45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DBA278-F6CC-4429-AFB2-6C49AEA98C4E}"/>
              </a:ext>
            </a:extLst>
          </p:cNvPr>
          <p:cNvSpPr>
            <a:spLocks noGrp="1"/>
          </p:cNvSpPr>
          <p:nvPr>
            <p:ph type="sldNum" sz="quarter" idx="12"/>
          </p:nvPr>
        </p:nvSpPr>
        <p:spPr/>
        <p:txBody>
          <a:bodyPr/>
          <a:lstStyle/>
          <a:p>
            <a:fld id="{B115438B-7A4B-4288-BC0D-59D91BD48747}" type="slidenum">
              <a:rPr lang="en-IN" smtClean="0"/>
              <a:t>‹#›</a:t>
            </a:fld>
            <a:endParaRPr lang="en-IN"/>
          </a:p>
        </p:txBody>
      </p:sp>
    </p:spTree>
    <p:extLst>
      <p:ext uri="{BB962C8B-B14F-4D97-AF65-F5344CB8AC3E}">
        <p14:creationId xmlns:p14="http://schemas.microsoft.com/office/powerpoint/2010/main" val="3944762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0D1CD-348F-4A25-9454-D8DC3B127DC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16FFD0-583D-4F33-AF11-EB718908A2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CEBFA0-088A-4084-BE76-218C796123E7}"/>
              </a:ext>
            </a:extLst>
          </p:cNvPr>
          <p:cNvSpPr>
            <a:spLocks noGrp="1"/>
          </p:cNvSpPr>
          <p:nvPr>
            <p:ph type="dt" sz="half" idx="10"/>
          </p:nvPr>
        </p:nvSpPr>
        <p:spPr/>
        <p:txBody>
          <a:bodyPr/>
          <a:lstStyle/>
          <a:p>
            <a:fld id="{C281DA9C-448E-4A71-B7CA-2B20D2C39CEF}" type="datetimeFigureOut">
              <a:rPr lang="en-IN" smtClean="0"/>
              <a:t>12-05-2022</a:t>
            </a:fld>
            <a:endParaRPr lang="en-IN"/>
          </a:p>
        </p:txBody>
      </p:sp>
      <p:sp>
        <p:nvSpPr>
          <p:cNvPr id="5" name="Footer Placeholder 4">
            <a:extLst>
              <a:ext uri="{FF2B5EF4-FFF2-40B4-BE49-F238E27FC236}">
                <a16:creationId xmlns:a16="http://schemas.microsoft.com/office/drawing/2014/main" id="{6CFEF757-95AC-458C-8202-3278B5F772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F0FC21-A043-4C7E-949C-1120373BE972}"/>
              </a:ext>
            </a:extLst>
          </p:cNvPr>
          <p:cNvSpPr>
            <a:spLocks noGrp="1"/>
          </p:cNvSpPr>
          <p:nvPr>
            <p:ph type="sldNum" sz="quarter" idx="12"/>
          </p:nvPr>
        </p:nvSpPr>
        <p:spPr/>
        <p:txBody>
          <a:bodyPr/>
          <a:lstStyle/>
          <a:p>
            <a:fld id="{B115438B-7A4B-4288-BC0D-59D91BD48747}" type="slidenum">
              <a:rPr lang="en-IN" smtClean="0"/>
              <a:t>‹#›</a:t>
            </a:fld>
            <a:endParaRPr lang="en-IN"/>
          </a:p>
        </p:txBody>
      </p:sp>
    </p:spTree>
    <p:extLst>
      <p:ext uri="{BB962C8B-B14F-4D97-AF65-F5344CB8AC3E}">
        <p14:creationId xmlns:p14="http://schemas.microsoft.com/office/powerpoint/2010/main" val="467484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DB1D92-12D6-4C2A-A172-CCE86968433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0FA7709-2CFB-4F0B-966A-612F35D870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BD5F21-9FF1-4265-85A0-BF91AA3B3C61}"/>
              </a:ext>
            </a:extLst>
          </p:cNvPr>
          <p:cNvSpPr>
            <a:spLocks noGrp="1"/>
          </p:cNvSpPr>
          <p:nvPr>
            <p:ph type="dt" sz="half" idx="10"/>
          </p:nvPr>
        </p:nvSpPr>
        <p:spPr/>
        <p:txBody>
          <a:bodyPr/>
          <a:lstStyle/>
          <a:p>
            <a:fld id="{C281DA9C-448E-4A71-B7CA-2B20D2C39CEF}" type="datetimeFigureOut">
              <a:rPr lang="en-IN" smtClean="0"/>
              <a:t>12-05-2022</a:t>
            </a:fld>
            <a:endParaRPr lang="en-IN"/>
          </a:p>
        </p:txBody>
      </p:sp>
      <p:sp>
        <p:nvSpPr>
          <p:cNvPr id="5" name="Footer Placeholder 4">
            <a:extLst>
              <a:ext uri="{FF2B5EF4-FFF2-40B4-BE49-F238E27FC236}">
                <a16:creationId xmlns:a16="http://schemas.microsoft.com/office/drawing/2014/main" id="{BEDCE8FD-0A20-4906-814C-F04C648DA9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D201EF-CA77-4268-B635-F605E200F275}"/>
              </a:ext>
            </a:extLst>
          </p:cNvPr>
          <p:cNvSpPr>
            <a:spLocks noGrp="1"/>
          </p:cNvSpPr>
          <p:nvPr>
            <p:ph type="sldNum" sz="quarter" idx="12"/>
          </p:nvPr>
        </p:nvSpPr>
        <p:spPr/>
        <p:txBody>
          <a:bodyPr/>
          <a:lstStyle/>
          <a:p>
            <a:fld id="{B115438B-7A4B-4288-BC0D-59D91BD48747}" type="slidenum">
              <a:rPr lang="en-IN" smtClean="0"/>
              <a:t>‹#›</a:t>
            </a:fld>
            <a:endParaRPr lang="en-IN"/>
          </a:p>
        </p:txBody>
      </p:sp>
    </p:spTree>
    <p:extLst>
      <p:ext uri="{BB962C8B-B14F-4D97-AF65-F5344CB8AC3E}">
        <p14:creationId xmlns:p14="http://schemas.microsoft.com/office/powerpoint/2010/main" val="1058704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4F2D-05B9-4B86-9208-B16AA2CA670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5395752-F8F7-479C-9BA4-43B2EE6AEB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FE583B-98B9-466A-A7D8-1E43E5761AD6}"/>
              </a:ext>
            </a:extLst>
          </p:cNvPr>
          <p:cNvSpPr>
            <a:spLocks noGrp="1"/>
          </p:cNvSpPr>
          <p:nvPr>
            <p:ph type="dt" sz="half" idx="10"/>
          </p:nvPr>
        </p:nvSpPr>
        <p:spPr/>
        <p:txBody>
          <a:bodyPr/>
          <a:lstStyle/>
          <a:p>
            <a:fld id="{C281DA9C-448E-4A71-B7CA-2B20D2C39CEF}" type="datetimeFigureOut">
              <a:rPr lang="en-IN" smtClean="0"/>
              <a:t>12-05-2022</a:t>
            </a:fld>
            <a:endParaRPr lang="en-IN"/>
          </a:p>
        </p:txBody>
      </p:sp>
      <p:sp>
        <p:nvSpPr>
          <p:cNvPr id="5" name="Footer Placeholder 4">
            <a:extLst>
              <a:ext uri="{FF2B5EF4-FFF2-40B4-BE49-F238E27FC236}">
                <a16:creationId xmlns:a16="http://schemas.microsoft.com/office/drawing/2014/main" id="{E36F8D01-2F35-4B40-9401-5462400710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1562FC-524C-4B14-8CEE-901818FB88BE}"/>
              </a:ext>
            </a:extLst>
          </p:cNvPr>
          <p:cNvSpPr>
            <a:spLocks noGrp="1"/>
          </p:cNvSpPr>
          <p:nvPr>
            <p:ph type="sldNum" sz="quarter" idx="12"/>
          </p:nvPr>
        </p:nvSpPr>
        <p:spPr/>
        <p:txBody>
          <a:bodyPr/>
          <a:lstStyle/>
          <a:p>
            <a:fld id="{B115438B-7A4B-4288-BC0D-59D91BD48747}" type="slidenum">
              <a:rPr lang="en-IN" smtClean="0"/>
              <a:t>‹#›</a:t>
            </a:fld>
            <a:endParaRPr lang="en-IN"/>
          </a:p>
        </p:txBody>
      </p:sp>
    </p:spTree>
    <p:extLst>
      <p:ext uri="{BB962C8B-B14F-4D97-AF65-F5344CB8AC3E}">
        <p14:creationId xmlns:p14="http://schemas.microsoft.com/office/powerpoint/2010/main" val="3147892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ADB42-29BD-415A-BA36-F31E98C08C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507F261-2DA1-40F6-9E6C-ADA5AF9C87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703868-C7A9-48CE-B66E-461FDF52DEF8}"/>
              </a:ext>
            </a:extLst>
          </p:cNvPr>
          <p:cNvSpPr>
            <a:spLocks noGrp="1"/>
          </p:cNvSpPr>
          <p:nvPr>
            <p:ph type="dt" sz="half" idx="10"/>
          </p:nvPr>
        </p:nvSpPr>
        <p:spPr/>
        <p:txBody>
          <a:bodyPr/>
          <a:lstStyle/>
          <a:p>
            <a:fld id="{C281DA9C-448E-4A71-B7CA-2B20D2C39CEF}" type="datetimeFigureOut">
              <a:rPr lang="en-IN" smtClean="0"/>
              <a:t>12-05-2022</a:t>
            </a:fld>
            <a:endParaRPr lang="en-IN"/>
          </a:p>
        </p:txBody>
      </p:sp>
      <p:sp>
        <p:nvSpPr>
          <p:cNvPr id="5" name="Footer Placeholder 4">
            <a:extLst>
              <a:ext uri="{FF2B5EF4-FFF2-40B4-BE49-F238E27FC236}">
                <a16:creationId xmlns:a16="http://schemas.microsoft.com/office/drawing/2014/main" id="{0D0EB362-B8D8-4FE8-A84C-BDBC272707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3B6BA5-6A6E-4E97-BE66-D43015F6C526}"/>
              </a:ext>
            </a:extLst>
          </p:cNvPr>
          <p:cNvSpPr>
            <a:spLocks noGrp="1"/>
          </p:cNvSpPr>
          <p:nvPr>
            <p:ph type="sldNum" sz="quarter" idx="12"/>
          </p:nvPr>
        </p:nvSpPr>
        <p:spPr/>
        <p:txBody>
          <a:bodyPr/>
          <a:lstStyle/>
          <a:p>
            <a:fld id="{B115438B-7A4B-4288-BC0D-59D91BD48747}" type="slidenum">
              <a:rPr lang="en-IN" smtClean="0"/>
              <a:t>‹#›</a:t>
            </a:fld>
            <a:endParaRPr lang="en-IN"/>
          </a:p>
        </p:txBody>
      </p:sp>
    </p:spTree>
    <p:extLst>
      <p:ext uri="{BB962C8B-B14F-4D97-AF65-F5344CB8AC3E}">
        <p14:creationId xmlns:p14="http://schemas.microsoft.com/office/powerpoint/2010/main" val="4090947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90463-912B-40BE-A2A3-BE3647E2F7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CB9086-E12B-4FBC-A885-A1DCE5EB41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5598C56-4F8B-4631-9E57-8065B810C7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64E7E99-6478-4346-B35B-4D471A1A000D}"/>
              </a:ext>
            </a:extLst>
          </p:cNvPr>
          <p:cNvSpPr>
            <a:spLocks noGrp="1"/>
          </p:cNvSpPr>
          <p:nvPr>
            <p:ph type="dt" sz="half" idx="10"/>
          </p:nvPr>
        </p:nvSpPr>
        <p:spPr/>
        <p:txBody>
          <a:bodyPr/>
          <a:lstStyle/>
          <a:p>
            <a:fld id="{C281DA9C-448E-4A71-B7CA-2B20D2C39CEF}" type="datetimeFigureOut">
              <a:rPr lang="en-IN" smtClean="0"/>
              <a:t>12-05-2022</a:t>
            </a:fld>
            <a:endParaRPr lang="en-IN"/>
          </a:p>
        </p:txBody>
      </p:sp>
      <p:sp>
        <p:nvSpPr>
          <p:cNvPr id="6" name="Footer Placeholder 5">
            <a:extLst>
              <a:ext uri="{FF2B5EF4-FFF2-40B4-BE49-F238E27FC236}">
                <a16:creationId xmlns:a16="http://schemas.microsoft.com/office/drawing/2014/main" id="{15EF8912-E50F-457F-A225-1CCB5D29B76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31A9EA-0DD7-4302-B597-CA03977B5E38}"/>
              </a:ext>
            </a:extLst>
          </p:cNvPr>
          <p:cNvSpPr>
            <a:spLocks noGrp="1"/>
          </p:cNvSpPr>
          <p:nvPr>
            <p:ph type="sldNum" sz="quarter" idx="12"/>
          </p:nvPr>
        </p:nvSpPr>
        <p:spPr/>
        <p:txBody>
          <a:bodyPr/>
          <a:lstStyle/>
          <a:p>
            <a:fld id="{B115438B-7A4B-4288-BC0D-59D91BD48747}" type="slidenum">
              <a:rPr lang="en-IN" smtClean="0"/>
              <a:t>‹#›</a:t>
            </a:fld>
            <a:endParaRPr lang="en-IN"/>
          </a:p>
        </p:txBody>
      </p:sp>
    </p:spTree>
    <p:extLst>
      <p:ext uri="{BB962C8B-B14F-4D97-AF65-F5344CB8AC3E}">
        <p14:creationId xmlns:p14="http://schemas.microsoft.com/office/powerpoint/2010/main" val="125171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3392C-1578-4729-963D-7762C1920A2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CFE5F9-1BE9-407E-A550-BB5E9A6A02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7A5875-1450-4433-BD65-2689DC851A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AD53DD4-718A-460B-A4B9-D4488D7F20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B62C77-3869-4034-97E7-47065E7FEA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34E4A84-9529-4FC0-932B-0AB5B8C58D38}"/>
              </a:ext>
            </a:extLst>
          </p:cNvPr>
          <p:cNvSpPr>
            <a:spLocks noGrp="1"/>
          </p:cNvSpPr>
          <p:nvPr>
            <p:ph type="dt" sz="half" idx="10"/>
          </p:nvPr>
        </p:nvSpPr>
        <p:spPr/>
        <p:txBody>
          <a:bodyPr/>
          <a:lstStyle/>
          <a:p>
            <a:fld id="{C281DA9C-448E-4A71-B7CA-2B20D2C39CEF}" type="datetimeFigureOut">
              <a:rPr lang="en-IN" smtClean="0"/>
              <a:t>12-05-2022</a:t>
            </a:fld>
            <a:endParaRPr lang="en-IN"/>
          </a:p>
        </p:txBody>
      </p:sp>
      <p:sp>
        <p:nvSpPr>
          <p:cNvPr id="8" name="Footer Placeholder 7">
            <a:extLst>
              <a:ext uri="{FF2B5EF4-FFF2-40B4-BE49-F238E27FC236}">
                <a16:creationId xmlns:a16="http://schemas.microsoft.com/office/drawing/2014/main" id="{4B0FEAF7-6C91-4DAA-971E-B97CC9340C2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D2FC6C1-4C5D-4E46-812C-105E3BA6C8BA}"/>
              </a:ext>
            </a:extLst>
          </p:cNvPr>
          <p:cNvSpPr>
            <a:spLocks noGrp="1"/>
          </p:cNvSpPr>
          <p:nvPr>
            <p:ph type="sldNum" sz="quarter" idx="12"/>
          </p:nvPr>
        </p:nvSpPr>
        <p:spPr/>
        <p:txBody>
          <a:bodyPr/>
          <a:lstStyle/>
          <a:p>
            <a:fld id="{B115438B-7A4B-4288-BC0D-59D91BD48747}" type="slidenum">
              <a:rPr lang="en-IN" smtClean="0"/>
              <a:t>‹#›</a:t>
            </a:fld>
            <a:endParaRPr lang="en-IN"/>
          </a:p>
        </p:txBody>
      </p:sp>
    </p:spTree>
    <p:extLst>
      <p:ext uri="{BB962C8B-B14F-4D97-AF65-F5344CB8AC3E}">
        <p14:creationId xmlns:p14="http://schemas.microsoft.com/office/powerpoint/2010/main" val="1271726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12A52-6F27-4A65-BF78-18B2BDCD533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6C6D9DB-E7DF-4990-BFA5-DD20623F40BF}"/>
              </a:ext>
            </a:extLst>
          </p:cNvPr>
          <p:cNvSpPr>
            <a:spLocks noGrp="1"/>
          </p:cNvSpPr>
          <p:nvPr>
            <p:ph type="dt" sz="half" idx="10"/>
          </p:nvPr>
        </p:nvSpPr>
        <p:spPr/>
        <p:txBody>
          <a:bodyPr/>
          <a:lstStyle/>
          <a:p>
            <a:fld id="{C281DA9C-448E-4A71-B7CA-2B20D2C39CEF}" type="datetimeFigureOut">
              <a:rPr lang="en-IN" smtClean="0"/>
              <a:t>12-05-2022</a:t>
            </a:fld>
            <a:endParaRPr lang="en-IN"/>
          </a:p>
        </p:txBody>
      </p:sp>
      <p:sp>
        <p:nvSpPr>
          <p:cNvPr id="4" name="Footer Placeholder 3">
            <a:extLst>
              <a:ext uri="{FF2B5EF4-FFF2-40B4-BE49-F238E27FC236}">
                <a16:creationId xmlns:a16="http://schemas.microsoft.com/office/drawing/2014/main" id="{2D8D7D22-700D-4748-BB60-421BE449DE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84CC012-6449-467B-8886-0057A6A4665E}"/>
              </a:ext>
            </a:extLst>
          </p:cNvPr>
          <p:cNvSpPr>
            <a:spLocks noGrp="1"/>
          </p:cNvSpPr>
          <p:nvPr>
            <p:ph type="sldNum" sz="quarter" idx="12"/>
          </p:nvPr>
        </p:nvSpPr>
        <p:spPr/>
        <p:txBody>
          <a:bodyPr/>
          <a:lstStyle/>
          <a:p>
            <a:fld id="{B115438B-7A4B-4288-BC0D-59D91BD48747}" type="slidenum">
              <a:rPr lang="en-IN" smtClean="0"/>
              <a:t>‹#›</a:t>
            </a:fld>
            <a:endParaRPr lang="en-IN"/>
          </a:p>
        </p:txBody>
      </p:sp>
    </p:spTree>
    <p:extLst>
      <p:ext uri="{BB962C8B-B14F-4D97-AF65-F5344CB8AC3E}">
        <p14:creationId xmlns:p14="http://schemas.microsoft.com/office/powerpoint/2010/main" val="2936254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F1339F-20AF-49B8-983A-B21BD75A0E90}"/>
              </a:ext>
            </a:extLst>
          </p:cNvPr>
          <p:cNvSpPr>
            <a:spLocks noGrp="1"/>
          </p:cNvSpPr>
          <p:nvPr>
            <p:ph type="dt" sz="half" idx="10"/>
          </p:nvPr>
        </p:nvSpPr>
        <p:spPr/>
        <p:txBody>
          <a:bodyPr/>
          <a:lstStyle/>
          <a:p>
            <a:fld id="{C281DA9C-448E-4A71-B7CA-2B20D2C39CEF}" type="datetimeFigureOut">
              <a:rPr lang="en-IN" smtClean="0"/>
              <a:t>12-05-2022</a:t>
            </a:fld>
            <a:endParaRPr lang="en-IN"/>
          </a:p>
        </p:txBody>
      </p:sp>
      <p:sp>
        <p:nvSpPr>
          <p:cNvPr id="3" name="Footer Placeholder 2">
            <a:extLst>
              <a:ext uri="{FF2B5EF4-FFF2-40B4-BE49-F238E27FC236}">
                <a16:creationId xmlns:a16="http://schemas.microsoft.com/office/drawing/2014/main" id="{23FBD9D8-BAC0-4C0A-B36A-49C5DBDFC33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D31D8ED-0A37-4F52-A0FC-6624A256BA54}"/>
              </a:ext>
            </a:extLst>
          </p:cNvPr>
          <p:cNvSpPr>
            <a:spLocks noGrp="1"/>
          </p:cNvSpPr>
          <p:nvPr>
            <p:ph type="sldNum" sz="quarter" idx="12"/>
          </p:nvPr>
        </p:nvSpPr>
        <p:spPr/>
        <p:txBody>
          <a:bodyPr/>
          <a:lstStyle/>
          <a:p>
            <a:fld id="{B115438B-7A4B-4288-BC0D-59D91BD48747}" type="slidenum">
              <a:rPr lang="en-IN" smtClean="0"/>
              <a:t>‹#›</a:t>
            </a:fld>
            <a:endParaRPr lang="en-IN"/>
          </a:p>
        </p:txBody>
      </p:sp>
    </p:spTree>
    <p:extLst>
      <p:ext uri="{BB962C8B-B14F-4D97-AF65-F5344CB8AC3E}">
        <p14:creationId xmlns:p14="http://schemas.microsoft.com/office/powerpoint/2010/main" val="2948050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E5F46-6E01-4243-AF5B-2142F2A528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90D0F33-367B-4D1F-9642-8E5386C4ED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4C01886-5A26-4B09-B4CD-4C69943CE0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E25342-72A1-421F-AC11-CC3827AAE463}"/>
              </a:ext>
            </a:extLst>
          </p:cNvPr>
          <p:cNvSpPr>
            <a:spLocks noGrp="1"/>
          </p:cNvSpPr>
          <p:nvPr>
            <p:ph type="dt" sz="half" idx="10"/>
          </p:nvPr>
        </p:nvSpPr>
        <p:spPr/>
        <p:txBody>
          <a:bodyPr/>
          <a:lstStyle/>
          <a:p>
            <a:fld id="{C281DA9C-448E-4A71-B7CA-2B20D2C39CEF}" type="datetimeFigureOut">
              <a:rPr lang="en-IN" smtClean="0"/>
              <a:t>12-05-2022</a:t>
            </a:fld>
            <a:endParaRPr lang="en-IN"/>
          </a:p>
        </p:txBody>
      </p:sp>
      <p:sp>
        <p:nvSpPr>
          <p:cNvPr id="6" name="Footer Placeholder 5">
            <a:extLst>
              <a:ext uri="{FF2B5EF4-FFF2-40B4-BE49-F238E27FC236}">
                <a16:creationId xmlns:a16="http://schemas.microsoft.com/office/drawing/2014/main" id="{136A8FDC-ED13-4F43-9E13-50AB988862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65B217-CD24-4945-94DD-68592DD12768}"/>
              </a:ext>
            </a:extLst>
          </p:cNvPr>
          <p:cNvSpPr>
            <a:spLocks noGrp="1"/>
          </p:cNvSpPr>
          <p:nvPr>
            <p:ph type="sldNum" sz="quarter" idx="12"/>
          </p:nvPr>
        </p:nvSpPr>
        <p:spPr/>
        <p:txBody>
          <a:bodyPr/>
          <a:lstStyle/>
          <a:p>
            <a:fld id="{B115438B-7A4B-4288-BC0D-59D91BD48747}" type="slidenum">
              <a:rPr lang="en-IN" smtClean="0"/>
              <a:t>‹#›</a:t>
            </a:fld>
            <a:endParaRPr lang="en-IN"/>
          </a:p>
        </p:txBody>
      </p:sp>
    </p:spTree>
    <p:extLst>
      <p:ext uri="{BB962C8B-B14F-4D97-AF65-F5344CB8AC3E}">
        <p14:creationId xmlns:p14="http://schemas.microsoft.com/office/powerpoint/2010/main" val="1579021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AE15C-4D08-4C43-A241-3B40CE8300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EC2D0F1-ABAC-461B-B2C1-C571EFE2F6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C70EC8E-262B-46E7-A473-0B8A1D768A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733263-08A7-4B0E-BB29-2466D867B786}"/>
              </a:ext>
            </a:extLst>
          </p:cNvPr>
          <p:cNvSpPr>
            <a:spLocks noGrp="1"/>
          </p:cNvSpPr>
          <p:nvPr>
            <p:ph type="dt" sz="half" idx="10"/>
          </p:nvPr>
        </p:nvSpPr>
        <p:spPr/>
        <p:txBody>
          <a:bodyPr/>
          <a:lstStyle/>
          <a:p>
            <a:fld id="{C281DA9C-448E-4A71-B7CA-2B20D2C39CEF}" type="datetimeFigureOut">
              <a:rPr lang="en-IN" smtClean="0"/>
              <a:t>12-05-2022</a:t>
            </a:fld>
            <a:endParaRPr lang="en-IN"/>
          </a:p>
        </p:txBody>
      </p:sp>
      <p:sp>
        <p:nvSpPr>
          <p:cNvPr id="6" name="Footer Placeholder 5">
            <a:extLst>
              <a:ext uri="{FF2B5EF4-FFF2-40B4-BE49-F238E27FC236}">
                <a16:creationId xmlns:a16="http://schemas.microsoft.com/office/drawing/2014/main" id="{2B63C6E2-AE2A-4E1B-BABF-9833F069A9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B0D807-4BA2-4CDA-81C7-DCC9B4909BF4}"/>
              </a:ext>
            </a:extLst>
          </p:cNvPr>
          <p:cNvSpPr>
            <a:spLocks noGrp="1"/>
          </p:cNvSpPr>
          <p:nvPr>
            <p:ph type="sldNum" sz="quarter" idx="12"/>
          </p:nvPr>
        </p:nvSpPr>
        <p:spPr/>
        <p:txBody>
          <a:bodyPr/>
          <a:lstStyle/>
          <a:p>
            <a:fld id="{B115438B-7A4B-4288-BC0D-59D91BD48747}" type="slidenum">
              <a:rPr lang="en-IN" smtClean="0"/>
              <a:t>‹#›</a:t>
            </a:fld>
            <a:endParaRPr lang="en-IN"/>
          </a:p>
        </p:txBody>
      </p:sp>
    </p:spTree>
    <p:extLst>
      <p:ext uri="{BB962C8B-B14F-4D97-AF65-F5344CB8AC3E}">
        <p14:creationId xmlns:p14="http://schemas.microsoft.com/office/powerpoint/2010/main" val="2800231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DF6C4E-F134-4AE7-BAC2-A7E481EC79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FBACA07-3EB1-4466-82A7-2F096F03F4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EC61D4-36FC-4CDA-9ABD-8FE16C6941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81DA9C-448E-4A71-B7CA-2B20D2C39CEF}" type="datetimeFigureOut">
              <a:rPr lang="en-IN" smtClean="0"/>
              <a:t>12-05-2022</a:t>
            </a:fld>
            <a:endParaRPr lang="en-IN"/>
          </a:p>
        </p:txBody>
      </p:sp>
      <p:sp>
        <p:nvSpPr>
          <p:cNvPr id="5" name="Footer Placeholder 4">
            <a:extLst>
              <a:ext uri="{FF2B5EF4-FFF2-40B4-BE49-F238E27FC236}">
                <a16:creationId xmlns:a16="http://schemas.microsoft.com/office/drawing/2014/main" id="{EB116AED-AE48-4236-93F2-FF29A59311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F5A3153-4A9F-45BF-80C4-86B89DBA01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15438B-7A4B-4288-BC0D-59D91BD48747}" type="slidenum">
              <a:rPr lang="en-IN" smtClean="0"/>
              <a:t>‹#›</a:t>
            </a:fld>
            <a:endParaRPr lang="en-IN"/>
          </a:p>
        </p:txBody>
      </p:sp>
    </p:spTree>
    <p:extLst>
      <p:ext uri="{BB962C8B-B14F-4D97-AF65-F5344CB8AC3E}">
        <p14:creationId xmlns:p14="http://schemas.microsoft.com/office/powerpoint/2010/main" val="1011960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9.emf"/><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12.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0.emf"/><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1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2.emf"/><Relationship Id="rId1" Type="http://schemas.openxmlformats.org/officeDocument/2006/relationships/slideLayout" Target="../slideLayouts/slideLayout2.xml"/><Relationship Id="rId6" Type="http://schemas.openxmlformats.org/officeDocument/2006/relationships/image" Target="../media/image30.emf"/></Relationships>
</file>

<file path=ppt/slides/_rels/slide2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2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24.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22.emf"/><Relationship Id="rId1" Type="http://schemas.openxmlformats.org/officeDocument/2006/relationships/slideLayout" Target="../slideLayouts/slideLayout2.xml"/><Relationship Id="rId4" Type="http://schemas.openxmlformats.org/officeDocument/2006/relationships/image" Target="../media/image46.emf"/></Relationships>
</file>

<file path=ppt/slides/_rels/slide27.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23.emf"/><Relationship Id="rId1" Type="http://schemas.openxmlformats.org/officeDocument/2006/relationships/slideLayout" Target="../slideLayouts/slideLayout2.xml"/><Relationship Id="rId4" Type="http://schemas.openxmlformats.org/officeDocument/2006/relationships/image" Target="../media/image48.emf"/></Relationships>
</file>

<file path=ppt/slides/_rels/slide28.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insidebigdata.com/2014/10/22/ask-data-scientist-bias-vs-variance-tradeoff/"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machinelearningmastery.com/gentle-introduction-to-the-bias-variance-trade-off-in-machine-learnin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9.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9A329-D3CD-42B8-8CD0-DA2B037DE7A6}"/>
              </a:ext>
            </a:extLst>
          </p:cNvPr>
          <p:cNvSpPr>
            <a:spLocks noGrp="1"/>
          </p:cNvSpPr>
          <p:nvPr>
            <p:ph type="ctrTitle"/>
          </p:nvPr>
        </p:nvSpPr>
        <p:spPr/>
        <p:txBody>
          <a:bodyPr/>
          <a:lstStyle/>
          <a:p>
            <a:r>
              <a:rPr lang="en-US" dirty="0"/>
              <a:t>Decision Tree </a:t>
            </a:r>
            <a:endParaRPr lang="en-IN" dirty="0"/>
          </a:p>
        </p:txBody>
      </p:sp>
      <p:sp>
        <p:nvSpPr>
          <p:cNvPr id="3" name="Subtitle 2">
            <a:extLst>
              <a:ext uri="{FF2B5EF4-FFF2-40B4-BE49-F238E27FC236}">
                <a16:creationId xmlns:a16="http://schemas.microsoft.com/office/drawing/2014/main" id="{AE6DEBF7-2F69-4122-A671-D5572D9D57C4}"/>
              </a:ext>
            </a:extLst>
          </p:cNvPr>
          <p:cNvSpPr>
            <a:spLocks noGrp="1"/>
          </p:cNvSpPr>
          <p:nvPr>
            <p:ph type="subTitle" idx="1"/>
          </p:nvPr>
        </p:nvSpPr>
        <p:spPr/>
        <p:txBody>
          <a:bodyPr/>
          <a:lstStyle/>
          <a:p>
            <a:r>
              <a:rPr lang="en-US" dirty="0"/>
              <a:t>By Dr. Supriya Chakraborty </a:t>
            </a:r>
            <a:endParaRPr lang="en-IN" dirty="0"/>
          </a:p>
        </p:txBody>
      </p:sp>
    </p:spTree>
    <p:extLst>
      <p:ext uri="{BB962C8B-B14F-4D97-AF65-F5344CB8AC3E}">
        <p14:creationId xmlns:p14="http://schemas.microsoft.com/office/powerpoint/2010/main" val="2574261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5D7A8-3705-4B88-B687-63EB9146527D}"/>
              </a:ext>
            </a:extLst>
          </p:cNvPr>
          <p:cNvSpPr>
            <a:spLocks noGrp="1"/>
          </p:cNvSpPr>
          <p:nvPr>
            <p:ph type="title"/>
          </p:nvPr>
        </p:nvSpPr>
        <p:spPr/>
        <p:txBody>
          <a:bodyPr>
            <a:normAutofit/>
          </a:bodyPr>
          <a:lstStyle/>
          <a:p>
            <a:r>
              <a:rPr lang="en-IN" sz="4000" b="0" i="0" u="none" strike="noStrike" baseline="0" dirty="0">
                <a:solidFill>
                  <a:srgbClr val="000000"/>
                </a:solidFill>
                <a:latin typeface="Calibri" panose="020F0502020204030204" pitchFamily="34" charset="0"/>
              </a:rPr>
              <a:t>Decision Tree for Play Tennis</a:t>
            </a:r>
            <a:endParaRPr lang="en-IN" sz="4000" dirty="0"/>
          </a:p>
        </p:txBody>
      </p:sp>
      <p:sp>
        <p:nvSpPr>
          <p:cNvPr id="3" name="Content Placeholder 2">
            <a:extLst>
              <a:ext uri="{FF2B5EF4-FFF2-40B4-BE49-F238E27FC236}">
                <a16:creationId xmlns:a16="http://schemas.microsoft.com/office/drawing/2014/main" id="{28DB7BC1-C93C-4654-B9A4-EE4E294BEE5D}"/>
              </a:ext>
            </a:extLst>
          </p:cNvPr>
          <p:cNvSpPr>
            <a:spLocks noGrp="1"/>
          </p:cNvSpPr>
          <p:nvPr>
            <p:ph idx="1"/>
          </p:nvPr>
        </p:nvSpPr>
        <p:spPr/>
        <p:txBody>
          <a:bodyPr>
            <a:normAutofit/>
          </a:bodyPr>
          <a:lstStyle/>
          <a:p>
            <a:pPr marL="0" indent="0">
              <a:buNone/>
            </a:pPr>
            <a:r>
              <a:rPr lang="en-IN" sz="3200" b="0" i="0" u="none" strike="noStrike" baseline="0" dirty="0">
                <a:solidFill>
                  <a:srgbClr val="000000"/>
                </a:solidFill>
                <a:latin typeface="Calibri" panose="020F0502020204030204" pitchFamily="34" charset="0"/>
              </a:rPr>
              <a:t>Attributes and their values:</a:t>
            </a:r>
          </a:p>
          <a:p>
            <a:pPr marL="0" indent="0">
              <a:buNone/>
            </a:pPr>
            <a:r>
              <a:rPr lang="en-IN" sz="3200" b="0" i="0" u="none" strike="noStrike" baseline="0" dirty="0">
                <a:solidFill>
                  <a:srgbClr val="000000"/>
                </a:solidFill>
                <a:latin typeface="Arial" panose="020B0604020202020204" pitchFamily="34" charset="0"/>
              </a:rPr>
              <a:t>–</a:t>
            </a:r>
            <a:r>
              <a:rPr lang="en-IN" sz="3200" b="0" i="0" u="none" strike="noStrike" baseline="0" dirty="0">
                <a:solidFill>
                  <a:srgbClr val="000000"/>
                </a:solidFill>
                <a:latin typeface="Calibri" panose="020F0502020204030204" pitchFamily="34" charset="0"/>
              </a:rPr>
              <a:t>Outlook: </a:t>
            </a:r>
            <a:r>
              <a:rPr lang="en-IN" sz="3200" b="0" i="1" u="none" strike="noStrike" baseline="0" dirty="0">
                <a:solidFill>
                  <a:srgbClr val="000000"/>
                </a:solidFill>
                <a:latin typeface="Calibri" panose="020F0502020204030204" pitchFamily="34" charset="0"/>
              </a:rPr>
              <a:t>Sunny, Overcast, Rain</a:t>
            </a:r>
            <a:endParaRPr lang="en-IN" sz="3200" b="0" i="0" u="none" strike="noStrike" baseline="0" dirty="0">
              <a:solidFill>
                <a:srgbClr val="000000"/>
              </a:solidFill>
              <a:latin typeface="Calibri" panose="020F0502020204030204" pitchFamily="34" charset="0"/>
            </a:endParaRPr>
          </a:p>
          <a:p>
            <a:pPr marL="0" indent="0">
              <a:buNone/>
            </a:pPr>
            <a:r>
              <a:rPr lang="en-IN" sz="3200" b="0" i="0" u="none" strike="noStrike" baseline="0" dirty="0">
                <a:solidFill>
                  <a:srgbClr val="000000"/>
                </a:solidFill>
                <a:latin typeface="Arial" panose="020B0604020202020204" pitchFamily="34" charset="0"/>
              </a:rPr>
              <a:t>–</a:t>
            </a:r>
            <a:r>
              <a:rPr lang="en-IN" sz="3200" b="0" i="0" u="none" strike="noStrike" baseline="0" dirty="0">
                <a:solidFill>
                  <a:srgbClr val="000000"/>
                </a:solidFill>
                <a:latin typeface="Calibri" panose="020F0502020204030204" pitchFamily="34" charset="0"/>
              </a:rPr>
              <a:t>Humidity: </a:t>
            </a:r>
            <a:r>
              <a:rPr lang="en-IN" sz="3200" b="0" i="1" u="none" strike="noStrike" baseline="0" dirty="0">
                <a:solidFill>
                  <a:srgbClr val="000000"/>
                </a:solidFill>
                <a:latin typeface="Calibri" panose="020F0502020204030204" pitchFamily="34" charset="0"/>
              </a:rPr>
              <a:t>High, Normal</a:t>
            </a:r>
            <a:endParaRPr lang="en-IN" sz="3200" b="0" i="0" u="none" strike="noStrike" baseline="0" dirty="0">
              <a:solidFill>
                <a:srgbClr val="000000"/>
              </a:solidFill>
              <a:latin typeface="Calibri" panose="020F0502020204030204" pitchFamily="34" charset="0"/>
            </a:endParaRPr>
          </a:p>
          <a:p>
            <a:pPr marL="0" indent="0">
              <a:buNone/>
            </a:pPr>
            <a:r>
              <a:rPr lang="en-IN" sz="3200" b="0" i="0" u="none" strike="noStrike" baseline="0" dirty="0">
                <a:solidFill>
                  <a:srgbClr val="000000"/>
                </a:solidFill>
                <a:latin typeface="Arial" panose="020B0604020202020204" pitchFamily="34" charset="0"/>
              </a:rPr>
              <a:t>–</a:t>
            </a:r>
            <a:r>
              <a:rPr lang="en-IN" sz="3200" b="0" i="0" u="none" strike="noStrike" baseline="0" dirty="0">
                <a:solidFill>
                  <a:srgbClr val="000000"/>
                </a:solidFill>
                <a:latin typeface="Calibri" panose="020F0502020204030204" pitchFamily="34" charset="0"/>
              </a:rPr>
              <a:t>Wind: </a:t>
            </a:r>
            <a:r>
              <a:rPr lang="en-IN" sz="3200" b="0" i="1" u="none" strike="noStrike" baseline="0" dirty="0">
                <a:solidFill>
                  <a:srgbClr val="000000"/>
                </a:solidFill>
                <a:latin typeface="Calibri" panose="020F0502020204030204" pitchFamily="34" charset="0"/>
              </a:rPr>
              <a:t>Strong, Weak</a:t>
            </a:r>
            <a:endParaRPr lang="en-IN" sz="3200" b="0" i="0" u="none" strike="noStrike" baseline="0" dirty="0">
              <a:solidFill>
                <a:srgbClr val="000000"/>
              </a:solidFill>
              <a:latin typeface="Calibri" panose="020F0502020204030204" pitchFamily="34" charset="0"/>
            </a:endParaRPr>
          </a:p>
          <a:p>
            <a:pPr marL="0" indent="0">
              <a:buNone/>
            </a:pPr>
            <a:r>
              <a:rPr lang="en-IN" sz="3200" b="0" i="0" u="none" strike="noStrike" baseline="0" dirty="0">
                <a:solidFill>
                  <a:srgbClr val="000000"/>
                </a:solidFill>
                <a:latin typeface="Arial" panose="020B0604020202020204" pitchFamily="34" charset="0"/>
              </a:rPr>
              <a:t>–</a:t>
            </a:r>
            <a:r>
              <a:rPr lang="en-IN" sz="3200" b="0" i="0" u="none" strike="noStrike" baseline="0" dirty="0">
                <a:solidFill>
                  <a:srgbClr val="000000"/>
                </a:solidFill>
                <a:latin typeface="Calibri" panose="020F0502020204030204" pitchFamily="34" charset="0"/>
              </a:rPr>
              <a:t>Temperature: </a:t>
            </a:r>
            <a:r>
              <a:rPr lang="en-IN" sz="3200" b="0" i="1" u="none" strike="noStrike" baseline="0" dirty="0">
                <a:solidFill>
                  <a:srgbClr val="000000"/>
                </a:solidFill>
                <a:latin typeface="Calibri" panose="020F0502020204030204" pitchFamily="34" charset="0"/>
              </a:rPr>
              <a:t>Hot, Mild, Cool</a:t>
            </a:r>
            <a:endParaRPr lang="en-IN" sz="3200" b="0" i="0" u="none" strike="noStrike" baseline="0" dirty="0">
              <a:solidFill>
                <a:srgbClr val="000000"/>
              </a:solidFill>
              <a:latin typeface="Calibri" panose="020F0502020204030204" pitchFamily="34" charset="0"/>
            </a:endParaRPr>
          </a:p>
          <a:p>
            <a:pPr marL="0" indent="0">
              <a:buNone/>
            </a:pPr>
            <a:r>
              <a:rPr lang="en-US" sz="3200" b="0" i="0" u="none" strike="noStrike" baseline="0" dirty="0">
                <a:solidFill>
                  <a:srgbClr val="000000"/>
                </a:solidFill>
                <a:latin typeface="Arial" panose="020B0604020202020204" pitchFamily="34" charset="0"/>
              </a:rPr>
              <a:t>•</a:t>
            </a:r>
            <a:r>
              <a:rPr lang="en-US" sz="3200" b="0" i="0" u="none" strike="noStrike" baseline="0" dirty="0">
                <a:solidFill>
                  <a:srgbClr val="000000"/>
                </a:solidFill>
                <a:latin typeface="Calibri" panose="020F0502020204030204" pitchFamily="34" charset="0"/>
              </a:rPr>
              <a:t>Target concept -Play Tennis: </a:t>
            </a:r>
            <a:r>
              <a:rPr lang="en-US" sz="3200" b="0" i="1" u="none" strike="noStrike" baseline="0" dirty="0">
                <a:solidFill>
                  <a:srgbClr val="000000"/>
                </a:solidFill>
                <a:latin typeface="Calibri" panose="020F0502020204030204" pitchFamily="34" charset="0"/>
              </a:rPr>
              <a:t>Yes, No</a:t>
            </a:r>
            <a:endParaRPr lang="en-US" sz="3200" b="0" i="0" u="none" strike="noStrike" baseline="0" dirty="0">
              <a:solidFill>
                <a:srgbClr val="000000"/>
              </a:solidFill>
              <a:latin typeface="Calibri" panose="020F0502020204030204" pitchFamily="34" charset="0"/>
            </a:endParaRPr>
          </a:p>
          <a:p>
            <a:endParaRPr lang="en-IN" sz="3200" dirty="0"/>
          </a:p>
        </p:txBody>
      </p:sp>
    </p:spTree>
    <p:extLst>
      <p:ext uri="{BB962C8B-B14F-4D97-AF65-F5344CB8AC3E}">
        <p14:creationId xmlns:p14="http://schemas.microsoft.com/office/powerpoint/2010/main" val="1970606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6DA15-FE82-4A15-87E4-EE8F7A8B222F}"/>
              </a:ext>
            </a:extLst>
          </p:cNvPr>
          <p:cNvSpPr>
            <a:spLocks noGrp="1"/>
          </p:cNvSpPr>
          <p:nvPr>
            <p:ph type="title"/>
          </p:nvPr>
        </p:nvSpPr>
        <p:spPr/>
        <p:txBody>
          <a:bodyPr>
            <a:normAutofit/>
          </a:bodyPr>
          <a:lstStyle/>
          <a:p>
            <a:r>
              <a:rPr lang="en-IN" sz="4000" b="0" i="0" u="none" strike="noStrike" baseline="0" dirty="0">
                <a:solidFill>
                  <a:srgbClr val="000000"/>
                </a:solidFill>
                <a:latin typeface="Calibri" panose="020F0502020204030204" pitchFamily="34" charset="0"/>
              </a:rPr>
              <a:t>Decision Tree for </a:t>
            </a:r>
            <a:r>
              <a:rPr lang="en-IN" sz="4000" b="0" i="0" u="none" strike="noStrike" baseline="0" dirty="0" err="1">
                <a:solidFill>
                  <a:srgbClr val="000000"/>
                </a:solidFill>
                <a:latin typeface="Calibri" panose="020F0502020204030204" pitchFamily="34" charset="0"/>
              </a:rPr>
              <a:t>PlayTennis</a:t>
            </a:r>
            <a:endParaRPr lang="en-IN" sz="4000" dirty="0"/>
          </a:p>
        </p:txBody>
      </p:sp>
      <p:pic>
        <p:nvPicPr>
          <p:cNvPr id="5" name="Content Placeholder 4">
            <a:extLst>
              <a:ext uri="{FF2B5EF4-FFF2-40B4-BE49-F238E27FC236}">
                <a16:creationId xmlns:a16="http://schemas.microsoft.com/office/drawing/2014/main" id="{40C91839-41E4-407E-A864-7DD65C553276}"/>
              </a:ext>
            </a:extLst>
          </p:cNvPr>
          <p:cNvPicPr>
            <a:picLocks noGrp="1" noChangeAspect="1"/>
          </p:cNvPicPr>
          <p:nvPr>
            <p:ph idx="1"/>
          </p:nvPr>
        </p:nvPicPr>
        <p:blipFill>
          <a:blip r:embed="rId2"/>
          <a:stretch>
            <a:fillRect/>
          </a:stretch>
        </p:blipFill>
        <p:spPr>
          <a:xfrm>
            <a:off x="1214203" y="1835811"/>
            <a:ext cx="8274571" cy="4860047"/>
          </a:xfr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9E5B033C-1A30-41A7-859C-A1CB6E2008BB}"/>
                  </a:ext>
                </a:extLst>
              </p14:cNvPr>
              <p14:cNvContentPartPr/>
              <p14:nvPr/>
            </p14:nvContentPartPr>
            <p14:xfrm>
              <a:off x="1652040" y="3295080"/>
              <a:ext cx="5706360" cy="3143520"/>
            </p14:xfrm>
          </p:contentPart>
        </mc:Choice>
        <mc:Fallback xmlns="">
          <p:pic>
            <p:nvPicPr>
              <p:cNvPr id="6" name="Ink 5">
                <a:extLst>
                  <a:ext uri="{FF2B5EF4-FFF2-40B4-BE49-F238E27FC236}">
                    <a16:creationId xmlns:a16="http://schemas.microsoft.com/office/drawing/2014/main" id="{9E5B033C-1A30-41A7-859C-A1CB6E2008BB}"/>
                  </a:ext>
                </a:extLst>
              </p:cNvPr>
              <p:cNvPicPr/>
              <p:nvPr/>
            </p:nvPicPr>
            <p:blipFill>
              <a:blip r:embed="rId4"/>
              <a:stretch>
                <a:fillRect/>
              </a:stretch>
            </p:blipFill>
            <p:spPr>
              <a:xfrm>
                <a:off x="1642680" y="3285720"/>
                <a:ext cx="5725080" cy="3162240"/>
              </a:xfrm>
              <a:prstGeom prst="rect">
                <a:avLst/>
              </a:prstGeom>
            </p:spPr>
          </p:pic>
        </mc:Fallback>
      </mc:AlternateContent>
    </p:spTree>
    <p:extLst>
      <p:ext uri="{BB962C8B-B14F-4D97-AF65-F5344CB8AC3E}">
        <p14:creationId xmlns:p14="http://schemas.microsoft.com/office/powerpoint/2010/main" val="274967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7226B-3FDB-4988-BFB8-D28FC42B954C}"/>
              </a:ext>
            </a:extLst>
          </p:cNvPr>
          <p:cNvSpPr>
            <a:spLocks noGrp="1"/>
          </p:cNvSpPr>
          <p:nvPr>
            <p:ph type="title"/>
          </p:nvPr>
        </p:nvSpPr>
        <p:spPr>
          <a:xfrm>
            <a:off x="478436" y="545007"/>
            <a:ext cx="1635177" cy="4746521"/>
          </a:xfrm>
        </p:spPr>
        <p:txBody>
          <a:bodyPr>
            <a:normAutofit/>
          </a:bodyPr>
          <a:lstStyle/>
          <a:p>
            <a:r>
              <a:rPr lang="en-IN" sz="4400" b="0" i="0" u="none" strike="noStrike" baseline="0" dirty="0">
                <a:solidFill>
                  <a:srgbClr val="000000"/>
                </a:solidFill>
                <a:latin typeface="Calibri" panose="020F0502020204030204" pitchFamily="34" charset="0"/>
              </a:rPr>
              <a:t>Decision Tree for </a:t>
            </a:r>
            <a:r>
              <a:rPr lang="en-IN" sz="4400" b="0" i="0" u="none" strike="noStrike" baseline="0" dirty="0" err="1">
                <a:solidFill>
                  <a:srgbClr val="000000"/>
                </a:solidFill>
                <a:latin typeface="Calibri" panose="020F0502020204030204" pitchFamily="34" charset="0"/>
              </a:rPr>
              <a:t>PlayTennis</a:t>
            </a:r>
            <a:endParaRPr lang="en-IN" dirty="0"/>
          </a:p>
        </p:txBody>
      </p:sp>
      <p:pic>
        <p:nvPicPr>
          <p:cNvPr id="5" name="Content Placeholder 4">
            <a:extLst>
              <a:ext uri="{FF2B5EF4-FFF2-40B4-BE49-F238E27FC236}">
                <a16:creationId xmlns:a16="http://schemas.microsoft.com/office/drawing/2014/main" id="{74FCBBBF-00DD-4CDC-8F55-AF861C09954F}"/>
              </a:ext>
            </a:extLst>
          </p:cNvPr>
          <p:cNvPicPr>
            <a:picLocks noGrp="1" noChangeAspect="1"/>
          </p:cNvPicPr>
          <p:nvPr>
            <p:ph idx="1"/>
          </p:nvPr>
        </p:nvPicPr>
        <p:blipFill>
          <a:blip r:embed="rId2"/>
          <a:stretch>
            <a:fillRect/>
          </a:stretch>
        </p:blipFill>
        <p:spPr>
          <a:xfrm>
            <a:off x="2638269" y="0"/>
            <a:ext cx="9553731" cy="6858000"/>
          </a:xfr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017762F8-C089-4B2F-A5C6-D4965D251CA8}"/>
                  </a:ext>
                </a:extLst>
              </p14:cNvPr>
              <p14:cNvContentPartPr/>
              <p14:nvPr/>
            </p14:nvContentPartPr>
            <p14:xfrm>
              <a:off x="4741560" y="2393280"/>
              <a:ext cx="7287120" cy="3848760"/>
            </p14:xfrm>
          </p:contentPart>
        </mc:Choice>
        <mc:Fallback xmlns="">
          <p:pic>
            <p:nvPicPr>
              <p:cNvPr id="6" name="Ink 5">
                <a:extLst>
                  <a:ext uri="{FF2B5EF4-FFF2-40B4-BE49-F238E27FC236}">
                    <a16:creationId xmlns:a16="http://schemas.microsoft.com/office/drawing/2014/main" id="{017762F8-C089-4B2F-A5C6-D4965D251CA8}"/>
                  </a:ext>
                </a:extLst>
              </p:cNvPr>
              <p:cNvPicPr/>
              <p:nvPr/>
            </p:nvPicPr>
            <p:blipFill>
              <a:blip r:embed="rId4"/>
              <a:stretch>
                <a:fillRect/>
              </a:stretch>
            </p:blipFill>
            <p:spPr>
              <a:xfrm>
                <a:off x="4732200" y="2383920"/>
                <a:ext cx="7305840" cy="3867480"/>
              </a:xfrm>
              <a:prstGeom prst="rect">
                <a:avLst/>
              </a:prstGeom>
            </p:spPr>
          </p:pic>
        </mc:Fallback>
      </mc:AlternateContent>
    </p:spTree>
    <p:extLst>
      <p:ext uri="{BB962C8B-B14F-4D97-AF65-F5344CB8AC3E}">
        <p14:creationId xmlns:p14="http://schemas.microsoft.com/office/powerpoint/2010/main" val="2700982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8D35574-5E0A-423D-B9C0-37D5311F6B1A}"/>
              </a:ext>
            </a:extLst>
          </p:cNvPr>
          <p:cNvPicPr>
            <a:picLocks noGrp="1" noChangeAspect="1"/>
          </p:cNvPicPr>
          <p:nvPr>
            <p:ph idx="1"/>
          </p:nvPr>
        </p:nvPicPr>
        <p:blipFill>
          <a:blip r:embed="rId2"/>
          <a:stretch>
            <a:fillRect/>
          </a:stretch>
        </p:blipFill>
        <p:spPr>
          <a:xfrm>
            <a:off x="1077181" y="3429000"/>
            <a:ext cx="9054619" cy="2713219"/>
          </a:xfrm>
        </p:spPr>
      </p:pic>
      <p:sp>
        <p:nvSpPr>
          <p:cNvPr id="7" name="TextBox 6">
            <a:extLst>
              <a:ext uri="{FF2B5EF4-FFF2-40B4-BE49-F238E27FC236}">
                <a16:creationId xmlns:a16="http://schemas.microsoft.com/office/drawing/2014/main" id="{5F55CBFD-6D46-48ED-9A54-41934041C81B}"/>
              </a:ext>
            </a:extLst>
          </p:cNvPr>
          <p:cNvSpPr txBox="1"/>
          <p:nvPr/>
        </p:nvSpPr>
        <p:spPr>
          <a:xfrm>
            <a:off x="873177" y="423393"/>
            <a:ext cx="9909748" cy="1200329"/>
          </a:xfrm>
          <a:prstGeom prst="rect">
            <a:avLst/>
          </a:prstGeom>
          <a:noFill/>
        </p:spPr>
        <p:txBody>
          <a:bodyPr wrap="square">
            <a:spAutoFit/>
          </a:bodyPr>
          <a:lstStyle/>
          <a:p>
            <a:r>
              <a:rPr lang="en-US" sz="3600" dirty="0">
                <a:solidFill>
                  <a:srgbClr val="000000"/>
                </a:solidFill>
                <a:latin typeface="Calibri" panose="020F0502020204030204" pitchFamily="34" charset="0"/>
              </a:rPr>
              <a:t>D</a:t>
            </a:r>
            <a:r>
              <a:rPr lang="en-US" sz="3600" b="0" i="0" u="none" strike="noStrike" baseline="0" dirty="0">
                <a:solidFill>
                  <a:srgbClr val="000000"/>
                </a:solidFill>
                <a:latin typeface="Calibri" panose="020F0502020204030204" pitchFamily="34" charset="0"/>
              </a:rPr>
              <a:t>ecision trees represent disjunctions of conjunctions</a:t>
            </a:r>
            <a:endParaRPr lang="en-IN" sz="3600" dirty="0"/>
          </a:p>
        </p:txBody>
      </p:sp>
    </p:spTree>
    <p:extLst>
      <p:ext uri="{BB962C8B-B14F-4D97-AF65-F5344CB8AC3E}">
        <p14:creationId xmlns:p14="http://schemas.microsoft.com/office/powerpoint/2010/main" val="1868881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75C84-43C0-41F6-A7EA-518E7BA8D91A}"/>
              </a:ext>
            </a:extLst>
          </p:cNvPr>
          <p:cNvSpPr>
            <a:spLocks noGrp="1"/>
          </p:cNvSpPr>
          <p:nvPr>
            <p:ph type="title"/>
          </p:nvPr>
        </p:nvSpPr>
        <p:spPr/>
        <p:txBody>
          <a:bodyPr/>
          <a:lstStyle/>
          <a:p>
            <a:r>
              <a:rPr lang="en-US" dirty="0"/>
              <a:t>Search for a good tree</a:t>
            </a:r>
            <a:endParaRPr lang="en-IN" dirty="0"/>
          </a:p>
        </p:txBody>
      </p:sp>
      <p:sp>
        <p:nvSpPr>
          <p:cNvPr id="3" name="Content Placeholder 2">
            <a:extLst>
              <a:ext uri="{FF2B5EF4-FFF2-40B4-BE49-F238E27FC236}">
                <a16:creationId xmlns:a16="http://schemas.microsoft.com/office/drawing/2014/main" id="{C65C161D-8814-4880-9165-C34270844348}"/>
              </a:ext>
            </a:extLst>
          </p:cNvPr>
          <p:cNvSpPr>
            <a:spLocks noGrp="1"/>
          </p:cNvSpPr>
          <p:nvPr>
            <p:ph idx="1"/>
          </p:nvPr>
        </p:nvSpPr>
        <p:spPr/>
        <p:txBody>
          <a:bodyPr/>
          <a:lstStyle/>
          <a:p>
            <a:pPr algn="l"/>
            <a:endParaRPr lang="en-IN" sz="1800" b="0" i="0" u="none" strike="noStrike" baseline="0" dirty="0">
              <a:solidFill>
                <a:srgbClr val="000000"/>
              </a:solidFill>
              <a:latin typeface="Calibri" panose="020F0502020204030204" pitchFamily="34" charset="0"/>
            </a:endParaRPr>
          </a:p>
          <a:p>
            <a:pPr marL="0" indent="0">
              <a:buNone/>
            </a:pPr>
            <a:r>
              <a:rPr lang="en-US" sz="2400" b="0" i="0" u="none" strike="noStrike" baseline="0" dirty="0">
                <a:solidFill>
                  <a:srgbClr val="000000"/>
                </a:solidFill>
                <a:latin typeface="Calibri" panose="020F0502020204030204" pitchFamily="34" charset="0"/>
              </a:rPr>
              <a:t>The space of decision trees is too big for systematic search.</a:t>
            </a:r>
          </a:p>
          <a:p>
            <a:pPr marL="0" indent="0">
              <a:buNone/>
            </a:pPr>
            <a:r>
              <a:rPr lang="en-IN" sz="2400" b="0" i="0" u="none" strike="noStrike" baseline="0" dirty="0">
                <a:solidFill>
                  <a:srgbClr val="000000"/>
                </a:solidFill>
                <a:latin typeface="Arial" panose="020B0604020202020204" pitchFamily="34" charset="0"/>
              </a:rPr>
              <a:t>•</a:t>
            </a:r>
            <a:r>
              <a:rPr lang="en-IN" sz="2400" b="0" i="0" u="none" strike="noStrike" baseline="0" dirty="0">
                <a:solidFill>
                  <a:srgbClr val="000000"/>
                </a:solidFill>
                <a:latin typeface="Calibri" panose="020F0502020204030204" pitchFamily="34" charset="0"/>
              </a:rPr>
              <a:t>Stop and </a:t>
            </a:r>
          </a:p>
          <a:p>
            <a:pPr marL="0" indent="0">
              <a:buNone/>
            </a:pPr>
            <a:r>
              <a:rPr lang="en-US" sz="2400" b="0" i="0" u="none" strike="noStrike" baseline="0" dirty="0">
                <a:solidFill>
                  <a:srgbClr val="000000"/>
                </a:solidFill>
                <a:latin typeface="Arial" panose="020B0604020202020204" pitchFamily="34" charset="0"/>
              </a:rPr>
              <a:t>–</a:t>
            </a:r>
            <a:r>
              <a:rPr lang="en-US" sz="2400" b="0" i="0" u="none" strike="noStrike" baseline="0" dirty="0">
                <a:solidFill>
                  <a:srgbClr val="000000"/>
                </a:solidFill>
                <a:latin typeface="Calibri" panose="020F0502020204030204" pitchFamily="34" charset="0"/>
              </a:rPr>
              <a:t>return the a value for the target feature or </a:t>
            </a:r>
          </a:p>
          <a:p>
            <a:pPr marL="0" indent="0">
              <a:buNone/>
            </a:pPr>
            <a:r>
              <a:rPr lang="en-US" sz="2400" b="0" i="0" u="none" strike="noStrike" baseline="0" dirty="0">
                <a:solidFill>
                  <a:srgbClr val="000000"/>
                </a:solidFill>
                <a:latin typeface="Arial" panose="020B0604020202020204" pitchFamily="34" charset="0"/>
              </a:rPr>
              <a:t>–</a:t>
            </a:r>
            <a:r>
              <a:rPr lang="en-US" sz="2400" b="0" i="0" u="none" strike="noStrike" baseline="0" dirty="0">
                <a:solidFill>
                  <a:srgbClr val="000000"/>
                </a:solidFill>
                <a:latin typeface="Calibri" panose="020F0502020204030204" pitchFamily="34" charset="0"/>
              </a:rPr>
              <a:t>a distribution over target feature values</a:t>
            </a:r>
          </a:p>
          <a:p>
            <a:pPr marL="0" indent="0">
              <a:buNone/>
            </a:pPr>
            <a:r>
              <a:rPr lang="en-US" sz="2400" b="0" i="0" u="none" strike="noStrike" baseline="0" dirty="0">
                <a:solidFill>
                  <a:srgbClr val="000000"/>
                </a:solidFill>
                <a:latin typeface="Arial" panose="020B0604020202020204" pitchFamily="34" charset="0"/>
              </a:rPr>
              <a:t>•</a:t>
            </a:r>
            <a:r>
              <a:rPr lang="en-US" sz="2400" b="0" i="0" u="none" strike="noStrike" baseline="0" dirty="0">
                <a:solidFill>
                  <a:srgbClr val="000000"/>
                </a:solidFill>
                <a:latin typeface="Calibri" panose="020F0502020204030204" pitchFamily="34" charset="0"/>
              </a:rPr>
              <a:t>Choose a test (e.g. an input feature) to split on. </a:t>
            </a:r>
          </a:p>
          <a:p>
            <a:pPr marL="0" indent="0">
              <a:buNone/>
            </a:pPr>
            <a:r>
              <a:rPr lang="en-US" sz="2400" b="0" i="0" u="none" strike="noStrike" baseline="0" dirty="0">
                <a:solidFill>
                  <a:srgbClr val="000000"/>
                </a:solidFill>
                <a:latin typeface="Arial" panose="020B0604020202020204" pitchFamily="34" charset="0"/>
              </a:rPr>
              <a:t>–</a:t>
            </a:r>
            <a:r>
              <a:rPr lang="en-US" sz="2400" b="0" i="0" u="none" strike="noStrike" baseline="0" dirty="0">
                <a:solidFill>
                  <a:srgbClr val="000000"/>
                </a:solidFill>
                <a:latin typeface="Calibri" panose="020F0502020204030204" pitchFamily="34" charset="0"/>
              </a:rPr>
              <a:t>For each value of the test, build a subtree for those examples with this value for the test.</a:t>
            </a:r>
          </a:p>
          <a:p>
            <a:endParaRPr lang="en-IN" dirty="0"/>
          </a:p>
        </p:txBody>
      </p:sp>
    </p:spTree>
    <p:extLst>
      <p:ext uri="{BB962C8B-B14F-4D97-AF65-F5344CB8AC3E}">
        <p14:creationId xmlns:p14="http://schemas.microsoft.com/office/powerpoint/2010/main" val="1830101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C3229-8CC5-447D-98BC-F069B5DD859B}"/>
              </a:ext>
            </a:extLst>
          </p:cNvPr>
          <p:cNvSpPr>
            <a:spLocks noGrp="1"/>
          </p:cNvSpPr>
          <p:nvPr>
            <p:ph type="title"/>
          </p:nvPr>
        </p:nvSpPr>
        <p:spPr/>
        <p:txBody>
          <a:bodyPr/>
          <a:lstStyle/>
          <a:p>
            <a:r>
              <a:rPr lang="en-US" dirty="0"/>
              <a:t>Top-down Induction of Decision Tree </a:t>
            </a:r>
            <a:endParaRPr lang="en-IN" dirty="0"/>
          </a:p>
        </p:txBody>
      </p:sp>
      <p:sp>
        <p:nvSpPr>
          <p:cNvPr id="3" name="Content Placeholder 2">
            <a:extLst>
              <a:ext uri="{FF2B5EF4-FFF2-40B4-BE49-F238E27FC236}">
                <a16:creationId xmlns:a16="http://schemas.microsoft.com/office/drawing/2014/main" id="{EEB83717-605A-4E04-9170-609FB8D3CC6B}"/>
              </a:ext>
            </a:extLst>
          </p:cNvPr>
          <p:cNvSpPr>
            <a:spLocks noGrp="1"/>
          </p:cNvSpPr>
          <p:nvPr>
            <p:ph idx="1"/>
          </p:nvPr>
        </p:nvSpPr>
        <p:spPr/>
        <p:txBody>
          <a:bodyPr/>
          <a:lstStyle/>
          <a:p>
            <a:pPr algn="l"/>
            <a:endParaRPr lang="en-IN" sz="1800" b="0" i="0" u="none" strike="noStrike" baseline="0" dirty="0">
              <a:solidFill>
                <a:srgbClr val="000000"/>
              </a:solidFill>
              <a:latin typeface="Calibri" panose="020F0502020204030204" pitchFamily="34" charset="0"/>
            </a:endParaRPr>
          </a:p>
          <a:p>
            <a:pPr marL="0" indent="0">
              <a:buNone/>
            </a:pPr>
            <a:r>
              <a:rPr lang="en-US" b="0" i="0" u="none" strike="noStrike" baseline="0" dirty="0">
                <a:solidFill>
                  <a:srgbClr val="000000"/>
                </a:solidFill>
                <a:latin typeface="Calibri" panose="020F0502020204030204" pitchFamily="34" charset="0"/>
              </a:rPr>
              <a:t>1.A the </a:t>
            </a:r>
            <a:r>
              <a:rPr lang="en-US" b="0" i="0" u="none" strike="noStrike" baseline="0" dirty="0">
                <a:solidFill>
                  <a:srgbClr val="000000"/>
                </a:solidFill>
                <a:latin typeface="MS PGothic" panose="020B0600070205080204" pitchFamily="34" charset="-128"/>
              </a:rPr>
              <a:t>“</a:t>
            </a:r>
            <a:r>
              <a:rPr lang="en-US" b="0" i="0" u="none" strike="noStrike" baseline="0" dirty="0" err="1">
                <a:solidFill>
                  <a:srgbClr val="000000"/>
                </a:solidFill>
                <a:latin typeface="Calibri" panose="020F0502020204030204" pitchFamily="34" charset="0"/>
              </a:rPr>
              <a:t>best</a:t>
            </a:r>
            <a:r>
              <a:rPr lang="en-US" b="0" i="0" u="none" strike="noStrike" baseline="0" dirty="0" err="1">
                <a:solidFill>
                  <a:srgbClr val="000000"/>
                </a:solidFill>
                <a:latin typeface="MS PGothic" panose="020B0600070205080204" pitchFamily="34" charset="-128"/>
              </a:rPr>
              <a:t>”</a:t>
            </a:r>
            <a:r>
              <a:rPr lang="en-US" b="0" i="0" u="none" strike="noStrike" baseline="0" dirty="0" err="1">
                <a:solidFill>
                  <a:srgbClr val="000000"/>
                </a:solidFill>
                <a:latin typeface="Calibri" panose="020F0502020204030204" pitchFamily="34" charset="0"/>
              </a:rPr>
              <a:t>decision</a:t>
            </a:r>
            <a:r>
              <a:rPr lang="en-US" b="0" i="0" u="none" strike="noStrike" baseline="0" dirty="0">
                <a:solidFill>
                  <a:srgbClr val="000000"/>
                </a:solidFill>
                <a:latin typeface="Calibri" panose="020F0502020204030204" pitchFamily="34" charset="0"/>
              </a:rPr>
              <a:t> attribute for next </a:t>
            </a:r>
            <a:r>
              <a:rPr lang="en-US" b="0" i="1" u="none" strike="noStrike" baseline="0" dirty="0">
                <a:solidFill>
                  <a:srgbClr val="000000"/>
                </a:solidFill>
                <a:latin typeface="Calibri" panose="020F0502020204030204" pitchFamily="34" charset="0"/>
              </a:rPr>
              <a:t>node</a:t>
            </a:r>
            <a:endParaRPr lang="en-US" b="0" i="0" u="none" strike="noStrike" baseline="0" dirty="0">
              <a:solidFill>
                <a:srgbClr val="000000"/>
              </a:solidFill>
              <a:latin typeface="Calibri" panose="020F0502020204030204" pitchFamily="34" charset="0"/>
            </a:endParaRPr>
          </a:p>
          <a:p>
            <a:pPr marL="0" indent="0">
              <a:buNone/>
            </a:pPr>
            <a:r>
              <a:rPr lang="en-US" b="0" i="0" u="none" strike="noStrike" baseline="0" dirty="0">
                <a:solidFill>
                  <a:srgbClr val="000000"/>
                </a:solidFill>
                <a:latin typeface="Calibri" panose="020F0502020204030204" pitchFamily="34" charset="0"/>
              </a:rPr>
              <a:t>2.Assign A as decision attribute for </a:t>
            </a:r>
            <a:r>
              <a:rPr lang="en-US" b="0" i="1" u="none" strike="noStrike" baseline="0" dirty="0">
                <a:solidFill>
                  <a:srgbClr val="000000"/>
                </a:solidFill>
                <a:latin typeface="Calibri" panose="020F0502020204030204" pitchFamily="34" charset="0"/>
              </a:rPr>
              <a:t>node</a:t>
            </a:r>
            <a:endParaRPr lang="en-US" b="0" i="0" u="none" strike="noStrike" baseline="0" dirty="0">
              <a:solidFill>
                <a:srgbClr val="000000"/>
              </a:solidFill>
              <a:latin typeface="Calibri" panose="020F0502020204030204" pitchFamily="34" charset="0"/>
            </a:endParaRPr>
          </a:p>
          <a:p>
            <a:pPr marL="0" indent="0">
              <a:buNone/>
            </a:pPr>
            <a:r>
              <a:rPr lang="en-US" b="0" i="0" u="none" strike="noStrike" baseline="0" dirty="0">
                <a:solidFill>
                  <a:srgbClr val="000000"/>
                </a:solidFill>
                <a:latin typeface="Calibri" panose="020F0502020204030204" pitchFamily="34" charset="0"/>
              </a:rPr>
              <a:t>3.For each value of A create new descendant </a:t>
            </a:r>
          </a:p>
          <a:p>
            <a:pPr marL="0" indent="0">
              <a:buNone/>
            </a:pPr>
            <a:r>
              <a:rPr lang="en-US" b="0" i="0" u="none" strike="noStrike" baseline="0" dirty="0">
                <a:solidFill>
                  <a:srgbClr val="000000"/>
                </a:solidFill>
                <a:latin typeface="Calibri" panose="020F0502020204030204" pitchFamily="34" charset="0"/>
              </a:rPr>
              <a:t>4.Sort training examples to leaf node according to the attribute value of the branch</a:t>
            </a:r>
          </a:p>
          <a:p>
            <a:pPr marL="0" indent="0">
              <a:buNone/>
            </a:pPr>
            <a:r>
              <a:rPr lang="en-US" b="0" i="0" u="none" strike="noStrike" baseline="0" dirty="0">
                <a:solidFill>
                  <a:srgbClr val="000000"/>
                </a:solidFill>
                <a:latin typeface="Calibri" panose="020F0502020204030204" pitchFamily="34" charset="0"/>
              </a:rPr>
              <a:t>5.If all training examples are perfectly classified (same value of target attribute) stop, else iterate over </a:t>
            </a:r>
            <a:r>
              <a:rPr lang="en-US" b="0" i="0" u="none" strike="noStrike" baseline="0" dirty="0" err="1">
                <a:solidFill>
                  <a:srgbClr val="000000"/>
                </a:solidFill>
                <a:latin typeface="Calibri" panose="020F0502020204030204" pitchFamily="34" charset="0"/>
              </a:rPr>
              <a:t>newleaf</a:t>
            </a:r>
            <a:r>
              <a:rPr lang="en-US" b="0" i="0" u="none" strike="noStrike" baseline="0" dirty="0">
                <a:solidFill>
                  <a:srgbClr val="000000"/>
                </a:solidFill>
                <a:latin typeface="Calibri" panose="020F0502020204030204" pitchFamily="34" charset="0"/>
              </a:rPr>
              <a:t> nodes.</a:t>
            </a:r>
          </a:p>
          <a:p>
            <a:endParaRPr lang="en-IN" dirty="0"/>
          </a:p>
        </p:txBody>
      </p:sp>
    </p:spTree>
    <p:extLst>
      <p:ext uri="{BB962C8B-B14F-4D97-AF65-F5344CB8AC3E}">
        <p14:creationId xmlns:p14="http://schemas.microsoft.com/office/powerpoint/2010/main" val="1392269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92C9E-873D-4640-8D40-3216126AB537}"/>
              </a:ext>
            </a:extLst>
          </p:cNvPr>
          <p:cNvSpPr>
            <a:spLocks noGrp="1"/>
          </p:cNvSpPr>
          <p:nvPr>
            <p:ph type="title"/>
          </p:nvPr>
        </p:nvSpPr>
        <p:spPr/>
        <p:txBody>
          <a:bodyPr/>
          <a:lstStyle/>
          <a:p>
            <a:r>
              <a:rPr lang="en-US" dirty="0"/>
              <a:t>Choices </a:t>
            </a:r>
            <a:endParaRPr lang="en-IN" dirty="0"/>
          </a:p>
        </p:txBody>
      </p:sp>
      <p:sp>
        <p:nvSpPr>
          <p:cNvPr id="3" name="Content Placeholder 2">
            <a:extLst>
              <a:ext uri="{FF2B5EF4-FFF2-40B4-BE49-F238E27FC236}">
                <a16:creationId xmlns:a16="http://schemas.microsoft.com/office/drawing/2014/main" id="{88701E3A-4809-4092-BD18-86B095372C60}"/>
              </a:ext>
            </a:extLst>
          </p:cNvPr>
          <p:cNvSpPr>
            <a:spLocks noGrp="1"/>
          </p:cNvSpPr>
          <p:nvPr>
            <p:ph idx="1"/>
          </p:nvPr>
        </p:nvSpPr>
        <p:spPr/>
        <p:txBody>
          <a:bodyPr/>
          <a:lstStyle/>
          <a:p>
            <a:pPr algn="l"/>
            <a:endParaRPr lang="en-IN" sz="1800" b="0" i="0" u="none" strike="noStrike" baseline="0" dirty="0">
              <a:solidFill>
                <a:srgbClr val="000000"/>
              </a:solidFill>
              <a:latin typeface="Calibri" panose="020F0502020204030204" pitchFamily="34" charset="0"/>
            </a:endParaRPr>
          </a:p>
          <a:p>
            <a:pPr marL="0" indent="0">
              <a:buNone/>
            </a:pPr>
            <a:r>
              <a:rPr lang="en-IN" sz="1800" b="0" i="0" u="none" strike="noStrike" baseline="0" dirty="0">
                <a:solidFill>
                  <a:srgbClr val="000000"/>
                </a:solidFill>
                <a:latin typeface="Calibri" panose="020F0502020204030204" pitchFamily="34" charset="0"/>
              </a:rPr>
              <a:t>When to stop</a:t>
            </a:r>
          </a:p>
          <a:p>
            <a:pPr marL="0" indent="0">
              <a:buNone/>
            </a:pPr>
            <a:r>
              <a:rPr lang="en-IN" sz="1800" b="0" i="0" u="none" strike="noStrike" baseline="0" dirty="0">
                <a:solidFill>
                  <a:srgbClr val="000000"/>
                </a:solidFill>
                <a:latin typeface="Arial" panose="020B0604020202020204" pitchFamily="34" charset="0"/>
              </a:rPr>
              <a:t>–</a:t>
            </a:r>
            <a:r>
              <a:rPr lang="en-IN" sz="1800" b="0" i="0" u="none" strike="noStrike" baseline="0" dirty="0">
                <a:solidFill>
                  <a:srgbClr val="000000"/>
                </a:solidFill>
                <a:latin typeface="Calibri" panose="020F0502020204030204" pitchFamily="34" charset="0"/>
              </a:rPr>
              <a:t>no more input features</a:t>
            </a:r>
          </a:p>
          <a:p>
            <a:pPr marL="0" indent="0">
              <a:buNone/>
            </a:pPr>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Calibri" panose="020F0502020204030204" pitchFamily="34" charset="0"/>
              </a:rPr>
              <a:t>all examples are classified the same</a:t>
            </a:r>
          </a:p>
          <a:p>
            <a:pPr marL="0" indent="0">
              <a:buNone/>
            </a:pPr>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Calibri" panose="020F0502020204030204" pitchFamily="34" charset="0"/>
              </a:rPr>
              <a:t>too few examples to make an informative split</a:t>
            </a:r>
          </a:p>
          <a:p>
            <a:pPr marL="0" indent="0">
              <a:buNone/>
            </a:pPr>
            <a:endParaRPr lang="en-IN" sz="1800" b="0" i="0" u="none" strike="noStrike" baseline="0" dirty="0">
              <a:solidFill>
                <a:srgbClr val="000000"/>
              </a:solidFill>
              <a:latin typeface="Calibri" panose="020F0502020204030204" pitchFamily="34" charset="0"/>
            </a:endParaRPr>
          </a:p>
          <a:p>
            <a:pPr marL="0" indent="0">
              <a:buNone/>
            </a:pPr>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Calibri" panose="020F0502020204030204" pitchFamily="34" charset="0"/>
              </a:rPr>
              <a:t>Which test to split on</a:t>
            </a:r>
          </a:p>
          <a:p>
            <a:pPr marL="0" indent="0">
              <a:buNone/>
            </a:pPr>
            <a:r>
              <a:rPr lang="en-IN" sz="1800" b="0" i="0" u="none" strike="noStrike" baseline="0" dirty="0">
                <a:solidFill>
                  <a:srgbClr val="000000"/>
                </a:solidFill>
                <a:latin typeface="Arial" panose="020B0604020202020204" pitchFamily="34" charset="0"/>
              </a:rPr>
              <a:t>–</a:t>
            </a:r>
            <a:r>
              <a:rPr lang="en-IN" sz="1800" b="0" i="0" u="none" strike="noStrike" baseline="0" dirty="0">
                <a:solidFill>
                  <a:srgbClr val="000000"/>
                </a:solidFill>
                <a:latin typeface="Calibri" panose="020F0502020204030204" pitchFamily="34" charset="0"/>
              </a:rPr>
              <a:t>split gives smallest error.</a:t>
            </a:r>
          </a:p>
          <a:p>
            <a:pPr marL="0" indent="0">
              <a:buNone/>
            </a:pPr>
            <a:r>
              <a:rPr lang="en-IN" sz="1800" b="0" i="0" u="none" strike="noStrike" baseline="0" dirty="0">
                <a:solidFill>
                  <a:srgbClr val="000000"/>
                </a:solidFill>
                <a:latin typeface="Arial" panose="020B0604020202020204" pitchFamily="34" charset="0"/>
              </a:rPr>
              <a:t>–</a:t>
            </a:r>
            <a:r>
              <a:rPr lang="en-IN" sz="1800" b="0" i="0" u="none" strike="noStrike" baseline="0" dirty="0">
                <a:solidFill>
                  <a:srgbClr val="000000"/>
                </a:solidFill>
                <a:latin typeface="Calibri" panose="020F0502020204030204" pitchFamily="34" charset="0"/>
              </a:rPr>
              <a:t>With multi-valued features</a:t>
            </a:r>
          </a:p>
          <a:p>
            <a:pPr marL="0" indent="0">
              <a:buNone/>
            </a:pPr>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Calibri" panose="020F0502020204030204" pitchFamily="34" charset="0"/>
              </a:rPr>
              <a:t>split on all values or </a:t>
            </a:r>
          </a:p>
          <a:p>
            <a:pPr marL="0" indent="0">
              <a:buNone/>
            </a:pPr>
            <a:r>
              <a:rPr lang="en-IN" sz="1800" b="0" i="0" u="none" strike="noStrike" baseline="0" dirty="0">
                <a:solidFill>
                  <a:srgbClr val="000000"/>
                </a:solidFill>
                <a:latin typeface="Arial" panose="020B0604020202020204" pitchFamily="34" charset="0"/>
              </a:rPr>
              <a:t>•</a:t>
            </a:r>
            <a:r>
              <a:rPr lang="en-IN" sz="1800" b="0" i="0" u="none" strike="noStrike" baseline="0" dirty="0">
                <a:solidFill>
                  <a:srgbClr val="000000"/>
                </a:solidFill>
                <a:latin typeface="Calibri" panose="020F0502020204030204" pitchFamily="34" charset="0"/>
              </a:rPr>
              <a:t>split values into half. </a:t>
            </a:r>
          </a:p>
          <a:p>
            <a:endParaRPr lang="en-IN" dirty="0"/>
          </a:p>
        </p:txBody>
      </p:sp>
    </p:spTree>
    <p:extLst>
      <p:ext uri="{BB962C8B-B14F-4D97-AF65-F5344CB8AC3E}">
        <p14:creationId xmlns:p14="http://schemas.microsoft.com/office/powerpoint/2010/main" val="18183834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ABB1F-3F98-4471-9A27-497D6562EE78}"/>
              </a:ext>
            </a:extLst>
          </p:cNvPr>
          <p:cNvSpPr>
            <a:spLocks noGrp="1"/>
          </p:cNvSpPr>
          <p:nvPr>
            <p:ph type="title"/>
          </p:nvPr>
        </p:nvSpPr>
        <p:spPr/>
        <p:txBody>
          <a:bodyPr/>
          <a:lstStyle/>
          <a:p>
            <a:r>
              <a:rPr lang="en-US" dirty="0"/>
              <a:t>Which attribute to start with? </a:t>
            </a:r>
            <a:endParaRPr lang="en-IN" dirty="0"/>
          </a:p>
        </p:txBody>
      </p:sp>
      <p:sp>
        <p:nvSpPr>
          <p:cNvPr id="3" name="Content Placeholder 2">
            <a:extLst>
              <a:ext uri="{FF2B5EF4-FFF2-40B4-BE49-F238E27FC236}">
                <a16:creationId xmlns:a16="http://schemas.microsoft.com/office/drawing/2014/main" id="{DE6365D2-9875-4D39-B6B3-976E22AA5E9C}"/>
              </a:ext>
            </a:extLst>
          </p:cNvPr>
          <p:cNvSpPr>
            <a:spLocks noGrp="1"/>
          </p:cNvSpPr>
          <p:nvPr>
            <p:ph idx="1"/>
          </p:nvPr>
        </p:nvSpPr>
        <p:spPr/>
        <p:txBody>
          <a:bodyPr/>
          <a:lstStyle/>
          <a:p>
            <a:r>
              <a:rPr lang="en-US" dirty="0"/>
              <a:t>Consider the algorithm Top-Down Induction for decision tree and determine the best attribute to start with? </a:t>
            </a:r>
            <a:endParaRPr lang="en-IN" dirty="0"/>
          </a:p>
        </p:txBody>
      </p:sp>
    </p:spTree>
    <p:extLst>
      <p:ext uri="{BB962C8B-B14F-4D97-AF65-F5344CB8AC3E}">
        <p14:creationId xmlns:p14="http://schemas.microsoft.com/office/powerpoint/2010/main" val="4251629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DA6F0-BD1D-4AB7-9B82-DD4B9D37859C}"/>
              </a:ext>
            </a:extLst>
          </p:cNvPr>
          <p:cNvSpPr>
            <a:spLocks noGrp="1"/>
          </p:cNvSpPr>
          <p:nvPr>
            <p:ph type="title"/>
          </p:nvPr>
        </p:nvSpPr>
        <p:spPr/>
        <p:txBody>
          <a:bodyPr/>
          <a:lstStyle/>
          <a:p>
            <a:r>
              <a:rPr lang="en-US" dirty="0"/>
              <a:t>Principal Criteria </a:t>
            </a:r>
            <a:endParaRPr lang="en-IN" dirty="0"/>
          </a:p>
        </p:txBody>
      </p:sp>
      <p:sp>
        <p:nvSpPr>
          <p:cNvPr id="3" name="Content Placeholder 2">
            <a:extLst>
              <a:ext uri="{FF2B5EF4-FFF2-40B4-BE49-F238E27FC236}">
                <a16:creationId xmlns:a16="http://schemas.microsoft.com/office/drawing/2014/main" id="{588A19D7-319F-4124-B0D8-706C85C81D13}"/>
              </a:ext>
            </a:extLst>
          </p:cNvPr>
          <p:cNvSpPr>
            <a:spLocks noGrp="1"/>
          </p:cNvSpPr>
          <p:nvPr>
            <p:ph idx="1"/>
          </p:nvPr>
        </p:nvSpPr>
        <p:spPr>
          <a:xfrm>
            <a:off x="838200" y="1825625"/>
            <a:ext cx="10515600" cy="4667250"/>
          </a:xfrm>
        </p:spPr>
        <p:txBody>
          <a:bodyPr>
            <a:normAutofit/>
          </a:bodyPr>
          <a:lstStyle/>
          <a:p>
            <a:r>
              <a:rPr lang="en-US" b="0" i="0" u="none" strike="noStrike" baseline="0" dirty="0">
                <a:solidFill>
                  <a:srgbClr val="000000"/>
                </a:solidFill>
                <a:latin typeface="Calibri" panose="020F0502020204030204" pitchFamily="34" charset="0"/>
              </a:rPr>
              <a:t>Selection of an attribute to test at each node -choosing the most useful attribute for classifying examples. </a:t>
            </a:r>
          </a:p>
          <a:p>
            <a:pPr marL="0" indent="0">
              <a:buNone/>
            </a:pPr>
            <a:r>
              <a:rPr lang="en-IN" b="0" i="0" u="none" strike="noStrike" baseline="0" dirty="0">
                <a:solidFill>
                  <a:srgbClr val="000000"/>
                </a:solidFill>
                <a:latin typeface="Arial" panose="020B0604020202020204" pitchFamily="34" charset="0"/>
              </a:rPr>
              <a:t>•</a:t>
            </a:r>
            <a:r>
              <a:rPr lang="en-IN" b="0" i="0" u="none" strike="noStrike" baseline="0" dirty="0">
                <a:solidFill>
                  <a:srgbClr val="000000"/>
                </a:solidFill>
                <a:latin typeface="Calibri" panose="020F0502020204030204" pitchFamily="34" charset="0"/>
              </a:rPr>
              <a:t>information gain</a:t>
            </a:r>
          </a:p>
          <a:p>
            <a:pPr marL="0" indent="0">
              <a:buNone/>
            </a:pPr>
            <a:r>
              <a:rPr lang="en-US" b="0" i="0" u="none" strike="noStrike" baseline="0" dirty="0">
                <a:solidFill>
                  <a:srgbClr val="000000"/>
                </a:solidFill>
                <a:latin typeface="Arial" panose="020B0604020202020204" pitchFamily="34" charset="0"/>
              </a:rPr>
              <a:t>–</a:t>
            </a:r>
            <a:r>
              <a:rPr lang="en-US" b="0" i="0" u="none" strike="noStrike" baseline="0" dirty="0">
                <a:solidFill>
                  <a:srgbClr val="000000"/>
                </a:solidFill>
                <a:latin typeface="Calibri" panose="020F0502020204030204" pitchFamily="34" charset="0"/>
              </a:rPr>
              <a:t>measures how well a given attribute separates the training examples according to their target classification</a:t>
            </a:r>
          </a:p>
          <a:p>
            <a:pPr marL="0" indent="0">
              <a:buNone/>
            </a:pPr>
            <a:r>
              <a:rPr lang="en-US" b="0" i="0" u="none" strike="noStrike" baseline="0" dirty="0">
                <a:solidFill>
                  <a:srgbClr val="000000"/>
                </a:solidFill>
                <a:latin typeface="Arial" panose="020B0604020202020204" pitchFamily="34" charset="0"/>
              </a:rPr>
              <a:t>–</a:t>
            </a:r>
            <a:r>
              <a:rPr lang="en-US" b="0" i="0" u="none" strike="noStrike" baseline="0" dirty="0">
                <a:solidFill>
                  <a:srgbClr val="000000"/>
                </a:solidFill>
                <a:latin typeface="Calibri" panose="020F0502020204030204" pitchFamily="34" charset="0"/>
              </a:rPr>
              <a:t>This measure is used to select among the candidate attributes at each step while growing the tree</a:t>
            </a:r>
          </a:p>
          <a:p>
            <a:pPr marL="0" indent="0">
              <a:buNone/>
            </a:pPr>
            <a:r>
              <a:rPr lang="en-US" b="0" i="0" u="none" strike="noStrike" baseline="0" dirty="0">
                <a:solidFill>
                  <a:srgbClr val="000000"/>
                </a:solidFill>
                <a:latin typeface="Arial" panose="020B0604020202020204" pitchFamily="34" charset="0"/>
              </a:rPr>
              <a:t>–</a:t>
            </a:r>
            <a:r>
              <a:rPr lang="en-US" b="0" i="0" u="none" strike="noStrike" baseline="0" dirty="0">
                <a:solidFill>
                  <a:srgbClr val="000000"/>
                </a:solidFill>
                <a:latin typeface="Calibri" panose="020F0502020204030204" pitchFamily="34" charset="0"/>
              </a:rPr>
              <a:t>Gain is measure of how much we can reduce uncertainty (Value lies between 0,1)</a:t>
            </a:r>
          </a:p>
          <a:p>
            <a:endParaRPr lang="en-IN" dirty="0"/>
          </a:p>
        </p:txBody>
      </p:sp>
    </p:spTree>
    <p:extLst>
      <p:ext uri="{BB962C8B-B14F-4D97-AF65-F5344CB8AC3E}">
        <p14:creationId xmlns:p14="http://schemas.microsoft.com/office/powerpoint/2010/main" val="36320664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3FBD3-1B86-415D-982E-F51B2E5C8B36}"/>
              </a:ext>
            </a:extLst>
          </p:cNvPr>
          <p:cNvSpPr>
            <a:spLocks noGrp="1"/>
          </p:cNvSpPr>
          <p:nvPr>
            <p:ph type="title"/>
          </p:nvPr>
        </p:nvSpPr>
        <p:spPr/>
        <p:txBody>
          <a:bodyPr/>
          <a:lstStyle/>
          <a:p>
            <a:pPr algn="ctr"/>
            <a:r>
              <a:rPr lang="en-US" dirty="0"/>
              <a:t>Entropy </a:t>
            </a:r>
            <a:endParaRPr lang="en-IN" dirty="0"/>
          </a:p>
        </p:txBody>
      </p:sp>
      <p:sp>
        <p:nvSpPr>
          <p:cNvPr id="3" name="Content Placeholder 2">
            <a:extLst>
              <a:ext uri="{FF2B5EF4-FFF2-40B4-BE49-F238E27FC236}">
                <a16:creationId xmlns:a16="http://schemas.microsoft.com/office/drawing/2014/main" id="{C5382A9B-48A3-4694-9054-C7FB1E6B5C0E}"/>
              </a:ext>
            </a:extLst>
          </p:cNvPr>
          <p:cNvSpPr>
            <a:spLocks noGrp="1"/>
          </p:cNvSpPr>
          <p:nvPr>
            <p:ph idx="1"/>
          </p:nvPr>
        </p:nvSpPr>
        <p:spPr>
          <a:xfrm>
            <a:off x="838200" y="1510831"/>
            <a:ext cx="10515600" cy="4351338"/>
          </a:xfrm>
        </p:spPr>
        <p:txBody>
          <a:bodyPr>
            <a:normAutofit/>
          </a:bodyPr>
          <a:lstStyle/>
          <a:p>
            <a:pPr marL="0" indent="0">
              <a:buNone/>
            </a:pPr>
            <a:r>
              <a:rPr lang="en-IN" sz="2000" b="1" i="0" u="none" strike="noStrike" baseline="0" dirty="0">
                <a:solidFill>
                  <a:srgbClr val="000000"/>
                </a:solidFill>
                <a:latin typeface="Calibri" panose="020F0502020204030204" pitchFamily="34" charset="0"/>
              </a:rPr>
              <a:t>A measure for </a:t>
            </a:r>
          </a:p>
          <a:p>
            <a:pPr marL="0" indent="0">
              <a:buNone/>
            </a:pPr>
            <a:r>
              <a:rPr lang="en-IN" sz="2000" b="1" i="0" u="none" strike="noStrike" baseline="0" dirty="0">
                <a:solidFill>
                  <a:srgbClr val="000000"/>
                </a:solidFill>
                <a:latin typeface="Arial" panose="020B0604020202020204" pitchFamily="34" charset="0"/>
              </a:rPr>
              <a:t>–</a:t>
            </a:r>
            <a:r>
              <a:rPr lang="en-IN" sz="2000" b="1" i="0" u="none" strike="noStrike" baseline="0" dirty="0">
                <a:solidFill>
                  <a:srgbClr val="000000"/>
                </a:solidFill>
                <a:latin typeface="Calibri" panose="020F0502020204030204" pitchFamily="34" charset="0"/>
              </a:rPr>
              <a:t>uncertainty </a:t>
            </a:r>
          </a:p>
          <a:p>
            <a:pPr marL="0" indent="0">
              <a:buNone/>
            </a:pPr>
            <a:r>
              <a:rPr lang="en-IN" sz="2000" b="1" i="0" u="none" strike="noStrike" baseline="0" dirty="0">
                <a:solidFill>
                  <a:srgbClr val="000000"/>
                </a:solidFill>
                <a:latin typeface="Arial" panose="020B0604020202020204" pitchFamily="34" charset="0"/>
              </a:rPr>
              <a:t>–</a:t>
            </a:r>
            <a:r>
              <a:rPr lang="en-IN" sz="2000" b="1" i="0" u="none" strike="noStrike" baseline="0" dirty="0">
                <a:solidFill>
                  <a:srgbClr val="000000"/>
                </a:solidFill>
                <a:latin typeface="Calibri" panose="020F0502020204030204" pitchFamily="34" charset="0"/>
              </a:rPr>
              <a:t>purity </a:t>
            </a:r>
          </a:p>
          <a:p>
            <a:pPr marL="0" indent="0">
              <a:buNone/>
            </a:pPr>
            <a:r>
              <a:rPr lang="en-IN" sz="2000" b="1" i="0" u="none" strike="noStrike" baseline="0" dirty="0">
                <a:solidFill>
                  <a:srgbClr val="000000"/>
                </a:solidFill>
                <a:latin typeface="Arial" panose="020B0604020202020204" pitchFamily="34" charset="0"/>
              </a:rPr>
              <a:t>–</a:t>
            </a:r>
            <a:r>
              <a:rPr lang="en-IN" sz="2000" b="1" i="0" u="none" strike="noStrike" baseline="0" dirty="0">
                <a:solidFill>
                  <a:srgbClr val="000000"/>
                </a:solidFill>
                <a:latin typeface="Calibri" panose="020F0502020204030204" pitchFamily="34" charset="0"/>
              </a:rPr>
              <a:t>information content</a:t>
            </a:r>
          </a:p>
          <a:p>
            <a:pPr marL="0" indent="0">
              <a:buNone/>
            </a:pPr>
            <a:r>
              <a:rPr lang="en-US" sz="2000" b="1" i="0" u="none" strike="noStrike" baseline="0" dirty="0">
                <a:solidFill>
                  <a:srgbClr val="000000"/>
                </a:solidFill>
                <a:latin typeface="Arial" panose="020B0604020202020204" pitchFamily="34" charset="0"/>
              </a:rPr>
              <a:t>•</a:t>
            </a:r>
            <a:r>
              <a:rPr lang="en-US" sz="2000" b="1" i="0" u="none" strike="noStrike" baseline="0" dirty="0">
                <a:solidFill>
                  <a:srgbClr val="000000"/>
                </a:solidFill>
                <a:latin typeface="Calibri" panose="020F0502020204030204" pitchFamily="34" charset="0"/>
              </a:rPr>
              <a:t>Information theory: optimal length code assigns (-log2</a:t>
            </a:r>
            <a:r>
              <a:rPr lang="en-US" sz="2000" b="1" i="1" u="none" strike="noStrike" baseline="0" dirty="0">
                <a:solidFill>
                  <a:srgbClr val="000000"/>
                </a:solidFill>
                <a:latin typeface="Book Antiqua" panose="02040602050305030304" pitchFamily="18" charset="0"/>
              </a:rPr>
              <a:t>p)</a:t>
            </a:r>
            <a:r>
              <a:rPr lang="en-US" sz="2000" b="1" i="0" u="none" strike="noStrike" baseline="0" dirty="0">
                <a:solidFill>
                  <a:srgbClr val="000000"/>
                </a:solidFill>
                <a:latin typeface="Calibri" panose="020F0502020204030204" pitchFamily="34" charset="0"/>
              </a:rPr>
              <a:t>bits to message having probability </a:t>
            </a:r>
            <a:r>
              <a:rPr lang="en-US" sz="2000" b="1" i="1" u="none" strike="noStrike" baseline="0" dirty="0">
                <a:solidFill>
                  <a:srgbClr val="000000"/>
                </a:solidFill>
                <a:latin typeface="Book Antiqua" panose="02040602050305030304" pitchFamily="18" charset="0"/>
              </a:rPr>
              <a:t>p</a:t>
            </a:r>
            <a:endParaRPr lang="en-US" sz="2000" b="1" i="0" u="none" strike="noStrike" baseline="0" dirty="0">
              <a:solidFill>
                <a:srgbClr val="000000"/>
              </a:solidFill>
              <a:latin typeface="Book Antiqua" panose="02040602050305030304" pitchFamily="18" charset="0"/>
            </a:endParaRPr>
          </a:p>
          <a:p>
            <a:pPr marL="0" indent="0">
              <a:buNone/>
            </a:pPr>
            <a:r>
              <a:rPr lang="en-US" sz="2000" b="1" i="0" u="none" strike="noStrike" baseline="0" dirty="0">
                <a:solidFill>
                  <a:srgbClr val="000000"/>
                </a:solidFill>
                <a:latin typeface="Arial" panose="020B0604020202020204" pitchFamily="34" charset="0"/>
              </a:rPr>
              <a:t>•</a:t>
            </a:r>
            <a:r>
              <a:rPr lang="en-US" sz="2000" b="1" i="1" u="none" strike="noStrike" baseline="0" dirty="0">
                <a:solidFill>
                  <a:srgbClr val="000000"/>
                </a:solidFill>
                <a:latin typeface="Book Antiqua" panose="02040602050305030304" pitchFamily="18" charset="0"/>
              </a:rPr>
              <a:t>S</a:t>
            </a:r>
            <a:r>
              <a:rPr lang="en-US" sz="2000" b="1" i="0" u="none" strike="noStrike" baseline="0" dirty="0">
                <a:solidFill>
                  <a:srgbClr val="000000"/>
                </a:solidFill>
                <a:latin typeface="Calibri" panose="020F0502020204030204" pitchFamily="34" charset="0"/>
              </a:rPr>
              <a:t>is a sample of training examples</a:t>
            </a:r>
          </a:p>
          <a:p>
            <a:pPr marL="0" indent="0">
              <a:buNone/>
            </a:pPr>
            <a:r>
              <a:rPr lang="en-US" sz="2000" b="1" i="0" u="none" strike="noStrike" baseline="0" dirty="0">
                <a:solidFill>
                  <a:srgbClr val="000000"/>
                </a:solidFill>
                <a:latin typeface="Arial" panose="020B0604020202020204" pitchFamily="34" charset="0"/>
              </a:rPr>
              <a:t>–</a:t>
            </a:r>
            <a:r>
              <a:rPr lang="en-US" sz="2000" b="1" i="1" u="none" strike="noStrike" baseline="0" dirty="0" err="1">
                <a:solidFill>
                  <a:srgbClr val="000000"/>
                </a:solidFill>
                <a:latin typeface="Book Antiqua" panose="02040602050305030304" pitchFamily="18" charset="0"/>
              </a:rPr>
              <a:t>p</a:t>
            </a:r>
            <a:r>
              <a:rPr lang="en-US" sz="2000" b="1" i="0" u="none" strike="noStrike" baseline="0" dirty="0" err="1">
                <a:solidFill>
                  <a:srgbClr val="000000"/>
                </a:solidFill>
                <a:latin typeface="Calibri" panose="020F0502020204030204" pitchFamily="34" charset="0"/>
              </a:rPr>
              <a:t>+is</a:t>
            </a:r>
            <a:r>
              <a:rPr lang="en-US" sz="2000" b="1" i="0" u="none" strike="noStrike" baseline="0" dirty="0">
                <a:solidFill>
                  <a:srgbClr val="000000"/>
                </a:solidFill>
                <a:latin typeface="Calibri" panose="020F0502020204030204" pitchFamily="34" charset="0"/>
              </a:rPr>
              <a:t> the proportion of positive examples in </a:t>
            </a:r>
            <a:r>
              <a:rPr lang="en-US" sz="2000" b="1" i="1" u="none" strike="noStrike" baseline="0" dirty="0">
                <a:solidFill>
                  <a:srgbClr val="000000"/>
                </a:solidFill>
                <a:latin typeface="Book Antiqua" panose="02040602050305030304" pitchFamily="18" charset="0"/>
              </a:rPr>
              <a:t>S</a:t>
            </a:r>
            <a:endParaRPr lang="en-US" sz="2000" b="1" i="0" u="none" strike="noStrike" baseline="0" dirty="0">
              <a:solidFill>
                <a:srgbClr val="000000"/>
              </a:solidFill>
              <a:latin typeface="Book Antiqua" panose="02040602050305030304" pitchFamily="18" charset="0"/>
            </a:endParaRPr>
          </a:p>
          <a:p>
            <a:pPr marL="0" indent="0">
              <a:buNone/>
            </a:pPr>
            <a:r>
              <a:rPr lang="en-US" sz="2000" b="1" i="0" u="none" strike="noStrike" baseline="0" dirty="0">
                <a:solidFill>
                  <a:srgbClr val="000000"/>
                </a:solidFill>
                <a:latin typeface="Arial" panose="020B0604020202020204" pitchFamily="34" charset="0"/>
              </a:rPr>
              <a:t>–</a:t>
            </a:r>
            <a:r>
              <a:rPr lang="en-US" sz="2000" b="1" i="1" u="none" strike="noStrike" baseline="0" dirty="0">
                <a:solidFill>
                  <a:srgbClr val="000000"/>
                </a:solidFill>
                <a:latin typeface="Book Antiqua" panose="02040602050305030304" pitchFamily="18" charset="0"/>
              </a:rPr>
              <a:t>p</a:t>
            </a:r>
            <a:r>
              <a:rPr lang="en-US" sz="2000" b="1" i="0" u="none" strike="noStrike" baseline="0" dirty="0">
                <a:solidFill>
                  <a:srgbClr val="000000"/>
                </a:solidFill>
                <a:latin typeface="Book Antiqua" panose="02040602050305030304" pitchFamily="18" charset="0"/>
              </a:rPr>
              <a:t>-</a:t>
            </a:r>
            <a:r>
              <a:rPr lang="en-US" sz="2000" b="1" i="0" u="none" strike="noStrike" baseline="0" dirty="0">
                <a:solidFill>
                  <a:srgbClr val="000000"/>
                </a:solidFill>
                <a:latin typeface="Calibri" panose="020F0502020204030204" pitchFamily="34" charset="0"/>
              </a:rPr>
              <a:t>is the proportion of negative examples in </a:t>
            </a:r>
            <a:r>
              <a:rPr lang="en-US" sz="2000" b="1" i="1" u="none" strike="noStrike" baseline="0" dirty="0">
                <a:solidFill>
                  <a:srgbClr val="000000"/>
                </a:solidFill>
                <a:latin typeface="Book Antiqua" panose="02040602050305030304" pitchFamily="18" charset="0"/>
              </a:rPr>
              <a:t>S</a:t>
            </a:r>
            <a:endParaRPr lang="en-US" sz="2000" b="1" i="0" u="none" strike="noStrike" baseline="0" dirty="0">
              <a:solidFill>
                <a:srgbClr val="000000"/>
              </a:solidFill>
              <a:latin typeface="Book Antiqua" panose="02040602050305030304" pitchFamily="18" charset="0"/>
            </a:endParaRPr>
          </a:p>
          <a:p>
            <a:pPr marL="0" indent="0">
              <a:buNone/>
            </a:pPr>
            <a:r>
              <a:rPr lang="en-US" sz="2000" b="1" i="0" u="none" strike="noStrike" baseline="0" dirty="0">
                <a:solidFill>
                  <a:srgbClr val="000000"/>
                </a:solidFill>
                <a:latin typeface="Arial" panose="020B0604020202020204" pitchFamily="34" charset="0"/>
              </a:rPr>
              <a:t>•</a:t>
            </a:r>
            <a:r>
              <a:rPr lang="en-US" sz="2000" b="1" i="0" u="none" strike="noStrike" baseline="0" dirty="0">
                <a:solidFill>
                  <a:srgbClr val="000000"/>
                </a:solidFill>
                <a:latin typeface="Calibri" panose="020F0502020204030204" pitchFamily="34" charset="0"/>
              </a:rPr>
              <a:t>Entropy of </a:t>
            </a:r>
            <a:r>
              <a:rPr lang="en-US" sz="2000" b="1" i="1" u="none" strike="noStrike" baseline="0" dirty="0">
                <a:solidFill>
                  <a:srgbClr val="000000"/>
                </a:solidFill>
                <a:latin typeface="Book Antiqua" panose="02040602050305030304" pitchFamily="18" charset="0"/>
              </a:rPr>
              <a:t>S</a:t>
            </a:r>
            <a:r>
              <a:rPr lang="en-US" sz="2000" b="1" i="0" u="none" strike="noStrike" baseline="0" dirty="0">
                <a:solidFill>
                  <a:srgbClr val="000000"/>
                </a:solidFill>
                <a:latin typeface="Calibri" panose="020F0502020204030204" pitchFamily="34" charset="0"/>
              </a:rPr>
              <a:t>: average optimal number of bits to encode information about  certainty/uncertainty about </a:t>
            </a:r>
            <a:r>
              <a:rPr lang="en-US" sz="2000" b="1" i="1" u="none" strike="noStrike" baseline="0" dirty="0">
                <a:solidFill>
                  <a:srgbClr val="000000"/>
                </a:solidFill>
                <a:latin typeface="Book Antiqua" panose="02040602050305030304" pitchFamily="18" charset="0"/>
              </a:rPr>
              <a:t>S</a:t>
            </a:r>
            <a:endParaRPr lang="en-US" sz="2000" b="1" i="0" u="none" strike="noStrike" baseline="0" dirty="0">
              <a:solidFill>
                <a:srgbClr val="000000"/>
              </a:solidFill>
              <a:latin typeface="Book Antiqua" panose="02040602050305030304" pitchFamily="18" charset="0"/>
            </a:endParaRPr>
          </a:p>
          <a:p>
            <a:pPr marL="0" indent="0">
              <a:buNone/>
            </a:pPr>
            <a:r>
              <a:rPr lang="en-IN" sz="2000" b="1" i="1" u="none" strike="noStrike" baseline="0" dirty="0">
                <a:solidFill>
                  <a:srgbClr val="000000"/>
                </a:solidFill>
                <a:latin typeface="Book Antiqua" panose="02040602050305030304" pitchFamily="18" charset="0"/>
              </a:rPr>
              <a:t>Entropy</a:t>
            </a:r>
            <a:r>
              <a:rPr lang="en-IN" sz="2000" b="1" i="0" u="none" strike="noStrike" baseline="0" dirty="0">
                <a:solidFill>
                  <a:srgbClr val="000000"/>
                </a:solidFill>
                <a:latin typeface="Book Antiqua" panose="02040602050305030304" pitchFamily="18" charset="0"/>
              </a:rPr>
              <a:t>(</a:t>
            </a:r>
            <a:r>
              <a:rPr lang="en-IN" sz="2000" b="1" i="1" u="none" strike="noStrike" baseline="0" dirty="0">
                <a:solidFill>
                  <a:srgbClr val="000000"/>
                </a:solidFill>
                <a:latin typeface="Book Antiqua" panose="02040602050305030304" pitchFamily="18" charset="0"/>
              </a:rPr>
              <a:t>S</a:t>
            </a:r>
            <a:r>
              <a:rPr lang="en-IN" sz="2000" b="1" i="0" u="none" strike="noStrike" baseline="0" dirty="0">
                <a:solidFill>
                  <a:srgbClr val="000000"/>
                </a:solidFill>
                <a:latin typeface="Book Antiqua" panose="02040602050305030304" pitchFamily="18" charset="0"/>
              </a:rPr>
              <a:t>) = </a:t>
            </a:r>
            <a:r>
              <a:rPr lang="en-IN" sz="2000" b="1" i="1" u="none" strike="noStrike" baseline="0" dirty="0">
                <a:solidFill>
                  <a:srgbClr val="000000"/>
                </a:solidFill>
                <a:latin typeface="Book Antiqua" panose="02040602050305030304" pitchFamily="18" charset="0"/>
              </a:rPr>
              <a:t>p</a:t>
            </a:r>
            <a:r>
              <a:rPr lang="en-IN" sz="2000" b="1" i="0" u="none" strike="noStrike" baseline="0" dirty="0">
                <a:solidFill>
                  <a:srgbClr val="000000"/>
                </a:solidFill>
                <a:latin typeface="Book Antiqua" panose="02040602050305030304" pitchFamily="18" charset="0"/>
              </a:rPr>
              <a:t>+(-</a:t>
            </a:r>
            <a:r>
              <a:rPr lang="en-IN" sz="2000" b="1" i="0" u="none" strike="noStrike" baseline="0" dirty="0">
                <a:solidFill>
                  <a:srgbClr val="000000"/>
                </a:solidFill>
                <a:latin typeface="Calibri" panose="020F0502020204030204" pitchFamily="34" charset="0"/>
              </a:rPr>
              <a:t>log2</a:t>
            </a:r>
            <a:r>
              <a:rPr lang="en-IN" sz="2000" b="1" i="1" u="none" strike="noStrike" baseline="0" dirty="0">
                <a:solidFill>
                  <a:srgbClr val="000000"/>
                </a:solidFill>
                <a:latin typeface="Book Antiqua" panose="02040602050305030304" pitchFamily="18" charset="0"/>
              </a:rPr>
              <a:t>p</a:t>
            </a:r>
            <a:r>
              <a:rPr lang="en-IN" sz="2000" b="1" i="0" u="none" strike="noStrike" baseline="0" dirty="0">
                <a:solidFill>
                  <a:srgbClr val="000000"/>
                </a:solidFill>
                <a:latin typeface="Book Antiqua" panose="02040602050305030304" pitchFamily="18" charset="0"/>
              </a:rPr>
              <a:t>+) + </a:t>
            </a:r>
            <a:r>
              <a:rPr lang="en-IN" sz="2000" b="1" i="1" u="none" strike="noStrike" baseline="0" dirty="0">
                <a:solidFill>
                  <a:srgbClr val="000000"/>
                </a:solidFill>
                <a:latin typeface="Book Antiqua" panose="02040602050305030304" pitchFamily="18" charset="0"/>
              </a:rPr>
              <a:t>p</a:t>
            </a:r>
            <a:r>
              <a:rPr lang="en-IN" sz="2000" b="1" i="0" u="none" strike="noStrike" baseline="0" dirty="0">
                <a:solidFill>
                  <a:srgbClr val="000000"/>
                </a:solidFill>
                <a:latin typeface="Book Antiqua" panose="02040602050305030304" pitchFamily="18" charset="0"/>
              </a:rPr>
              <a:t>-(-</a:t>
            </a:r>
            <a:r>
              <a:rPr lang="en-IN" sz="2000" b="1" i="0" u="none" strike="noStrike" baseline="0" dirty="0">
                <a:solidFill>
                  <a:srgbClr val="000000"/>
                </a:solidFill>
                <a:latin typeface="Calibri" panose="020F0502020204030204" pitchFamily="34" charset="0"/>
              </a:rPr>
              <a:t>log2</a:t>
            </a:r>
            <a:r>
              <a:rPr lang="en-IN" sz="2000" b="1" i="1" u="none" strike="noStrike" baseline="0" dirty="0">
                <a:solidFill>
                  <a:srgbClr val="000000"/>
                </a:solidFill>
                <a:latin typeface="Book Antiqua" panose="02040602050305030304" pitchFamily="18" charset="0"/>
              </a:rPr>
              <a:t>p</a:t>
            </a:r>
            <a:r>
              <a:rPr lang="en-IN" sz="2000" b="1" i="0" u="none" strike="noStrike" baseline="0" dirty="0">
                <a:solidFill>
                  <a:srgbClr val="000000"/>
                </a:solidFill>
                <a:latin typeface="Book Antiqua" panose="02040602050305030304" pitchFamily="18" charset="0"/>
              </a:rPr>
              <a:t>-)= -</a:t>
            </a:r>
            <a:r>
              <a:rPr lang="en-IN" sz="2000" b="1" i="1" u="none" strike="noStrike" baseline="0" dirty="0">
                <a:solidFill>
                  <a:srgbClr val="000000"/>
                </a:solidFill>
                <a:latin typeface="Book Antiqua" panose="02040602050305030304" pitchFamily="18" charset="0"/>
              </a:rPr>
              <a:t>p</a:t>
            </a:r>
            <a:r>
              <a:rPr lang="en-IN" sz="2000" b="1" i="0" u="none" strike="noStrike" baseline="0" dirty="0">
                <a:solidFill>
                  <a:srgbClr val="000000"/>
                </a:solidFill>
                <a:latin typeface="Book Antiqua" panose="02040602050305030304" pitchFamily="18" charset="0"/>
              </a:rPr>
              <a:t>+</a:t>
            </a:r>
            <a:r>
              <a:rPr lang="en-IN" sz="2000" b="1" i="0" u="none" strike="noStrike" baseline="0" dirty="0">
                <a:solidFill>
                  <a:srgbClr val="000000"/>
                </a:solidFill>
                <a:latin typeface="Calibri" panose="020F0502020204030204" pitchFamily="34" charset="0"/>
              </a:rPr>
              <a:t>log2</a:t>
            </a:r>
            <a:r>
              <a:rPr lang="en-IN" sz="2000" b="1" i="1" u="none" strike="noStrike" baseline="0" dirty="0">
                <a:solidFill>
                  <a:srgbClr val="000000"/>
                </a:solidFill>
                <a:latin typeface="Book Antiqua" panose="02040602050305030304" pitchFamily="18" charset="0"/>
              </a:rPr>
              <a:t>p</a:t>
            </a:r>
            <a:r>
              <a:rPr lang="en-IN" sz="2000" b="1" i="0" u="none" strike="noStrike" baseline="0" dirty="0">
                <a:solidFill>
                  <a:srgbClr val="000000"/>
                </a:solidFill>
                <a:latin typeface="Book Antiqua" panose="02040602050305030304" pitchFamily="18" charset="0"/>
              </a:rPr>
              <a:t>+-</a:t>
            </a:r>
            <a:r>
              <a:rPr lang="en-IN" sz="2000" b="1" i="1" u="none" strike="noStrike" baseline="0" dirty="0">
                <a:solidFill>
                  <a:srgbClr val="000000"/>
                </a:solidFill>
                <a:latin typeface="Book Antiqua" panose="02040602050305030304" pitchFamily="18" charset="0"/>
              </a:rPr>
              <a:t>p</a:t>
            </a:r>
            <a:r>
              <a:rPr lang="en-IN" sz="2000" b="1" i="0" u="none" strike="noStrike" baseline="0" dirty="0">
                <a:solidFill>
                  <a:srgbClr val="000000"/>
                </a:solidFill>
                <a:latin typeface="Book Antiqua" panose="02040602050305030304" pitchFamily="18" charset="0"/>
              </a:rPr>
              <a:t>-</a:t>
            </a:r>
            <a:r>
              <a:rPr lang="en-IN" sz="2000" b="1" i="0" u="none" strike="noStrike" baseline="0" dirty="0">
                <a:solidFill>
                  <a:srgbClr val="000000"/>
                </a:solidFill>
                <a:latin typeface="Calibri" panose="020F0502020204030204" pitchFamily="34" charset="0"/>
              </a:rPr>
              <a:t>log2</a:t>
            </a:r>
            <a:r>
              <a:rPr lang="en-IN" sz="2000" b="1" i="1" u="none" strike="noStrike" baseline="0" dirty="0">
                <a:solidFill>
                  <a:srgbClr val="000000"/>
                </a:solidFill>
                <a:latin typeface="Book Antiqua" panose="02040602050305030304" pitchFamily="18" charset="0"/>
              </a:rPr>
              <a:t>p</a:t>
            </a:r>
            <a:r>
              <a:rPr lang="en-IN" sz="2000" b="1" i="0" u="none" strike="noStrike" baseline="0" dirty="0">
                <a:solidFill>
                  <a:srgbClr val="000000"/>
                </a:solidFill>
                <a:latin typeface="Book Antiqua" panose="02040602050305030304" pitchFamily="18" charset="0"/>
              </a:rPr>
              <a:t>-</a:t>
            </a:r>
            <a:endParaRPr lang="en-IN" sz="2000" b="1" dirty="0"/>
          </a:p>
        </p:txBody>
      </p:sp>
    </p:spTree>
    <p:extLst>
      <p:ext uri="{BB962C8B-B14F-4D97-AF65-F5344CB8AC3E}">
        <p14:creationId xmlns:p14="http://schemas.microsoft.com/office/powerpoint/2010/main" val="195193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F464F-DE6A-440D-A4BC-BD5010746774}"/>
              </a:ext>
            </a:extLst>
          </p:cNvPr>
          <p:cNvSpPr>
            <a:spLocks noGrp="1"/>
          </p:cNvSpPr>
          <p:nvPr>
            <p:ph type="title"/>
          </p:nvPr>
        </p:nvSpPr>
        <p:spPr/>
        <p:txBody>
          <a:bodyPr/>
          <a:lstStyle/>
          <a:p>
            <a:r>
              <a:rPr lang="en-US" dirty="0"/>
              <a:t>Outline of the Presentation </a:t>
            </a:r>
            <a:endParaRPr lang="en-IN" dirty="0"/>
          </a:p>
        </p:txBody>
      </p:sp>
      <p:sp>
        <p:nvSpPr>
          <p:cNvPr id="3" name="Content Placeholder 2">
            <a:extLst>
              <a:ext uri="{FF2B5EF4-FFF2-40B4-BE49-F238E27FC236}">
                <a16:creationId xmlns:a16="http://schemas.microsoft.com/office/drawing/2014/main" id="{C012C029-808C-4F20-B54D-B94F238B4A20}"/>
              </a:ext>
            </a:extLst>
          </p:cNvPr>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a:bodyPr>
          <a:lstStyle/>
          <a:p>
            <a:r>
              <a:rPr lang="en-US" b="0" i="0" u="none" strike="noStrike" baseline="0" dirty="0">
                <a:solidFill>
                  <a:srgbClr val="000000"/>
                </a:solidFill>
                <a:latin typeface="Times New Roman" panose="02020603050405020304" pitchFamily="18" charset="0"/>
              </a:rPr>
              <a:t>Decision Tree Learning: Representing concepts as decision trees.</a:t>
            </a:r>
          </a:p>
          <a:p>
            <a:r>
              <a:rPr lang="en-US" b="0" i="0" u="none" strike="noStrike" baseline="0" dirty="0">
                <a:solidFill>
                  <a:srgbClr val="000000"/>
                </a:solidFill>
                <a:latin typeface="Times New Roman" panose="02020603050405020304" pitchFamily="18" charset="0"/>
              </a:rPr>
              <a:t> Recursive induction of decision trees. </a:t>
            </a:r>
          </a:p>
          <a:p>
            <a:r>
              <a:rPr lang="en-US" b="0" i="0" u="none" strike="noStrike" baseline="0" dirty="0">
                <a:solidFill>
                  <a:srgbClr val="000000"/>
                </a:solidFill>
                <a:latin typeface="Times New Roman" panose="02020603050405020304" pitchFamily="18" charset="0"/>
              </a:rPr>
              <a:t>Picking the best splitting attribute: entropy and information gain. </a:t>
            </a:r>
          </a:p>
          <a:p>
            <a:r>
              <a:rPr lang="en-US" b="0" i="0" u="none" strike="noStrike" baseline="0" dirty="0">
                <a:solidFill>
                  <a:srgbClr val="000000"/>
                </a:solidFill>
                <a:latin typeface="Times New Roman" panose="02020603050405020304" pitchFamily="18" charset="0"/>
              </a:rPr>
              <a:t>Searching for simple trees and computational complexity. </a:t>
            </a:r>
          </a:p>
          <a:p>
            <a:r>
              <a:rPr lang="en-US" b="0" i="0" u="none" strike="noStrike" baseline="0" dirty="0">
                <a:solidFill>
                  <a:srgbClr val="000000"/>
                </a:solidFill>
                <a:latin typeface="Times New Roman" panose="02020603050405020304" pitchFamily="18" charset="0"/>
              </a:rPr>
              <a:t>Occam's razor. </a:t>
            </a:r>
          </a:p>
          <a:p>
            <a:r>
              <a:rPr lang="en-US" b="0" i="0" u="none" strike="noStrike" baseline="0" dirty="0">
                <a:solidFill>
                  <a:srgbClr val="000000"/>
                </a:solidFill>
                <a:latin typeface="Times New Roman" panose="02020603050405020304" pitchFamily="18" charset="0"/>
              </a:rPr>
              <a:t>Overfitting, noisy data, and pruning. 	</a:t>
            </a:r>
          </a:p>
          <a:p>
            <a:endParaRPr lang="en-IN" dirty="0"/>
          </a:p>
        </p:txBody>
      </p:sp>
    </p:spTree>
    <p:extLst>
      <p:ext uri="{BB962C8B-B14F-4D97-AF65-F5344CB8AC3E}">
        <p14:creationId xmlns:p14="http://schemas.microsoft.com/office/powerpoint/2010/main" val="30344982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47448-7DC9-440E-BA59-C024D1038B44}"/>
              </a:ext>
            </a:extLst>
          </p:cNvPr>
          <p:cNvSpPr>
            <a:spLocks noGrp="1"/>
          </p:cNvSpPr>
          <p:nvPr>
            <p:ph type="title"/>
          </p:nvPr>
        </p:nvSpPr>
        <p:spPr/>
        <p:txBody>
          <a:bodyPr/>
          <a:lstStyle/>
          <a:p>
            <a:r>
              <a:rPr lang="en-US" dirty="0"/>
              <a:t>Entropy </a:t>
            </a:r>
            <a:endParaRPr lang="en-IN" dirty="0"/>
          </a:p>
        </p:txBody>
      </p:sp>
      <p:sp>
        <p:nvSpPr>
          <p:cNvPr id="3" name="Content Placeholder 2">
            <a:extLst>
              <a:ext uri="{FF2B5EF4-FFF2-40B4-BE49-F238E27FC236}">
                <a16:creationId xmlns:a16="http://schemas.microsoft.com/office/drawing/2014/main" id="{14226BF5-87D7-4EB7-804A-2FAC41B8DD87}"/>
              </a:ext>
            </a:extLst>
          </p:cNvPr>
          <p:cNvSpPr>
            <a:spLocks noGrp="1"/>
          </p:cNvSpPr>
          <p:nvPr>
            <p:ph idx="1"/>
          </p:nvPr>
        </p:nvSpPr>
        <p:spPr>
          <a:xfrm>
            <a:off x="5756223" y="1278446"/>
            <a:ext cx="5405917" cy="2326650"/>
          </a:xfrm>
        </p:spPr>
        <p:style>
          <a:lnRef idx="2">
            <a:schemeClr val="accent1">
              <a:shade val="50000"/>
            </a:schemeClr>
          </a:lnRef>
          <a:fillRef idx="1">
            <a:schemeClr val="accent1"/>
          </a:fillRef>
          <a:effectRef idx="0">
            <a:schemeClr val="accent1"/>
          </a:effectRef>
          <a:fontRef idx="minor">
            <a:schemeClr val="lt1"/>
          </a:fontRef>
        </p:style>
        <p:txBody>
          <a:bodyPr>
            <a:noAutofit/>
          </a:bodyPr>
          <a:lstStyle/>
          <a:p>
            <a:r>
              <a:rPr lang="en-US" sz="2400" b="0" i="0" u="none" strike="noStrike" baseline="0" dirty="0">
                <a:solidFill>
                  <a:schemeClr val="bg1"/>
                </a:solidFill>
                <a:latin typeface="Calibri" panose="020F0502020204030204" pitchFamily="34" charset="0"/>
              </a:rPr>
              <a:t>The entropy is 0 if the outcome is ``certain”. </a:t>
            </a:r>
          </a:p>
          <a:p>
            <a:r>
              <a:rPr lang="en-US" sz="2400" b="0" i="0" u="none" strike="noStrike" baseline="0" dirty="0">
                <a:solidFill>
                  <a:schemeClr val="bg1"/>
                </a:solidFill>
                <a:latin typeface="Calibri" panose="020F0502020204030204" pitchFamily="34" charset="0"/>
              </a:rPr>
              <a:t>The entropy is maximum if we have no knowledge of the system (or any outcome is equally possible). </a:t>
            </a:r>
          </a:p>
          <a:p>
            <a:pPr marL="0" indent="0">
              <a:buNone/>
            </a:pPr>
            <a:endParaRPr lang="en-IN" sz="2400" dirty="0">
              <a:solidFill>
                <a:schemeClr val="bg1"/>
              </a:solidFill>
            </a:endParaRPr>
          </a:p>
        </p:txBody>
      </p:sp>
      <p:pic>
        <p:nvPicPr>
          <p:cNvPr id="5" name="Picture 4">
            <a:extLst>
              <a:ext uri="{FF2B5EF4-FFF2-40B4-BE49-F238E27FC236}">
                <a16:creationId xmlns:a16="http://schemas.microsoft.com/office/drawing/2014/main" id="{9BAC8069-4487-469E-BCD0-03D5E45AFE3C}"/>
              </a:ext>
            </a:extLst>
          </p:cNvPr>
          <p:cNvPicPr>
            <a:picLocks noChangeAspect="1"/>
          </p:cNvPicPr>
          <p:nvPr/>
        </p:nvPicPr>
        <p:blipFill>
          <a:blip r:embed="rId2"/>
          <a:stretch>
            <a:fillRect/>
          </a:stretch>
        </p:blipFill>
        <p:spPr>
          <a:xfrm>
            <a:off x="894949" y="1454543"/>
            <a:ext cx="2841171" cy="1974457"/>
          </a:xfrm>
          <a:prstGeom prst="rect">
            <a:avLst/>
          </a:prstGeom>
        </p:spPr>
      </p:pic>
      <p:sp>
        <p:nvSpPr>
          <p:cNvPr id="7" name="TextBox 6">
            <a:extLst>
              <a:ext uri="{FF2B5EF4-FFF2-40B4-BE49-F238E27FC236}">
                <a16:creationId xmlns:a16="http://schemas.microsoft.com/office/drawing/2014/main" id="{F975BE0C-71DA-4F12-86DE-8013AD2C57DA}"/>
              </a:ext>
            </a:extLst>
          </p:cNvPr>
          <p:cNvSpPr txBox="1"/>
          <p:nvPr/>
        </p:nvSpPr>
        <p:spPr>
          <a:xfrm>
            <a:off x="983730" y="3878232"/>
            <a:ext cx="9544985" cy="1938992"/>
          </a:xfrm>
          <a:prstGeom prst="rect">
            <a:avLst/>
          </a:prstGeom>
          <a:noFill/>
        </p:spPr>
        <p:txBody>
          <a:bodyPr wrap="square">
            <a:spAutoFit/>
          </a:bodyPr>
          <a:lstStyle/>
          <a:p>
            <a:r>
              <a:rPr lang="en-IN" sz="2400" b="0" i="0" u="none" strike="noStrike" baseline="0" dirty="0">
                <a:solidFill>
                  <a:srgbClr val="000000"/>
                </a:solidFill>
                <a:latin typeface="Arial" panose="020B0604020202020204" pitchFamily="34" charset="0"/>
              </a:rPr>
              <a:t>•</a:t>
            </a:r>
            <a:r>
              <a:rPr lang="en-IN" sz="2400" b="0" i="0" u="none" strike="noStrike" baseline="0" dirty="0">
                <a:solidFill>
                  <a:srgbClr val="000000"/>
                </a:solidFill>
                <a:latin typeface="Calibri" panose="020F0502020204030204" pitchFamily="34" charset="0"/>
              </a:rPr>
              <a:t>S is a sample of training examples</a:t>
            </a:r>
          </a:p>
          <a:p>
            <a:r>
              <a:rPr lang="en-US" sz="2400" b="0" i="0" u="none" strike="noStrike" baseline="0" dirty="0">
                <a:solidFill>
                  <a:srgbClr val="000000"/>
                </a:solidFill>
                <a:latin typeface="Arial" panose="020B0604020202020204" pitchFamily="34" charset="0"/>
              </a:rPr>
              <a:t>•</a:t>
            </a:r>
            <a:r>
              <a:rPr lang="en-US" sz="2400" b="0" i="0" u="none" strike="noStrike" baseline="0" dirty="0">
                <a:solidFill>
                  <a:srgbClr val="000000"/>
                </a:solidFill>
                <a:latin typeface="Calibri" panose="020F0502020204030204" pitchFamily="34" charset="0"/>
              </a:rPr>
              <a:t>p+ is the proportion of positive examples</a:t>
            </a:r>
          </a:p>
          <a:p>
            <a:r>
              <a:rPr lang="en-US" sz="2400" b="0" i="0" u="none" strike="noStrike" baseline="0" dirty="0">
                <a:solidFill>
                  <a:srgbClr val="000000"/>
                </a:solidFill>
                <a:latin typeface="Arial" panose="020B0604020202020204" pitchFamily="34" charset="0"/>
              </a:rPr>
              <a:t>•</a:t>
            </a:r>
            <a:r>
              <a:rPr lang="en-US" sz="2400" b="0" i="0" u="none" strike="noStrike" baseline="0" dirty="0">
                <a:solidFill>
                  <a:srgbClr val="000000"/>
                </a:solidFill>
                <a:latin typeface="Calibri" panose="020F0502020204030204" pitchFamily="34" charset="0"/>
              </a:rPr>
              <a:t>p-is the proportion of negative examples</a:t>
            </a:r>
          </a:p>
          <a:p>
            <a:r>
              <a:rPr lang="en-IN" sz="2400" b="0" i="0" u="none" strike="noStrike" baseline="0" dirty="0">
                <a:solidFill>
                  <a:srgbClr val="000000"/>
                </a:solidFill>
                <a:latin typeface="Arial" panose="020B0604020202020204" pitchFamily="34" charset="0"/>
              </a:rPr>
              <a:t>•</a:t>
            </a:r>
            <a:r>
              <a:rPr lang="en-IN" sz="2400" b="0" i="0" u="none" strike="noStrike" baseline="0" dirty="0">
                <a:solidFill>
                  <a:srgbClr val="000000"/>
                </a:solidFill>
                <a:latin typeface="Calibri" panose="020F0502020204030204" pitchFamily="34" charset="0"/>
              </a:rPr>
              <a:t>Entropy measures the impurity of S</a:t>
            </a:r>
          </a:p>
          <a:p>
            <a:r>
              <a:rPr lang="pl-PL" sz="2400" b="0" i="0" u="none" strike="noStrike" baseline="0" dirty="0">
                <a:solidFill>
                  <a:srgbClr val="000000"/>
                </a:solidFill>
                <a:latin typeface="Calibri" panose="020F0502020204030204" pitchFamily="34" charset="0"/>
              </a:rPr>
              <a:t>Entropy(S) = -</a:t>
            </a:r>
            <a:r>
              <a:rPr lang="pl-PL" sz="2400" b="0" i="1" u="none" strike="noStrike" baseline="0" dirty="0">
                <a:solidFill>
                  <a:srgbClr val="000000"/>
                </a:solidFill>
                <a:latin typeface="Book Antiqua" panose="02040602050305030304" pitchFamily="18" charset="0"/>
              </a:rPr>
              <a:t>p</a:t>
            </a:r>
            <a:r>
              <a:rPr lang="pl-PL" sz="2400" b="0" i="0" u="none" strike="noStrike" baseline="-25000" dirty="0">
                <a:solidFill>
                  <a:srgbClr val="000000"/>
                </a:solidFill>
                <a:latin typeface="Book Antiqua" panose="02040602050305030304" pitchFamily="18" charset="0"/>
              </a:rPr>
              <a:t>+</a:t>
            </a:r>
            <a:r>
              <a:rPr lang="pl-PL" sz="2400" b="0" i="0" u="none" strike="noStrike" baseline="0" dirty="0">
                <a:solidFill>
                  <a:srgbClr val="000000"/>
                </a:solidFill>
                <a:latin typeface="Calibri" panose="020F0502020204030204" pitchFamily="34" charset="0"/>
              </a:rPr>
              <a:t>log</a:t>
            </a:r>
            <a:r>
              <a:rPr lang="pl-PL" sz="2400" b="0" i="0" u="none" strike="noStrike" baseline="-25000" dirty="0">
                <a:solidFill>
                  <a:srgbClr val="000000"/>
                </a:solidFill>
                <a:latin typeface="Calibri" panose="020F0502020204030204" pitchFamily="34" charset="0"/>
              </a:rPr>
              <a:t>2</a:t>
            </a:r>
            <a:r>
              <a:rPr lang="pl-PL" sz="2400" b="0" i="1" u="none" strike="noStrike" baseline="0" dirty="0">
                <a:solidFill>
                  <a:srgbClr val="000000"/>
                </a:solidFill>
                <a:latin typeface="Book Antiqua" panose="02040602050305030304" pitchFamily="18" charset="0"/>
              </a:rPr>
              <a:t>p</a:t>
            </a:r>
            <a:r>
              <a:rPr lang="pl-PL" sz="2400" b="0" i="0" u="none" strike="noStrike" baseline="-25000" dirty="0">
                <a:solidFill>
                  <a:srgbClr val="000000"/>
                </a:solidFill>
                <a:latin typeface="Book Antiqua" panose="02040602050305030304" pitchFamily="18" charset="0"/>
              </a:rPr>
              <a:t>+</a:t>
            </a:r>
            <a:r>
              <a:rPr lang="pl-PL" sz="2400" b="0" i="0" u="none" strike="noStrike" baseline="0" dirty="0">
                <a:solidFill>
                  <a:srgbClr val="000000"/>
                </a:solidFill>
                <a:latin typeface="Book Antiqua" panose="02040602050305030304" pitchFamily="18" charset="0"/>
              </a:rPr>
              <a:t>-</a:t>
            </a:r>
            <a:r>
              <a:rPr lang="pl-PL" sz="2400" b="0" i="1" u="none" strike="noStrike" baseline="0" dirty="0">
                <a:solidFill>
                  <a:srgbClr val="000000"/>
                </a:solidFill>
                <a:latin typeface="Book Antiqua" panose="02040602050305030304" pitchFamily="18" charset="0"/>
              </a:rPr>
              <a:t>p</a:t>
            </a:r>
            <a:r>
              <a:rPr lang="pl-PL" sz="2400" b="0" i="0" u="none" strike="noStrike" baseline="-25000" dirty="0">
                <a:solidFill>
                  <a:srgbClr val="000000"/>
                </a:solidFill>
                <a:latin typeface="Book Antiqua" panose="02040602050305030304" pitchFamily="18" charset="0"/>
              </a:rPr>
              <a:t>-</a:t>
            </a:r>
            <a:r>
              <a:rPr lang="pl-PL" sz="2400" b="0" i="0" u="none" strike="noStrike" baseline="0" dirty="0">
                <a:solidFill>
                  <a:srgbClr val="000000"/>
                </a:solidFill>
                <a:latin typeface="Calibri" panose="020F0502020204030204" pitchFamily="34" charset="0"/>
              </a:rPr>
              <a:t>log</a:t>
            </a:r>
            <a:r>
              <a:rPr lang="pl-PL" sz="2400" b="0" i="0" u="none" strike="noStrike" baseline="-25000" dirty="0">
                <a:solidFill>
                  <a:srgbClr val="000000"/>
                </a:solidFill>
                <a:latin typeface="Calibri" panose="020F0502020204030204" pitchFamily="34" charset="0"/>
              </a:rPr>
              <a:t>2</a:t>
            </a:r>
            <a:r>
              <a:rPr lang="pl-PL" sz="2400" b="0" i="1" u="none" strike="noStrike" baseline="0" dirty="0">
                <a:solidFill>
                  <a:srgbClr val="000000"/>
                </a:solidFill>
                <a:latin typeface="Book Antiqua" panose="02040602050305030304" pitchFamily="18" charset="0"/>
              </a:rPr>
              <a:t>p</a:t>
            </a:r>
            <a:r>
              <a:rPr lang="pl-PL" sz="2400" b="0" i="0" u="none" strike="noStrike" baseline="-25000" dirty="0">
                <a:solidFill>
                  <a:srgbClr val="000000"/>
                </a:solidFill>
                <a:latin typeface="Book Antiqua" panose="02040602050305030304" pitchFamily="18" charset="0"/>
              </a:rPr>
              <a:t>-</a:t>
            </a:r>
            <a:endParaRPr lang="en-IN" sz="2400" baseline="-25000" dirty="0"/>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7464F2D9-7166-43D7-8E95-A2070F8D4815}"/>
                  </a:ext>
                </a:extLst>
              </p14:cNvPr>
              <p14:cNvContentPartPr/>
              <p14:nvPr/>
            </p14:nvContentPartPr>
            <p14:xfrm>
              <a:off x="2571840" y="5429160"/>
              <a:ext cx="2804040" cy="589680"/>
            </p14:xfrm>
          </p:contentPart>
        </mc:Choice>
        <mc:Fallback xmlns="">
          <p:pic>
            <p:nvPicPr>
              <p:cNvPr id="9" name="Ink 8">
                <a:extLst>
                  <a:ext uri="{FF2B5EF4-FFF2-40B4-BE49-F238E27FC236}">
                    <a16:creationId xmlns:a16="http://schemas.microsoft.com/office/drawing/2014/main" id="{7464F2D9-7166-43D7-8E95-A2070F8D4815}"/>
                  </a:ext>
                </a:extLst>
              </p:cNvPr>
              <p:cNvPicPr/>
              <p:nvPr/>
            </p:nvPicPr>
            <p:blipFill>
              <a:blip r:embed="rId6"/>
              <a:stretch>
                <a:fillRect/>
              </a:stretch>
            </p:blipFill>
            <p:spPr>
              <a:xfrm>
                <a:off x="2562480" y="5419800"/>
                <a:ext cx="2822760" cy="608400"/>
              </a:xfrm>
              <a:prstGeom prst="rect">
                <a:avLst/>
              </a:prstGeom>
            </p:spPr>
          </p:pic>
        </mc:Fallback>
      </mc:AlternateContent>
    </p:spTree>
    <p:extLst>
      <p:ext uri="{BB962C8B-B14F-4D97-AF65-F5344CB8AC3E}">
        <p14:creationId xmlns:p14="http://schemas.microsoft.com/office/powerpoint/2010/main" val="4729251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0C189-DF20-4256-AAAF-1CC2389775E8}"/>
              </a:ext>
            </a:extLst>
          </p:cNvPr>
          <p:cNvSpPr>
            <a:spLocks noGrp="1"/>
          </p:cNvSpPr>
          <p:nvPr>
            <p:ph type="title"/>
          </p:nvPr>
        </p:nvSpPr>
        <p:spPr>
          <a:xfrm>
            <a:off x="838200" y="365125"/>
            <a:ext cx="10515600" cy="759137"/>
          </a:xfrm>
        </p:spPr>
        <p:txBody>
          <a:bodyPr/>
          <a:lstStyle/>
          <a:p>
            <a:r>
              <a:rPr lang="en-US" dirty="0"/>
              <a:t>Information Gain </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4DB808-C0D1-4484-8438-5482927666E1}"/>
                  </a:ext>
                </a:extLst>
              </p:cNvPr>
              <p:cNvSpPr>
                <a:spLocks noGrp="1"/>
              </p:cNvSpPr>
              <p:nvPr>
                <p:ph idx="1"/>
              </p:nvPr>
            </p:nvSpPr>
            <p:spPr>
              <a:xfrm>
                <a:off x="299803" y="1253331"/>
                <a:ext cx="11587397" cy="2554171"/>
              </a:xfrm>
            </p:spPr>
            <p:style>
              <a:lnRef idx="2">
                <a:schemeClr val="accent2"/>
              </a:lnRef>
              <a:fillRef idx="1">
                <a:schemeClr val="lt1"/>
              </a:fillRef>
              <a:effectRef idx="0">
                <a:schemeClr val="accent2"/>
              </a:effectRef>
              <a:fontRef idx="minor">
                <a:schemeClr val="dk1"/>
              </a:fontRef>
            </p:style>
            <p:txBody>
              <a:bodyPr>
                <a:normAutofit/>
              </a:bodyPr>
              <a:lstStyle/>
              <a:p>
                <a:r>
                  <a:rPr lang="en-US" b="0" i="0" u="none" strike="noStrike" baseline="0" dirty="0">
                    <a:solidFill>
                      <a:srgbClr val="000000"/>
                    </a:solidFill>
                    <a:latin typeface="Calibri" panose="020F0502020204030204" pitchFamily="34" charset="0"/>
                  </a:rPr>
                  <a:t>Gain(S,A): expected reduction in entropy due to partitioning S on attribute A</a:t>
                </a:r>
              </a:p>
              <a:p>
                <a14:m>
                  <m:oMath xmlns:m="http://schemas.openxmlformats.org/officeDocument/2006/math">
                    <m:r>
                      <a:rPr lang="en-US" b="0" i="1" smtClean="0">
                        <a:latin typeface="Cambria Math" panose="02040503050406030204" pitchFamily="18" charset="0"/>
                      </a:rPr>
                      <m:t>𝐺𝑎𝑖𝑛</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𝐴</m:t>
                        </m:r>
                      </m:e>
                    </m:d>
                    <m:r>
                      <a:rPr lang="en-US" b="0" i="1" smtClean="0">
                        <a:latin typeface="Cambria Math" panose="02040503050406030204" pitchFamily="18" charset="0"/>
                      </a:rPr>
                      <m:t>=</m:t>
                    </m:r>
                    <m:r>
                      <a:rPr lang="en-US" b="0" i="1" smtClean="0">
                        <a:latin typeface="Cambria Math" panose="02040503050406030204" pitchFamily="18" charset="0"/>
                      </a:rPr>
                      <m:t>𝐸𝑛𝑡𝑟𝑜𝑝𝑦</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 </m:t>
                    </m:r>
                    <m:nary>
                      <m:naryPr>
                        <m:chr m:val="∑"/>
                        <m:limLoc m:val="subSup"/>
                        <m:supHide m:val="on"/>
                        <m:ctrlPr>
                          <a:rPr lang="en-US" b="0" i="1" smtClean="0">
                            <a:latin typeface="Cambria Math" panose="02040503050406030204" pitchFamily="18" charset="0"/>
                          </a:rPr>
                        </m:ctrlPr>
                      </m:naryPr>
                      <m:sub>
                        <m:r>
                          <m:rPr>
                            <m:brk m:alnAt="9"/>
                          </m:rPr>
                          <a:rPr lang="en-US" b="0" i="1" smtClean="0">
                            <a:latin typeface="Cambria Math" panose="02040503050406030204" pitchFamily="18" charset="0"/>
                          </a:rPr>
                          <m:t>𝑣</m:t>
                        </m:r>
                        <m:r>
                          <a:rPr lang="en-US" b="0" i="1" smtClean="0">
                            <a:latin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𝑣𝑎𝑙𝑢𝑒</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𝑜𝑓</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sub>
                      <m:sup/>
                      <m:e>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𝑣</m:t>
                                    </m:r>
                                  </m:sub>
                                </m:sSub>
                              </m:e>
                            </m:d>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 </m:t>
                            </m:r>
                            <m:r>
                              <a:rPr lang="en-US" b="0" i="1" smtClean="0">
                                <a:latin typeface="Cambria Math" panose="02040503050406030204" pitchFamily="18" charset="0"/>
                              </a:rPr>
                              <m:t>𝐸𝑛𝑡𝑟𝑜𝑝𝑦</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𝑣</m:t>
                                </m:r>
                              </m:sub>
                            </m:sSub>
                            <m:r>
                              <a:rPr lang="en-US" b="0" i="1" smtClean="0">
                                <a:latin typeface="Cambria Math" panose="02040503050406030204" pitchFamily="18" charset="0"/>
                              </a:rPr>
                              <m:t>)</m:t>
                            </m:r>
                          </m:den>
                        </m:f>
                      </m:e>
                    </m:nary>
                  </m:oMath>
                </a14:m>
                <a:endParaRPr lang="en-IN" b="0" i="0" u="none" strike="noStrike" baseline="0" dirty="0">
                  <a:solidFill>
                    <a:srgbClr val="000000"/>
                  </a:solidFill>
                  <a:latin typeface="Calibri" panose="020F0502020204030204" pitchFamily="34" charset="0"/>
                </a:endParaRPr>
              </a:p>
              <a:p>
                <a:r>
                  <a:rPr lang="pl-PL" b="0" i="0" u="none" strike="noStrike" baseline="0" dirty="0">
                    <a:solidFill>
                      <a:srgbClr val="000000"/>
                    </a:solidFill>
                    <a:latin typeface="Calibri" panose="020F0502020204030204" pitchFamily="34" charset="0"/>
                  </a:rPr>
                  <a:t>Entropy([29+,35-]) = -29/64 log</a:t>
                </a:r>
                <a:r>
                  <a:rPr lang="pl-PL" b="0" i="0" u="none" strike="noStrike" baseline="-25000" dirty="0">
                    <a:solidFill>
                      <a:srgbClr val="000000"/>
                    </a:solidFill>
                    <a:latin typeface="Calibri" panose="020F0502020204030204" pitchFamily="34" charset="0"/>
                  </a:rPr>
                  <a:t>2</a:t>
                </a:r>
                <a:r>
                  <a:rPr lang="pl-PL" b="0" i="0" u="none" strike="noStrike" baseline="0" dirty="0">
                    <a:solidFill>
                      <a:srgbClr val="000000"/>
                    </a:solidFill>
                    <a:latin typeface="Calibri" panose="020F0502020204030204" pitchFamily="34" charset="0"/>
                  </a:rPr>
                  <a:t>29/64 –35/64 log</a:t>
                </a:r>
                <a:r>
                  <a:rPr lang="pl-PL" b="0" i="0" u="none" strike="noStrike" baseline="-25000" dirty="0">
                    <a:solidFill>
                      <a:srgbClr val="000000"/>
                    </a:solidFill>
                    <a:latin typeface="Calibri" panose="020F0502020204030204" pitchFamily="34" charset="0"/>
                  </a:rPr>
                  <a:t>2</a:t>
                </a:r>
                <a:r>
                  <a:rPr lang="pl-PL" b="0" i="0" u="none" strike="noStrike" baseline="0" dirty="0">
                    <a:solidFill>
                      <a:srgbClr val="000000"/>
                    </a:solidFill>
                    <a:latin typeface="Calibri" panose="020F0502020204030204" pitchFamily="34" charset="0"/>
                  </a:rPr>
                  <a:t>35/64</a:t>
                </a:r>
                <a:r>
                  <a:rPr lang="en-IN" b="0" i="0" u="none" strike="noStrike" baseline="0" dirty="0">
                    <a:solidFill>
                      <a:srgbClr val="000000"/>
                    </a:solidFill>
                    <a:latin typeface="Calibri" panose="020F0502020204030204" pitchFamily="34" charset="0"/>
                  </a:rPr>
                  <a:t>  = 0.99</a:t>
                </a:r>
                <a:endParaRPr lang="en-IN" dirty="0"/>
              </a:p>
            </p:txBody>
          </p:sp>
        </mc:Choice>
        <mc:Fallback xmlns="">
          <p:sp>
            <p:nvSpPr>
              <p:cNvPr id="3" name="Content Placeholder 2">
                <a:extLst>
                  <a:ext uri="{FF2B5EF4-FFF2-40B4-BE49-F238E27FC236}">
                    <a16:creationId xmlns:a16="http://schemas.microsoft.com/office/drawing/2014/main" id="{1A4DB808-C0D1-4484-8438-5482927666E1}"/>
                  </a:ext>
                </a:extLst>
              </p:cNvPr>
              <p:cNvSpPr>
                <a:spLocks noGrp="1" noRot="1" noChangeAspect="1" noMove="1" noResize="1" noEditPoints="1" noAdjustHandles="1" noChangeArrowheads="1" noChangeShapeType="1" noTextEdit="1"/>
              </p:cNvSpPr>
              <p:nvPr>
                <p:ph idx="1"/>
              </p:nvPr>
            </p:nvSpPr>
            <p:spPr>
              <a:xfrm>
                <a:off x="299803" y="1253331"/>
                <a:ext cx="11587397" cy="2554171"/>
              </a:xfrm>
              <a:blipFill>
                <a:blip r:embed="rId2"/>
                <a:stretch>
                  <a:fillRect l="-893" t="-3800"/>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C8090A9B-CBB6-4F7B-B53B-3D1DE868EC12}"/>
              </a:ext>
            </a:extLst>
          </p:cNvPr>
          <p:cNvPicPr>
            <a:picLocks noChangeAspect="1"/>
          </p:cNvPicPr>
          <p:nvPr/>
        </p:nvPicPr>
        <p:blipFill>
          <a:blip r:embed="rId3"/>
          <a:stretch>
            <a:fillRect/>
          </a:stretch>
        </p:blipFill>
        <p:spPr>
          <a:xfrm>
            <a:off x="1063052" y="4185562"/>
            <a:ext cx="2971800" cy="1723604"/>
          </a:xfrm>
          <a:prstGeom prst="rect">
            <a:avLst/>
          </a:prstGeom>
        </p:spPr>
      </p:pic>
      <p:pic>
        <p:nvPicPr>
          <p:cNvPr id="7" name="Picture 6">
            <a:extLst>
              <a:ext uri="{FF2B5EF4-FFF2-40B4-BE49-F238E27FC236}">
                <a16:creationId xmlns:a16="http://schemas.microsoft.com/office/drawing/2014/main" id="{2B21E426-ABE7-41C3-A412-F9BA75B11276}"/>
              </a:ext>
            </a:extLst>
          </p:cNvPr>
          <p:cNvPicPr>
            <a:picLocks noChangeAspect="1"/>
          </p:cNvPicPr>
          <p:nvPr/>
        </p:nvPicPr>
        <p:blipFill>
          <a:blip r:embed="rId4"/>
          <a:stretch>
            <a:fillRect/>
          </a:stretch>
        </p:blipFill>
        <p:spPr>
          <a:xfrm>
            <a:off x="6687578" y="4298851"/>
            <a:ext cx="2939143" cy="1610315"/>
          </a:xfrm>
          <a:prstGeom prst="rect">
            <a:avLst/>
          </a:prstGeom>
        </p:spPr>
      </p:pic>
    </p:spTree>
    <p:extLst>
      <p:ext uri="{BB962C8B-B14F-4D97-AF65-F5344CB8AC3E}">
        <p14:creationId xmlns:p14="http://schemas.microsoft.com/office/powerpoint/2010/main" val="28649181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36C20-2F98-4F30-9512-4DE521D55537}"/>
              </a:ext>
            </a:extLst>
          </p:cNvPr>
          <p:cNvSpPr>
            <a:spLocks noGrp="1"/>
          </p:cNvSpPr>
          <p:nvPr>
            <p:ph type="title"/>
          </p:nvPr>
        </p:nvSpPr>
        <p:spPr>
          <a:xfrm>
            <a:off x="223605" y="1564338"/>
            <a:ext cx="3838730" cy="1325563"/>
          </a:xfrm>
        </p:spPr>
        <p:txBody>
          <a:bodyPr/>
          <a:lstStyle/>
          <a:p>
            <a:r>
              <a:rPr lang="en-US" dirty="0"/>
              <a:t>Training Example </a:t>
            </a:r>
            <a:endParaRPr lang="en-IN" dirty="0"/>
          </a:p>
        </p:txBody>
      </p:sp>
      <p:pic>
        <p:nvPicPr>
          <p:cNvPr id="5" name="Content Placeholder 4">
            <a:extLst>
              <a:ext uri="{FF2B5EF4-FFF2-40B4-BE49-F238E27FC236}">
                <a16:creationId xmlns:a16="http://schemas.microsoft.com/office/drawing/2014/main" id="{262A0206-1241-4F52-A011-D89500C1CCD4}"/>
              </a:ext>
            </a:extLst>
          </p:cNvPr>
          <p:cNvPicPr>
            <a:picLocks noGrp="1" noChangeAspect="1"/>
          </p:cNvPicPr>
          <p:nvPr>
            <p:ph idx="1"/>
          </p:nvPr>
        </p:nvPicPr>
        <p:blipFill>
          <a:blip r:embed="rId2"/>
          <a:stretch>
            <a:fillRect/>
          </a:stretch>
        </p:blipFill>
        <p:spPr>
          <a:xfrm>
            <a:off x="4307609" y="0"/>
            <a:ext cx="7884391" cy="6858000"/>
          </a:xfrm>
        </p:spPr>
      </p:pic>
    </p:spTree>
    <p:extLst>
      <p:ext uri="{BB962C8B-B14F-4D97-AF65-F5344CB8AC3E}">
        <p14:creationId xmlns:p14="http://schemas.microsoft.com/office/powerpoint/2010/main" val="19471874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FB09E-F4C8-4135-BBEC-FC490950DD90}"/>
              </a:ext>
            </a:extLst>
          </p:cNvPr>
          <p:cNvSpPr>
            <a:spLocks noGrp="1"/>
          </p:cNvSpPr>
          <p:nvPr>
            <p:ph type="title"/>
          </p:nvPr>
        </p:nvSpPr>
        <p:spPr>
          <a:xfrm>
            <a:off x="838200" y="365126"/>
            <a:ext cx="10515600" cy="654206"/>
          </a:xfrm>
        </p:spPr>
        <p:txBody>
          <a:bodyPr>
            <a:normAutofit fontScale="90000"/>
          </a:bodyPr>
          <a:lstStyle/>
          <a:p>
            <a:r>
              <a:rPr lang="en-US" dirty="0"/>
              <a:t>Selecting the Next Attribute </a:t>
            </a:r>
            <a:endParaRPr lang="en-IN" dirty="0"/>
          </a:p>
        </p:txBody>
      </p:sp>
      <p:sp>
        <p:nvSpPr>
          <p:cNvPr id="3" name="Content Placeholder 2">
            <a:extLst>
              <a:ext uri="{FF2B5EF4-FFF2-40B4-BE49-F238E27FC236}">
                <a16:creationId xmlns:a16="http://schemas.microsoft.com/office/drawing/2014/main" id="{11CDA144-495A-41AC-A7EC-2D6693994B83}"/>
              </a:ext>
            </a:extLst>
          </p:cNvPr>
          <p:cNvSpPr>
            <a:spLocks noGrp="1"/>
          </p:cNvSpPr>
          <p:nvPr>
            <p:ph idx="1"/>
          </p:nvPr>
        </p:nvSpPr>
        <p:spPr>
          <a:xfrm>
            <a:off x="838200" y="1229193"/>
            <a:ext cx="10515600" cy="4812833"/>
          </a:xfrm>
        </p:spPr>
        <p:txBody>
          <a:bodyPr/>
          <a:lstStyle/>
          <a:p>
            <a:r>
              <a:rPr lang="en-IN" sz="1800" b="0" i="0" u="none" strike="noStrike" baseline="0" dirty="0">
                <a:solidFill>
                  <a:srgbClr val="000000"/>
                </a:solidFill>
                <a:latin typeface="Calibri" panose="020F0502020204030204" pitchFamily="34" charset="0"/>
              </a:rPr>
              <a:t>S=[9+,5-]                                                                                                                             S=[9+,5-]</a:t>
            </a:r>
          </a:p>
          <a:p>
            <a:r>
              <a:rPr lang="en-IN" sz="1800" b="0" i="0" u="none" strike="noStrike" baseline="0" dirty="0">
                <a:solidFill>
                  <a:srgbClr val="000000"/>
                </a:solidFill>
                <a:latin typeface="Calibri" panose="020F0502020204030204" pitchFamily="34" charset="0"/>
              </a:rPr>
              <a:t>E=0.940                                                                                                                                 E=0.940</a:t>
            </a:r>
            <a:endParaRPr lang="en-IN" dirty="0"/>
          </a:p>
        </p:txBody>
      </p:sp>
      <p:pic>
        <p:nvPicPr>
          <p:cNvPr id="5" name="Picture 4">
            <a:extLst>
              <a:ext uri="{FF2B5EF4-FFF2-40B4-BE49-F238E27FC236}">
                <a16:creationId xmlns:a16="http://schemas.microsoft.com/office/drawing/2014/main" id="{40F6DD15-B734-41ED-9BEE-860DA0777938}"/>
              </a:ext>
            </a:extLst>
          </p:cNvPr>
          <p:cNvPicPr>
            <a:picLocks noChangeAspect="1"/>
          </p:cNvPicPr>
          <p:nvPr/>
        </p:nvPicPr>
        <p:blipFill>
          <a:blip r:embed="rId2"/>
          <a:stretch>
            <a:fillRect/>
          </a:stretch>
        </p:blipFill>
        <p:spPr>
          <a:xfrm>
            <a:off x="973110" y="2148324"/>
            <a:ext cx="4783112" cy="3497112"/>
          </a:xfrm>
          <a:prstGeom prst="rect">
            <a:avLst/>
          </a:prstGeom>
        </p:spPr>
      </p:pic>
      <p:pic>
        <p:nvPicPr>
          <p:cNvPr id="7" name="Picture 6">
            <a:extLst>
              <a:ext uri="{FF2B5EF4-FFF2-40B4-BE49-F238E27FC236}">
                <a16:creationId xmlns:a16="http://schemas.microsoft.com/office/drawing/2014/main" id="{65A210D0-71C1-4600-BF3B-37DCCEE7F863}"/>
              </a:ext>
            </a:extLst>
          </p:cNvPr>
          <p:cNvPicPr>
            <a:picLocks noChangeAspect="1"/>
          </p:cNvPicPr>
          <p:nvPr/>
        </p:nvPicPr>
        <p:blipFill>
          <a:blip r:embed="rId3"/>
          <a:stretch>
            <a:fillRect/>
          </a:stretch>
        </p:blipFill>
        <p:spPr>
          <a:xfrm>
            <a:off x="6885660" y="2148324"/>
            <a:ext cx="5016530" cy="3477069"/>
          </a:xfrm>
          <a:prstGeom prst="rect">
            <a:avLst/>
          </a:prstGeom>
        </p:spPr>
      </p:pic>
      <p:pic>
        <p:nvPicPr>
          <p:cNvPr id="9" name="Picture 8">
            <a:extLst>
              <a:ext uri="{FF2B5EF4-FFF2-40B4-BE49-F238E27FC236}">
                <a16:creationId xmlns:a16="http://schemas.microsoft.com/office/drawing/2014/main" id="{9D68B172-960B-426D-BA30-0D66A975D245}"/>
              </a:ext>
            </a:extLst>
          </p:cNvPr>
          <p:cNvPicPr>
            <a:picLocks noChangeAspect="1"/>
          </p:cNvPicPr>
          <p:nvPr/>
        </p:nvPicPr>
        <p:blipFill>
          <a:blip r:embed="rId4"/>
          <a:stretch>
            <a:fillRect/>
          </a:stretch>
        </p:blipFill>
        <p:spPr>
          <a:xfrm>
            <a:off x="838199" y="6391724"/>
            <a:ext cx="9135177" cy="338860"/>
          </a:xfrm>
          <a:prstGeom prst="rect">
            <a:avLst/>
          </a:prstGeom>
        </p:spPr>
      </p:pic>
    </p:spTree>
    <p:extLst>
      <p:ext uri="{BB962C8B-B14F-4D97-AF65-F5344CB8AC3E}">
        <p14:creationId xmlns:p14="http://schemas.microsoft.com/office/powerpoint/2010/main" val="4534379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5A724-282F-463F-A680-020726680FD7}"/>
              </a:ext>
            </a:extLst>
          </p:cNvPr>
          <p:cNvSpPr>
            <a:spLocks noGrp="1"/>
          </p:cNvSpPr>
          <p:nvPr>
            <p:ph type="title"/>
          </p:nvPr>
        </p:nvSpPr>
        <p:spPr/>
        <p:txBody>
          <a:bodyPr/>
          <a:lstStyle/>
          <a:p>
            <a:r>
              <a:rPr lang="en-US" dirty="0"/>
              <a:t>Selecting Next Attribute </a:t>
            </a:r>
            <a:endParaRPr lang="en-IN" dirty="0"/>
          </a:p>
        </p:txBody>
      </p:sp>
      <p:pic>
        <p:nvPicPr>
          <p:cNvPr id="5" name="Content Placeholder 4">
            <a:extLst>
              <a:ext uri="{FF2B5EF4-FFF2-40B4-BE49-F238E27FC236}">
                <a16:creationId xmlns:a16="http://schemas.microsoft.com/office/drawing/2014/main" id="{6C3E1B4C-DCD2-4459-A776-C9C2F1CE3197}"/>
              </a:ext>
            </a:extLst>
          </p:cNvPr>
          <p:cNvPicPr>
            <a:picLocks noGrp="1" noChangeAspect="1"/>
          </p:cNvPicPr>
          <p:nvPr>
            <p:ph idx="1"/>
          </p:nvPr>
        </p:nvPicPr>
        <p:blipFill>
          <a:blip r:embed="rId2"/>
          <a:stretch>
            <a:fillRect/>
          </a:stretch>
        </p:blipFill>
        <p:spPr>
          <a:xfrm>
            <a:off x="1199214" y="1426848"/>
            <a:ext cx="7918644" cy="5066027"/>
          </a:xfrm>
        </p:spPr>
      </p:pic>
    </p:spTree>
    <p:extLst>
      <p:ext uri="{BB962C8B-B14F-4D97-AF65-F5344CB8AC3E}">
        <p14:creationId xmlns:p14="http://schemas.microsoft.com/office/powerpoint/2010/main" val="22038401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5A551-234B-4EA2-946B-B22F0EA1070E}"/>
              </a:ext>
            </a:extLst>
          </p:cNvPr>
          <p:cNvSpPr>
            <a:spLocks noGrp="1"/>
          </p:cNvSpPr>
          <p:nvPr>
            <p:ph type="title"/>
          </p:nvPr>
        </p:nvSpPr>
        <p:spPr/>
        <p:txBody>
          <a:bodyPr/>
          <a:lstStyle/>
          <a:p>
            <a:r>
              <a:rPr lang="en-US" dirty="0"/>
              <a:t>Selecting the next attribute </a:t>
            </a:r>
            <a:endParaRPr lang="en-IN" dirty="0"/>
          </a:p>
        </p:txBody>
      </p:sp>
      <p:sp>
        <p:nvSpPr>
          <p:cNvPr id="3" name="Content Placeholder 2">
            <a:extLst>
              <a:ext uri="{FF2B5EF4-FFF2-40B4-BE49-F238E27FC236}">
                <a16:creationId xmlns:a16="http://schemas.microsoft.com/office/drawing/2014/main" id="{1711674D-6092-42E3-B726-57A437C8991B}"/>
              </a:ext>
            </a:extLst>
          </p:cNvPr>
          <p:cNvSpPr>
            <a:spLocks noGrp="1"/>
          </p:cNvSpPr>
          <p:nvPr>
            <p:ph idx="1"/>
          </p:nvPr>
        </p:nvSpPr>
        <p:spPr/>
        <p:txBody>
          <a:bodyPr/>
          <a:lstStyle/>
          <a:p>
            <a:pPr marL="0" indent="0">
              <a:buNone/>
            </a:pPr>
            <a:r>
              <a:rPr lang="en-US" sz="3600" b="0" i="0" u="none" strike="noStrike" baseline="0" dirty="0">
                <a:solidFill>
                  <a:srgbClr val="000000"/>
                </a:solidFill>
                <a:latin typeface="Calibri" panose="020F0502020204030204" pitchFamily="34" charset="0"/>
              </a:rPr>
              <a:t>The information gain values for the 4 attributes are:</a:t>
            </a:r>
          </a:p>
          <a:p>
            <a:pPr marL="0" indent="0">
              <a:buNone/>
            </a:pPr>
            <a:r>
              <a:rPr lang="en-IN" sz="3600" b="0" i="0" u="none" strike="noStrike" baseline="0" dirty="0">
                <a:solidFill>
                  <a:srgbClr val="000000"/>
                </a:solidFill>
                <a:latin typeface="Calibri" panose="020F0502020204030204" pitchFamily="34" charset="0"/>
              </a:rPr>
              <a:t>•Gain(</a:t>
            </a:r>
            <a:r>
              <a:rPr lang="en-IN" sz="3600" b="0" i="0" u="none" strike="noStrike" baseline="0" dirty="0" err="1">
                <a:solidFill>
                  <a:srgbClr val="000000"/>
                </a:solidFill>
                <a:latin typeface="Calibri" panose="020F0502020204030204" pitchFamily="34" charset="0"/>
              </a:rPr>
              <a:t>S,Outlook</a:t>
            </a:r>
            <a:r>
              <a:rPr lang="en-IN" sz="3600" b="0" i="0" u="none" strike="noStrike" baseline="0" dirty="0">
                <a:solidFill>
                  <a:srgbClr val="000000"/>
                </a:solidFill>
                <a:latin typeface="Calibri" panose="020F0502020204030204" pitchFamily="34" charset="0"/>
              </a:rPr>
              <a:t>) =0.247</a:t>
            </a:r>
          </a:p>
          <a:p>
            <a:pPr marL="0" indent="0">
              <a:buNone/>
            </a:pPr>
            <a:r>
              <a:rPr lang="en-IN" sz="3600" b="0" i="0" u="none" strike="noStrike" baseline="0" dirty="0">
                <a:solidFill>
                  <a:srgbClr val="000000"/>
                </a:solidFill>
                <a:latin typeface="Calibri" panose="020F0502020204030204" pitchFamily="34" charset="0"/>
              </a:rPr>
              <a:t>•Gain(</a:t>
            </a:r>
            <a:r>
              <a:rPr lang="en-IN" sz="3600" b="0" i="0" u="none" strike="noStrike" baseline="0" dirty="0" err="1">
                <a:solidFill>
                  <a:srgbClr val="000000"/>
                </a:solidFill>
                <a:latin typeface="Calibri" panose="020F0502020204030204" pitchFamily="34" charset="0"/>
              </a:rPr>
              <a:t>S,Humidity</a:t>
            </a:r>
            <a:r>
              <a:rPr lang="en-IN" sz="3600" b="0" i="0" u="none" strike="noStrike" baseline="0" dirty="0">
                <a:solidFill>
                  <a:srgbClr val="000000"/>
                </a:solidFill>
                <a:latin typeface="Calibri" panose="020F0502020204030204" pitchFamily="34" charset="0"/>
              </a:rPr>
              <a:t>) =0.151</a:t>
            </a:r>
          </a:p>
          <a:p>
            <a:pPr marL="0" indent="0">
              <a:buNone/>
            </a:pPr>
            <a:r>
              <a:rPr lang="en-IN" sz="3600" b="0" i="0" u="none" strike="noStrike" baseline="0" dirty="0">
                <a:solidFill>
                  <a:srgbClr val="000000"/>
                </a:solidFill>
                <a:latin typeface="Calibri" panose="020F0502020204030204" pitchFamily="34" charset="0"/>
              </a:rPr>
              <a:t>•Gain(</a:t>
            </a:r>
            <a:r>
              <a:rPr lang="en-IN" sz="3600" b="0" i="0" u="none" strike="noStrike" baseline="0" dirty="0" err="1">
                <a:solidFill>
                  <a:srgbClr val="000000"/>
                </a:solidFill>
                <a:latin typeface="Calibri" panose="020F0502020204030204" pitchFamily="34" charset="0"/>
              </a:rPr>
              <a:t>S,Wind</a:t>
            </a:r>
            <a:r>
              <a:rPr lang="en-IN" sz="3600" b="0" i="0" u="none" strike="noStrike" baseline="0" dirty="0">
                <a:solidFill>
                  <a:srgbClr val="000000"/>
                </a:solidFill>
                <a:latin typeface="Calibri" panose="020F0502020204030204" pitchFamily="34" charset="0"/>
              </a:rPr>
              <a:t>) =0.048</a:t>
            </a:r>
          </a:p>
          <a:p>
            <a:pPr marL="0" indent="0">
              <a:buNone/>
            </a:pPr>
            <a:r>
              <a:rPr lang="en-IN" sz="3600" b="0" i="0" u="none" strike="noStrike" baseline="0" dirty="0">
                <a:solidFill>
                  <a:srgbClr val="000000"/>
                </a:solidFill>
                <a:latin typeface="Calibri" panose="020F0502020204030204" pitchFamily="34" charset="0"/>
              </a:rPr>
              <a:t>•Gain(</a:t>
            </a:r>
            <a:r>
              <a:rPr lang="en-IN" sz="3600" b="0" i="0" u="none" strike="noStrike" baseline="0" dirty="0" err="1">
                <a:solidFill>
                  <a:srgbClr val="000000"/>
                </a:solidFill>
                <a:latin typeface="Calibri" panose="020F0502020204030204" pitchFamily="34" charset="0"/>
              </a:rPr>
              <a:t>S,Temperature</a:t>
            </a:r>
            <a:r>
              <a:rPr lang="en-IN" sz="3600" b="0" i="0" u="none" strike="noStrike" baseline="0" dirty="0">
                <a:solidFill>
                  <a:srgbClr val="000000"/>
                </a:solidFill>
                <a:latin typeface="Calibri" panose="020F0502020204030204" pitchFamily="34" charset="0"/>
              </a:rPr>
              <a:t>) =0.029</a:t>
            </a:r>
          </a:p>
          <a:p>
            <a:endParaRPr lang="en-IN" dirty="0"/>
          </a:p>
        </p:txBody>
      </p:sp>
    </p:spTree>
    <p:extLst>
      <p:ext uri="{BB962C8B-B14F-4D97-AF65-F5344CB8AC3E}">
        <p14:creationId xmlns:p14="http://schemas.microsoft.com/office/powerpoint/2010/main" val="31505172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E91887C-B0FA-4B16-BBD6-47DDA5A6417D}"/>
              </a:ext>
            </a:extLst>
          </p:cNvPr>
          <p:cNvPicPr>
            <a:picLocks noGrp="1" noChangeAspect="1"/>
          </p:cNvPicPr>
          <p:nvPr>
            <p:ph idx="1"/>
          </p:nvPr>
        </p:nvPicPr>
        <p:blipFill>
          <a:blip r:embed="rId2"/>
          <a:stretch>
            <a:fillRect/>
          </a:stretch>
        </p:blipFill>
        <p:spPr>
          <a:xfrm>
            <a:off x="404734" y="251632"/>
            <a:ext cx="9371647" cy="5729443"/>
          </a:xfr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F1B668F1-D39A-4D3B-B226-02D9DB58B3A1}"/>
                  </a:ext>
                </a:extLst>
              </p14:cNvPr>
              <p14:cNvContentPartPr/>
              <p14:nvPr/>
            </p14:nvContentPartPr>
            <p14:xfrm>
              <a:off x="5759640" y="437400"/>
              <a:ext cx="143280" cy="81000"/>
            </p14:xfrm>
          </p:contentPart>
        </mc:Choice>
        <mc:Fallback xmlns="">
          <p:pic>
            <p:nvPicPr>
              <p:cNvPr id="6" name="Ink 5">
                <a:extLst>
                  <a:ext uri="{FF2B5EF4-FFF2-40B4-BE49-F238E27FC236}">
                    <a16:creationId xmlns:a16="http://schemas.microsoft.com/office/drawing/2014/main" id="{F1B668F1-D39A-4D3B-B226-02D9DB58B3A1}"/>
                  </a:ext>
                </a:extLst>
              </p:cNvPr>
              <p:cNvPicPr/>
              <p:nvPr/>
            </p:nvPicPr>
            <p:blipFill>
              <a:blip r:embed="rId4"/>
              <a:stretch>
                <a:fillRect/>
              </a:stretch>
            </p:blipFill>
            <p:spPr>
              <a:xfrm>
                <a:off x="5750280" y="428040"/>
                <a:ext cx="162000" cy="99720"/>
              </a:xfrm>
              <a:prstGeom prst="rect">
                <a:avLst/>
              </a:prstGeom>
            </p:spPr>
          </p:pic>
        </mc:Fallback>
      </mc:AlternateContent>
    </p:spTree>
    <p:extLst>
      <p:ext uri="{BB962C8B-B14F-4D97-AF65-F5344CB8AC3E}">
        <p14:creationId xmlns:p14="http://schemas.microsoft.com/office/powerpoint/2010/main" val="38759313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8D3F243-ECA2-434A-9555-CCF41B8E298E}"/>
              </a:ext>
            </a:extLst>
          </p:cNvPr>
          <p:cNvPicPr>
            <a:picLocks noGrp="1" noChangeAspect="1"/>
          </p:cNvPicPr>
          <p:nvPr>
            <p:ph idx="1"/>
          </p:nvPr>
        </p:nvPicPr>
        <p:blipFill>
          <a:blip r:embed="rId2"/>
          <a:stretch>
            <a:fillRect/>
          </a:stretch>
        </p:blipFill>
        <p:spPr>
          <a:xfrm>
            <a:off x="144102" y="123351"/>
            <a:ext cx="10073410" cy="6037605"/>
          </a:xfr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45B4E35E-4E81-41C4-A2CA-0C75BF4949C5}"/>
                  </a:ext>
                </a:extLst>
              </p14:cNvPr>
              <p14:cNvContentPartPr/>
              <p14:nvPr/>
            </p14:nvContentPartPr>
            <p14:xfrm>
              <a:off x="1518120" y="2643120"/>
              <a:ext cx="7197480" cy="196920"/>
            </p14:xfrm>
          </p:contentPart>
        </mc:Choice>
        <mc:Fallback xmlns="">
          <p:pic>
            <p:nvPicPr>
              <p:cNvPr id="6" name="Ink 5">
                <a:extLst>
                  <a:ext uri="{FF2B5EF4-FFF2-40B4-BE49-F238E27FC236}">
                    <a16:creationId xmlns:a16="http://schemas.microsoft.com/office/drawing/2014/main" id="{45B4E35E-4E81-41C4-A2CA-0C75BF4949C5}"/>
                  </a:ext>
                </a:extLst>
              </p:cNvPr>
              <p:cNvPicPr/>
              <p:nvPr/>
            </p:nvPicPr>
            <p:blipFill>
              <a:blip r:embed="rId4"/>
              <a:stretch>
                <a:fillRect/>
              </a:stretch>
            </p:blipFill>
            <p:spPr>
              <a:xfrm>
                <a:off x="1508760" y="2633760"/>
                <a:ext cx="7216200" cy="215640"/>
              </a:xfrm>
              <a:prstGeom prst="rect">
                <a:avLst/>
              </a:prstGeom>
            </p:spPr>
          </p:pic>
        </mc:Fallback>
      </mc:AlternateContent>
    </p:spTree>
    <p:extLst>
      <p:ext uri="{BB962C8B-B14F-4D97-AF65-F5344CB8AC3E}">
        <p14:creationId xmlns:p14="http://schemas.microsoft.com/office/powerpoint/2010/main" val="14963735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39C7611-8711-4B76-9E1B-A9A483F034D3}"/>
              </a:ext>
            </a:extLst>
          </p:cNvPr>
          <p:cNvPicPr>
            <a:picLocks noGrp="1" noChangeAspect="1"/>
          </p:cNvPicPr>
          <p:nvPr>
            <p:ph idx="1"/>
          </p:nvPr>
        </p:nvPicPr>
        <p:blipFill>
          <a:blip r:embed="rId2"/>
          <a:stretch>
            <a:fillRect/>
          </a:stretch>
        </p:blipFill>
        <p:spPr>
          <a:xfrm>
            <a:off x="410981" y="314177"/>
            <a:ext cx="9047812" cy="5703385"/>
          </a:xfrm>
        </p:spPr>
      </p:pic>
    </p:spTree>
    <p:extLst>
      <p:ext uri="{BB962C8B-B14F-4D97-AF65-F5344CB8AC3E}">
        <p14:creationId xmlns:p14="http://schemas.microsoft.com/office/powerpoint/2010/main" val="27173501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38BB7-1C80-44A0-B7F3-4FABBEE9738F}"/>
              </a:ext>
            </a:extLst>
          </p:cNvPr>
          <p:cNvSpPr>
            <a:spLocks noGrp="1"/>
          </p:cNvSpPr>
          <p:nvPr>
            <p:ph type="title"/>
          </p:nvPr>
        </p:nvSpPr>
        <p:spPr/>
        <p:txBody>
          <a:bodyPr/>
          <a:lstStyle/>
          <a:p>
            <a:r>
              <a:rPr lang="en-US" dirty="0"/>
              <a:t>Splitting based on Continuous Attribute </a:t>
            </a:r>
            <a:endParaRPr lang="en-IN" dirty="0"/>
          </a:p>
        </p:txBody>
      </p:sp>
      <p:pic>
        <p:nvPicPr>
          <p:cNvPr id="5" name="Content Placeholder 4">
            <a:extLst>
              <a:ext uri="{FF2B5EF4-FFF2-40B4-BE49-F238E27FC236}">
                <a16:creationId xmlns:a16="http://schemas.microsoft.com/office/drawing/2014/main" id="{B30E5EDF-427C-4198-A9D4-ADCB96A4B794}"/>
              </a:ext>
            </a:extLst>
          </p:cNvPr>
          <p:cNvPicPr>
            <a:picLocks noGrp="1" noChangeAspect="1"/>
          </p:cNvPicPr>
          <p:nvPr>
            <p:ph idx="1"/>
          </p:nvPr>
        </p:nvPicPr>
        <p:blipFill>
          <a:blip r:embed="rId2"/>
          <a:stretch>
            <a:fillRect/>
          </a:stretch>
        </p:blipFill>
        <p:spPr>
          <a:xfrm>
            <a:off x="1124262" y="1803788"/>
            <a:ext cx="10027430" cy="4432120"/>
          </a:xfrm>
        </p:spPr>
      </p:pic>
    </p:spTree>
    <p:extLst>
      <p:ext uri="{BB962C8B-B14F-4D97-AF65-F5344CB8AC3E}">
        <p14:creationId xmlns:p14="http://schemas.microsoft.com/office/powerpoint/2010/main" val="1449131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25C91-4F9E-49F9-91E1-411395432322}"/>
              </a:ext>
            </a:extLst>
          </p:cNvPr>
          <p:cNvSpPr>
            <a:spLocks noGrp="1"/>
          </p:cNvSpPr>
          <p:nvPr>
            <p:ph type="title"/>
          </p:nvPr>
        </p:nvSpPr>
        <p:spPr/>
        <p:txBody>
          <a:bodyPr/>
          <a:lstStyle/>
          <a:p>
            <a:r>
              <a:rPr lang="en-US" dirty="0"/>
              <a:t>Definition </a:t>
            </a:r>
            <a:endParaRPr lang="en-IN" dirty="0"/>
          </a:p>
        </p:txBody>
      </p:sp>
      <p:sp>
        <p:nvSpPr>
          <p:cNvPr id="3" name="Content Placeholder 2">
            <a:extLst>
              <a:ext uri="{FF2B5EF4-FFF2-40B4-BE49-F238E27FC236}">
                <a16:creationId xmlns:a16="http://schemas.microsoft.com/office/drawing/2014/main" id="{4876DCF6-4F38-4F27-B83F-C1E40AF031E5}"/>
              </a:ext>
            </a:extLst>
          </p:cNvPr>
          <p:cNvSpPr>
            <a:spLocks noGrp="1"/>
          </p:cNvSpPr>
          <p:nvPr>
            <p:ph idx="1"/>
          </p:nvPr>
        </p:nvSpPr>
        <p:spPr/>
        <p:txBody>
          <a:bodyPr>
            <a:normAutofit/>
          </a:bodyPr>
          <a:lstStyle/>
          <a:p>
            <a:pPr>
              <a:lnSpc>
                <a:spcPct val="150000"/>
              </a:lnSpc>
            </a:pPr>
            <a:r>
              <a:rPr lang="en-US" sz="3200" b="0" i="0" u="none" strike="noStrike" baseline="0" dirty="0">
                <a:solidFill>
                  <a:srgbClr val="000000"/>
                </a:solidFill>
                <a:latin typeface="Calibri" panose="020F0502020204030204" pitchFamily="34" charset="0"/>
              </a:rPr>
              <a:t>A decision tree is a classifier in the form of a tree structure with two types of nodes:</a:t>
            </a:r>
          </a:p>
          <a:p>
            <a:pPr marL="0" indent="0">
              <a:lnSpc>
                <a:spcPct val="150000"/>
              </a:lnSpc>
              <a:buNone/>
            </a:pPr>
            <a:r>
              <a:rPr lang="en-US" sz="3200" b="0" i="0" u="none" strike="noStrike" baseline="0" dirty="0">
                <a:solidFill>
                  <a:srgbClr val="000000"/>
                </a:solidFill>
                <a:latin typeface="Arial" panose="020B0604020202020204" pitchFamily="34" charset="0"/>
              </a:rPr>
              <a:t>–</a:t>
            </a:r>
            <a:r>
              <a:rPr lang="en-US" sz="3200" b="0" i="0" u="none" strike="noStrike" baseline="0" dirty="0">
                <a:solidFill>
                  <a:srgbClr val="000000"/>
                </a:solidFill>
                <a:latin typeface="Calibri" panose="020F0502020204030204" pitchFamily="34" charset="0"/>
              </a:rPr>
              <a:t>Decision node: Specifies a choice or  test of some attribute, with one branch for each outcome</a:t>
            </a:r>
          </a:p>
          <a:p>
            <a:pPr marL="0" indent="0">
              <a:lnSpc>
                <a:spcPct val="150000"/>
              </a:lnSpc>
              <a:buNone/>
            </a:pPr>
            <a:r>
              <a:rPr lang="en-US" sz="3200" b="0" i="0" u="none" strike="noStrike" baseline="0" dirty="0">
                <a:solidFill>
                  <a:srgbClr val="000000"/>
                </a:solidFill>
                <a:latin typeface="Arial" panose="020B0604020202020204" pitchFamily="34" charset="0"/>
              </a:rPr>
              <a:t>–</a:t>
            </a:r>
            <a:r>
              <a:rPr lang="en-US" sz="3200" b="0" i="0" u="none" strike="noStrike" baseline="0" dirty="0">
                <a:solidFill>
                  <a:srgbClr val="000000"/>
                </a:solidFill>
                <a:latin typeface="Calibri" panose="020F0502020204030204" pitchFamily="34" charset="0"/>
              </a:rPr>
              <a:t>Leaf node: Indicates classification of an example</a:t>
            </a:r>
          </a:p>
          <a:p>
            <a:endParaRPr lang="en-IN" dirty="0"/>
          </a:p>
        </p:txBody>
      </p:sp>
    </p:spTree>
    <p:extLst>
      <p:ext uri="{BB962C8B-B14F-4D97-AF65-F5344CB8AC3E}">
        <p14:creationId xmlns:p14="http://schemas.microsoft.com/office/powerpoint/2010/main" val="1636066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C35A9-A6FF-4561-B65F-4CC67119F1F6}"/>
              </a:ext>
            </a:extLst>
          </p:cNvPr>
          <p:cNvSpPr>
            <a:spLocks noGrp="1"/>
          </p:cNvSpPr>
          <p:nvPr>
            <p:ph type="title"/>
          </p:nvPr>
        </p:nvSpPr>
        <p:spPr/>
        <p:txBody>
          <a:bodyPr/>
          <a:lstStyle/>
          <a:p>
            <a:r>
              <a:rPr lang="en-US" dirty="0"/>
              <a:t>Continuous Attribute – Binary Split </a:t>
            </a:r>
            <a:endParaRPr lang="en-IN" dirty="0"/>
          </a:p>
        </p:txBody>
      </p:sp>
      <p:pic>
        <p:nvPicPr>
          <p:cNvPr id="5" name="Content Placeholder 4">
            <a:extLst>
              <a:ext uri="{FF2B5EF4-FFF2-40B4-BE49-F238E27FC236}">
                <a16:creationId xmlns:a16="http://schemas.microsoft.com/office/drawing/2014/main" id="{0C8EAE1C-F4E6-4419-BEDC-54291AE348BE}"/>
              </a:ext>
            </a:extLst>
          </p:cNvPr>
          <p:cNvPicPr>
            <a:picLocks noGrp="1" noChangeAspect="1"/>
          </p:cNvPicPr>
          <p:nvPr>
            <p:ph idx="1"/>
          </p:nvPr>
        </p:nvPicPr>
        <p:blipFill>
          <a:blip r:embed="rId2"/>
          <a:stretch>
            <a:fillRect/>
          </a:stretch>
        </p:blipFill>
        <p:spPr>
          <a:xfrm>
            <a:off x="1828799" y="1690688"/>
            <a:ext cx="8019739" cy="4966591"/>
          </a:xfrm>
        </p:spPr>
      </p:pic>
    </p:spTree>
    <p:extLst>
      <p:ext uri="{BB962C8B-B14F-4D97-AF65-F5344CB8AC3E}">
        <p14:creationId xmlns:p14="http://schemas.microsoft.com/office/powerpoint/2010/main" val="41684462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B0ECF-7EB9-4B1E-A4DA-531486DB2862}"/>
              </a:ext>
            </a:extLst>
          </p:cNvPr>
          <p:cNvSpPr>
            <a:spLocks noGrp="1"/>
          </p:cNvSpPr>
          <p:nvPr>
            <p:ph type="title"/>
          </p:nvPr>
        </p:nvSpPr>
        <p:spPr/>
        <p:txBody>
          <a:bodyPr/>
          <a:lstStyle/>
          <a:p>
            <a:r>
              <a:rPr lang="en-US" dirty="0"/>
              <a:t>Practical Issues of Classification </a:t>
            </a:r>
            <a:endParaRPr lang="en-IN" dirty="0"/>
          </a:p>
        </p:txBody>
      </p:sp>
      <p:sp>
        <p:nvSpPr>
          <p:cNvPr id="3" name="Content Placeholder 2">
            <a:extLst>
              <a:ext uri="{FF2B5EF4-FFF2-40B4-BE49-F238E27FC236}">
                <a16:creationId xmlns:a16="http://schemas.microsoft.com/office/drawing/2014/main" id="{DEE9951D-E459-4652-B84A-D38B1541A91F}"/>
              </a:ext>
            </a:extLst>
          </p:cNvPr>
          <p:cNvSpPr>
            <a:spLocks noGrp="1"/>
          </p:cNvSpPr>
          <p:nvPr>
            <p:ph idx="1"/>
          </p:nvPr>
        </p:nvSpPr>
        <p:spPr/>
        <p:txBody>
          <a:bodyPr/>
          <a:lstStyle/>
          <a:p>
            <a:pPr algn="l"/>
            <a:endParaRPr lang="en-IN" sz="1800" b="0" i="0" u="none" strike="noStrike" baseline="0" dirty="0">
              <a:solidFill>
                <a:srgbClr val="000000"/>
              </a:solidFill>
              <a:latin typeface="Calibri" panose="020F0502020204030204" pitchFamily="34" charset="0"/>
            </a:endParaRPr>
          </a:p>
          <a:p>
            <a:r>
              <a:rPr lang="en-IN" sz="3200" b="0" i="0" u="none" strike="noStrike" baseline="0" dirty="0">
                <a:solidFill>
                  <a:srgbClr val="000000"/>
                </a:solidFill>
                <a:latin typeface="Calibri" panose="020F0502020204030204" pitchFamily="34" charset="0"/>
              </a:rPr>
              <a:t>Underfitting and Overfitting</a:t>
            </a:r>
          </a:p>
          <a:p>
            <a:r>
              <a:rPr lang="en-IN" sz="3200" b="0" i="0" u="none" strike="noStrike" baseline="0" dirty="0">
                <a:solidFill>
                  <a:srgbClr val="000000"/>
                </a:solidFill>
                <a:latin typeface="Calibri" panose="020F0502020204030204" pitchFamily="34" charset="0"/>
              </a:rPr>
              <a:t>Missing Values</a:t>
            </a:r>
          </a:p>
          <a:p>
            <a:r>
              <a:rPr lang="en-IN" sz="3200" b="0" i="0" u="none" strike="noStrike" baseline="0" dirty="0">
                <a:solidFill>
                  <a:srgbClr val="000000"/>
                </a:solidFill>
                <a:latin typeface="Calibri" panose="020F0502020204030204" pitchFamily="34" charset="0"/>
              </a:rPr>
              <a:t>Costs of Classification</a:t>
            </a:r>
          </a:p>
          <a:p>
            <a:endParaRPr lang="en-IN" dirty="0"/>
          </a:p>
        </p:txBody>
      </p:sp>
    </p:spTree>
    <p:extLst>
      <p:ext uri="{BB962C8B-B14F-4D97-AF65-F5344CB8AC3E}">
        <p14:creationId xmlns:p14="http://schemas.microsoft.com/office/powerpoint/2010/main" val="843820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A5386-12E5-4958-851B-742510DF7818}"/>
              </a:ext>
            </a:extLst>
          </p:cNvPr>
          <p:cNvSpPr>
            <a:spLocks noGrp="1"/>
          </p:cNvSpPr>
          <p:nvPr>
            <p:ph type="title"/>
          </p:nvPr>
        </p:nvSpPr>
        <p:spPr/>
        <p:txBody>
          <a:bodyPr/>
          <a:lstStyle/>
          <a:p>
            <a:r>
              <a:rPr lang="en-US" dirty="0"/>
              <a:t>Hypothesis Space Search in Decision Tree </a:t>
            </a:r>
            <a:endParaRPr lang="en-IN" dirty="0"/>
          </a:p>
        </p:txBody>
      </p:sp>
      <p:sp>
        <p:nvSpPr>
          <p:cNvPr id="3" name="Content Placeholder 2">
            <a:extLst>
              <a:ext uri="{FF2B5EF4-FFF2-40B4-BE49-F238E27FC236}">
                <a16:creationId xmlns:a16="http://schemas.microsoft.com/office/drawing/2014/main" id="{860529B6-9A60-4F97-8E1A-39BDDDFB9B82}"/>
              </a:ext>
            </a:extLst>
          </p:cNvPr>
          <p:cNvSpPr>
            <a:spLocks noGrp="1"/>
          </p:cNvSpPr>
          <p:nvPr>
            <p:ph idx="1"/>
          </p:nvPr>
        </p:nvSpPr>
        <p:spPr/>
        <p:txBody>
          <a:bodyPr>
            <a:normAutofit/>
          </a:bodyPr>
          <a:lstStyle/>
          <a:p>
            <a:pPr algn="l"/>
            <a:endParaRPr lang="en-IN" sz="1800" b="0" i="0" u="none" strike="noStrike" baseline="0" dirty="0">
              <a:solidFill>
                <a:srgbClr val="000000"/>
              </a:solidFill>
              <a:latin typeface="Arial" panose="020B0604020202020204" pitchFamily="34" charset="0"/>
            </a:endParaRPr>
          </a:p>
          <a:p>
            <a:pPr marL="0" indent="0">
              <a:buNone/>
            </a:pPr>
            <a:r>
              <a:rPr lang="en-US" sz="2400" b="0" i="0" u="none" strike="noStrike" baseline="0" dirty="0">
                <a:solidFill>
                  <a:srgbClr val="000000"/>
                </a:solidFill>
                <a:latin typeface="Arial" panose="020B0604020202020204" pitchFamily="34" charset="0"/>
              </a:rPr>
              <a:t>•Conduct a search of the space of decision trees which can represent all possible discrete functions. </a:t>
            </a:r>
          </a:p>
          <a:p>
            <a:pPr marL="0" indent="0">
              <a:buNone/>
            </a:pPr>
            <a:r>
              <a:rPr lang="en-US" sz="2400" b="0" i="0" u="none" strike="noStrike" baseline="0" dirty="0">
                <a:solidFill>
                  <a:srgbClr val="000000"/>
                </a:solidFill>
                <a:latin typeface="Arial" panose="020B0604020202020204" pitchFamily="34" charset="0"/>
              </a:rPr>
              <a:t>•Goal: to find the best decision tree </a:t>
            </a:r>
          </a:p>
          <a:p>
            <a:pPr marL="0" indent="0">
              <a:buNone/>
            </a:pPr>
            <a:endParaRPr lang="en-IN" sz="2400" b="0" i="0" u="none" strike="noStrike" baseline="0" dirty="0">
              <a:solidFill>
                <a:srgbClr val="000000"/>
              </a:solidFill>
              <a:latin typeface="Arial" panose="020B0604020202020204" pitchFamily="34" charset="0"/>
            </a:endParaRPr>
          </a:p>
          <a:p>
            <a:pPr marL="0" indent="0">
              <a:buNone/>
            </a:pPr>
            <a:r>
              <a:rPr lang="en-US" sz="2400" b="0" i="0" u="none" strike="noStrike" baseline="0" dirty="0">
                <a:solidFill>
                  <a:srgbClr val="000000"/>
                </a:solidFill>
                <a:latin typeface="Arial" panose="020B0604020202020204" pitchFamily="34" charset="0"/>
              </a:rPr>
              <a:t>•Finding a minimal decision tree consistent with a set of data </a:t>
            </a:r>
            <a:r>
              <a:rPr lang="en-IN" sz="2400" b="0" i="0" u="none" strike="noStrike" baseline="0" dirty="0">
                <a:solidFill>
                  <a:srgbClr val="000000"/>
                </a:solidFill>
                <a:latin typeface="Arial" panose="020B0604020202020204" pitchFamily="34" charset="0"/>
              </a:rPr>
              <a:t>is NP-hard.  </a:t>
            </a:r>
          </a:p>
          <a:p>
            <a:pPr marL="0" indent="0">
              <a:buNone/>
            </a:pPr>
            <a:r>
              <a:rPr lang="en-US" sz="2400" b="0" i="0" u="none" strike="noStrike" baseline="0" dirty="0">
                <a:solidFill>
                  <a:srgbClr val="000000"/>
                </a:solidFill>
                <a:latin typeface="Arial" panose="020B0604020202020204" pitchFamily="34" charset="0"/>
              </a:rPr>
              <a:t>•Perform a greedy heuristic search: hill climbing without </a:t>
            </a:r>
            <a:r>
              <a:rPr lang="en-IN" sz="2400" b="0" i="0" u="none" strike="noStrike" baseline="0" dirty="0">
                <a:solidFill>
                  <a:srgbClr val="000000"/>
                </a:solidFill>
                <a:latin typeface="Arial" panose="020B0604020202020204" pitchFamily="34" charset="0"/>
              </a:rPr>
              <a:t>backtracking</a:t>
            </a:r>
          </a:p>
          <a:p>
            <a:pPr marL="0" indent="0">
              <a:buNone/>
            </a:pPr>
            <a:r>
              <a:rPr lang="en-US" sz="2400" b="0" i="0" u="none" strike="noStrike" baseline="0" dirty="0">
                <a:solidFill>
                  <a:srgbClr val="000000"/>
                </a:solidFill>
                <a:latin typeface="Arial" panose="020B0604020202020204" pitchFamily="34" charset="0"/>
              </a:rPr>
              <a:t>•Statistics-based decisions using all data</a:t>
            </a:r>
          </a:p>
          <a:p>
            <a:pPr marL="0" indent="0">
              <a:buNone/>
            </a:pPr>
            <a:endParaRPr lang="en-IN" dirty="0"/>
          </a:p>
        </p:txBody>
      </p:sp>
    </p:spTree>
    <p:extLst>
      <p:ext uri="{BB962C8B-B14F-4D97-AF65-F5344CB8AC3E}">
        <p14:creationId xmlns:p14="http://schemas.microsoft.com/office/powerpoint/2010/main" val="15924134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5ED5F-B520-4700-A78C-85C1BEF88372}"/>
              </a:ext>
            </a:extLst>
          </p:cNvPr>
          <p:cNvSpPr>
            <a:spLocks noGrp="1"/>
          </p:cNvSpPr>
          <p:nvPr>
            <p:ph type="title"/>
          </p:nvPr>
        </p:nvSpPr>
        <p:spPr/>
        <p:txBody>
          <a:bodyPr/>
          <a:lstStyle/>
          <a:p>
            <a:r>
              <a:rPr lang="en-US" dirty="0"/>
              <a:t>Bias and Occam’s Razor </a:t>
            </a:r>
            <a:endParaRPr lang="en-IN" dirty="0"/>
          </a:p>
        </p:txBody>
      </p:sp>
      <p:sp>
        <p:nvSpPr>
          <p:cNvPr id="3" name="Content Placeholder 2">
            <a:extLst>
              <a:ext uri="{FF2B5EF4-FFF2-40B4-BE49-F238E27FC236}">
                <a16:creationId xmlns:a16="http://schemas.microsoft.com/office/drawing/2014/main" id="{5A1AD816-A735-4B2A-A91E-18EB88C92063}"/>
              </a:ext>
            </a:extLst>
          </p:cNvPr>
          <p:cNvSpPr>
            <a:spLocks noGrp="1"/>
          </p:cNvSpPr>
          <p:nvPr>
            <p:ph idx="1"/>
          </p:nvPr>
        </p:nvSpPr>
        <p:spPr/>
        <p:txBody>
          <a:bodyPr/>
          <a:lstStyle/>
          <a:p>
            <a:pPr marL="0" indent="0">
              <a:buNone/>
            </a:pPr>
            <a:r>
              <a:rPr lang="en-IN" b="0" i="0" u="none" strike="noStrike" baseline="0" dirty="0">
                <a:solidFill>
                  <a:srgbClr val="000000"/>
                </a:solidFill>
                <a:latin typeface="Calibri" panose="020F0502020204030204" pitchFamily="34" charset="0"/>
              </a:rPr>
              <a:t>Prefer short hypotheses.</a:t>
            </a:r>
          </a:p>
          <a:p>
            <a:pPr marL="0" indent="0">
              <a:buNone/>
            </a:pPr>
            <a:r>
              <a:rPr lang="en-IN" b="0" i="0" u="none" strike="noStrike" baseline="0" dirty="0">
                <a:solidFill>
                  <a:srgbClr val="000000"/>
                </a:solidFill>
                <a:latin typeface="Calibri" panose="020F0502020204030204" pitchFamily="34" charset="0"/>
              </a:rPr>
              <a:t>Argument in </a:t>
            </a:r>
            <a:r>
              <a:rPr lang="en-IN" b="0" i="0" u="none" strike="noStrike" baseline="0" dirty="0" err="1">
                <a:solidFill>
                  <a:srgbClr val="000000"/>
                </a:solidFill>
                <a:latin typeface="Calibri" panose="020F0502020204030204" pitchFamily="34" charset="0"/>
              </a:rPr>
              <a:t>favor</a:t>
            </a:r>
            <a:r>
              <a:rPr lang="en-IN" b="0" i="0" u="none" strike="noStrike" baseline="0" dirty="0">
                <a:solidFill>
                  <a:srgbClr val="000000"/>
                </a:solidFill>
                <a:latin typeface="Calibri" panose="020F0502020204030204" pitchFamily="34" charset="0"/>
              </a:rPr>
              <a:t>: </a:t>
            </a:r>
          </a:p>
          <a:p>
            <a:pPr marL="0" indent="0">
              <a:buNone/>
            </a:pPr>
            <a:r>
              <a:rPr lang="en-IN" b="0" i="0" u="none" strike="noStrike" baseline="0" dirty="0">
                <a:solidFill>
                  <a:srgbClr val="000000"/>
                </a:solidFill>
                <a:latin typeface="Arial" panose="020B0604020202020204" pitchFamily="34" charset="0"/>
              </a:rPr>
              <a:t>–</a:t>
            </a:r>
            <a:r>
              <a:rPr lang="en-IN" b="0" i="0" u="none" strike="noStrike" baseline="0" dirty="0">
                <a:solidFill>
                  <a:srgbClr val="000000"/>
                </a:solidFill>
                <a:latin typeface="Calibri" panose="020F0502020204030204" pitchFamily="34" charset="0"/>
              </a:rPr>
              <a:t>Fewer short </a:t>
            </a:r>
            <a:r>
              <a:rPr lang="en-IN" b="0" i="0" u="none" strike="noStrike" baseline="0" dirty="0" err="1">
                <a:solidFill>
                  <a:srgbClr val="000000"/>
                </a:solidFill>
                <a:latin typeface="Calibri" panose="020F0502020204030204" pitchFamily="34" charset="0"/>
              </a:rPr>
              <a:t>hypothesesthanlong</a:t>
            </a:r>
            <a:r>
              <a:rPr lang="en-IN" b="0" i="0" u="none" strike="noStrike" baseline="0" dirty="0">
                <a:solidFill>
                  <a:srgbClr val="000000"/>
                </a:solidFill>
                <a:latin typeface="Calibri" panose="020F0502020204030204" pitchFamily="34" charset="0"/>
              </a:rPr>
              <a:t> hypotheses</a:t>
            </a:r>
          </a:p>
          <a:p>
            <a:pPr marL="0" indent="0">
              <a:buNone/>
            </a:pPr>
            <a:r>
              <a:rPr lang="en-US" b="0" i="0" u="none" strike="noStrike" baseline="0" dirty="0">
                <a:solidFill>
                  <a:srgbClr val="000000"/>
                </a:solidFill>
                <a:latin typeface="Arial" panose="020B0604020202020204" pitchFamily="34" charset="0"/>
              </a:rPr>
              <a:t>–</a:t>
            </a:r>
            <a:r>
              <a:rPr lang="en-US" b="0" i="0" u="none" strike="noStrike" baseline="0" dirty="0">
                <a:solidFill>
                  <a:srgbClr val="000000"/>
                </a:solidFill>
                <a:latin typeface="Calibri" panose="020F0502020204030204" pitchFamily="34" charset="0"/>
              </a:rPr>
              <a:t>A short </a:t>
            </a:r>
            <a:r>
              <a:rPr lang="en-US" b="0" i="0" u="none" strike="noStrike" baseline="0" dirty="0" err="1">
                <a:solidFill>
                  <a:srgbClr val="000000"/>
                </a:solidFill>
                <a:latin typeface="Calibri" panose="020F0502020204030204" pitchFamily="34" charset="0"/>
              </a:rPr>
              <a:t>hypothesisthatfits</a:t>
            </a:r>
            <a:r>
              <a:rPr lang="en-US" b="0" i="0" u="none" strike="noStrike" baseline="0" dirty="0">
                <a:solidFill>
                  <a:srgbClr val="000000"/>
                </a:solidFill>
                <a:latin typeface="Calibri" panose="020F0502020204030204" pitchFamily="34" charset="0"/>
              </a:rPr>
              <a:t> the data is </a:t>
            </a:r>
            <a:r>
              <a:rPr lang="en-US" b="0" i="0" u="none" strike="noStrike" baseline="0" dirty="0" err="1">
                <a:solidFill>
                  <a:srgbClr val="000000"/>
                </a:solidFill>
                <a:latin typeface="Calibri" panose="020F0502020204030204" pitchFamily="34" charset="0"/>
              </a:rPr>
              <a:t>unlikelytobe</a:t>
            </a:r>
            <a:r>
              <a:rPr lang="en-US" b="0" i="0" u="none" strike="noStrike" baseline="0" dirty="0">
                <a:solidFill>
                  <a:srgbClr val="000000"/>
                </a:solidFill>
                <a:latin typeface="Calibri" panose="020F0502020204030204" pitchFamily="34" charset="0"/>
              </a:rPr>
              <a:t> a coincidence</a:t>
            </a:r>
          </a:p>
          <a:p>
            <a:pPr marL="0" indent="0">
              <a:buNone/>
            </a:pPr>
            <a:r>
              <a:rPr lang="en-US" b="0" i="0" u="none" strike="noStrike" baseline="0" dirty="0">
                <a:solidFill>
                  <a:srgbClr val="000000"/>
                </a:solidFill>
                <a:latin typeface="Arial" panose="020B0604020202020204" pitchFamily="34" charset="0"/>
              </a:rPr>
              <a:t>–</a:t>
            </a:r>
            <a:r>
              <a:rPr lang="en-US" b="0" i="0" u="none" strike="noStrike" baseline="0" dirty="0">
                <a:solidFill>
                  <a:srgbClr val="000000"/>
                </a:solidFill>
                <a:latin typeface="Calibri" panose="020F0502020204030204" pitchFamily="34" charset="0"/>
              </a:rPr>
              <a:t>A long </a:t>
            </a:r>
            <a:r>
              <a:rPr lang="en-US" b="0" i="0" u="none" strike="noStrike" baseline="0" dirty="0" err="1">
                <a:solidFill>
                  <a:srgbClr val="000000"/>
                </a:solidFill>
                <a:latin typeface="Calibri" panose="020F0502020204030204" pitchFamily="34" charset="0"/>
              </a:rPr>
              <a:t>hypothesisthatfits</a:t>
            </a:r>
            <a:r>
              <a:rPr lang="en-US" b="0" i="0" u="none" strike="noStrike" baseline="0" dirty="0">
                <a:solidFill>
                  <a:srgbClr val="000000"/>
                </a:solidFill>
                <a:latin typeface="Calibri" panose="020F0502020204030204" pitchFamily="34" charset="0"/>
              </a:rPr>
              <a:t> the data </a:t>
            </a:r>
            <a:r>
              <a:rPr lang="en-US" b="0" i="0" u="none" strike="noStrike" baseline="0" dirty="0" err="1">
                <a:solidFill>
                  <a:srgbClr val="000000"/>
                </a:solidFill>
                <a:latin typeface="Calibri" panose="020F0502020204030204" pitchFamily="34" charset="0"/>
              </a:rPr>
              <a:t>mightbe</a:t>
            </a:r>
            <a:r>
              <a:rPr lang="en-US" b="0" i="0" u="none" strike="noStrike" baseline="0" dirty="0">
                <a:solidFill>
                  <a:srgbClr val="000000"/>
                </a:solidFill>
                <a:latin typeface="Calibri" panose="020F0502020204030204" pitchFamily="34" charset="0"/>
              </a:rPr>
              <a:t> a coincidence</a:t>
            </a:r>
          </a:p>
          <a:p>
            <a:pPr marL="0" indent="0">
              <a:buNone/>
            </a:pPr>
            <a:endParaRPr lang="en-IN" dirty="0"/>
          </a:p>
        </p:txBody>
      </p:sp>
    </p:spTree>
    <p:extLst>
      <p:ext uri="{BB962C8B-B14F-4D97-AF65-F5344CB8AC3E}">
        <p14:creationId xmlns:p14="http://schemas.microsoft.com/office/powerpoint/2010/main" val="38739860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3FC1D-AF82-4B5E-A7A4-EA10D65D10C3}"/>
              </a:ext>
            </a:extLst>
          </p:cNvPr>
          <p:cNvSpPr>
            <a:spLocks noGrp="1"/>
          </p:cNvSpPr>
          <p:nvPr>
            <p:ph type="title"/>
          </p:nvPr>
        </p:nvSpPr>
        <p:spPr/>
        <p:txBody>
          <a:bodyPr/>
          <a:lstStyle/>
          <a:p>
            <a:pPr algn="ctr"/>
            <a:r>
              <a:rPr lang="en-US" dirty="0"/>
              <a:t>Overfitting </a:t>
            </a:r>
            <a:endParaRPr lang="en-IN" dirty="0"/>
          </a:p>
        </p:txBody>
      </p:sp>
      <p:sp>
        <p:nvSpPr>
          <p:cNvPr id="3" name="Content Placeholder 2">
            <a:extLst>
              <a:ext uri="{FF2B5EF4-FFF2-40B4-BE49-F238E27FC236}">
                <a16:creationId xmlns:a16="http://schemas.microsoft.com/office/drawing/2014/main" id="{0F15C3CC-49FB-400B-985B-5D8D28025511}"/>
              </a:ext>
            </a:extLst>
          </p:cNvPr>
          <p:cNvSpPr>
            <a:spLocks noGrp="1"/>
          </p:cNvSpPr>
          <p:nvPr>
            <p:ph idx="1"/>
          </p:nvPr>
        </p:nvSpPr>
        <p:spPr/>
        <p:txBody>
          <a:bodyPr>
            <a:normAutofit/>
          </a:bodyPr>
          <a:lstStyle/>
          <a:p>
            <a:pPr marL="0" indent="0">
              <a:buNone/>
            </a:pPr>
            <a:r>
              <a:rPr lang="en-US" sz="3200" b="0" i="0" u="none" strike="noStrike" baseline="0" dirty="0">
                <a:solidFill>
                  <a:srgbClr val="000000"/>
                </a:solidFill>
                <a:latin typeface="Calibri" panose="020F0502020204030204" pitchFamily="34" charset="0"/>
              </a:rPr>
              <a:t>Learning a tree that classifies the training data perfectly may not lead to the tree with the best generalization performance.</a:t>
            </a:r>
          </a:p>
          <a:p>
            <a:pPr marL="0" indent="0">
              <a:buNone/>
            </a:pPr>
            <a:r>
              <a:rPr lang="en-US" sz="3200" b="0" i="0" u="none" strike="noStrike" baseline="0" dirty="0">
                <a:solidFill>
                  <a:srgbClr val="000000"/>
                </a:solidFill>
                <a:latin typeface="Arial" panose="020B0604020202020204" pitchFamily="34" charset="0"/>
              </a:rPr>
              <a:t>–</a:t>
            </a:r>
            <a:r>
              <a:rPr lang="en-US" sz="3200" b="0" i="0" u="none" strike="noStrike" baseline="0" dirty="0">
                <a:solidFill>
                  <a:srgbClr val="000000"/>
                </a:solidFill>
                <a:latin typeface="Calibri" panose="020F0502020204030204" pitchFamily="34" charset="0"/>
              </a:rPr>
              <a:t>There may be noise in the training data </a:t>
            </a:r>
          </a:p>
          <a:p>
            <a:pPr marL="0" indent="0">
              <a:buNone/>
            </a:pPr>
            <a:r>
              <a:rPr lang="en-US" sz="3200" b="0" i="0" u="none" strike="noStrike" baseline="0" dirty="0">
                <a:solidFill>
                  <a:srgbClr val="000000"/>
                </a:solidFill>
                <a:latin typeface="Arial" panose="020B0604020202020204" pitchFamily="34" charset="0"/>
              </a:rPr>
              <a:t>–</a:t>
            </a:r>
            <a:r>
              <a:rPr lang="en-US" sz="3200" b="0" i="0" u="none" strike="noStrike" baseline="0" dirty="0">
                <a:solidFill>
                  <a:srgbClr val="000000"/>
                </a:solidFill>
                <a:latin typeface="Calibri" panose="020F0502020204030204" pitchFamily="34" charset="0"/>
              </a:rPr>
              <a:t>May be based on insufficient data </a:t>
            </a:r>
          </a:p>
          <a:p>
            <a:pPr marL="0" indent="0">
              <a:buNone/>
            </a:pPr>
            <a:r>
              <a:rPr lang="en-US" sz="3200" b="0" i="0" u="none" strike="noStrike" baseline="0" dirty="0">
                <a:solidFill>
                  <a:srgbClr val="000000"/>
                </a:solidFill>
                <a:latin typeface="Calibri" panose="020F0502020204030204" pitchFamily="34" charset="0"/>
              </a:rPr>
              <a:t>•A hypothesis </a:t>
            </a:r>
            <a:r>
              <a:rPr lang="en-US" sz="3200" b="0" i="1" u="none" strike="noStrike" baseline="0" dirty="0">
                <a:solidFill>
                  <a:srgbClr val="000000"/>
                </a:solidFill>
                <a:latin typeface="Calibri" panose="020F0502020204030204" pitchFamily="34" charset="0"/>
              </a:rPr>
              <a:t>h </a:t>
            </a:r>
            <a:r>
              <a:rPr lang="en-US" sz="3200" b="0" i="0" u="none" strike="noStrike" baseline="0" dirty="0">
                <a:solidFill>
                  <a:srgbClr val="000000"/>
                </a:solidFill>
                <a:latin typeface="Calibri" panose="020F0502020204030204" pitchFamily="34" charset="0"/>
              </a:rPr>
              <a:t>is said to overfit the training </a:t>
            </a:r>
            <a:r>
              <a:rPr lang="en-US" sz="3200" b="0" i="0" u="none" strike="noStrike" baseline="0" dirty="0" err="1">
                <a:solidFill>
                  <a:srgbClr val="000000"/>
                </a:solidFill>
                <a:latin typeface="Calibri" panose="020F0502020204030204" pitchFamily="34" charset="0"/>
              </a:rPr>
              <a:t>dataif</a:t>
            </a:r>
            <a:r>
              <a:rPr lang="en-US" sz="3200" b="0" i="0" u="none" strike="noStrike" baseline="0" dirty="0">
                <a:solidFill>
                  <a:srgbClr val="000000"/>
                </a:solidFill>
                <a:latin typeface="Calibri" panose="020F0502020204030204" pitchFamily="34" charset="0"/>
              </a:rPr>
              <a:t>  there is another hypothesis, h</a:t>
            </a:r>
            <a:r>
              <a:rPr lang="en-US" sz="3200" b="0" i="0" u="none" strike="noStrike" baseline="0" dirty="0">
                <a:solidFill>
                  <a:srgbClr val="000000"/>
                </a:solidFill>
                <a:latin typeface="MS PGothic" panose="020B0600070205080204" pitchFamily="34" charset="-128"/>
              </a:rPr>
              <a:t>’</a:t>
            </a:r>
            <a:r>
              <a:rPr lang="en-US" sz="3200" b="0" i="0" u="none" strike="noStrike" baseline="0" dirty="0">
                <a:solidFill>
                  <a:srgbClr val="000000"/>
                </a:solidFill>
                <a:latin typeface="Calibri" panose="020F0502020204030204" pitchFamily="34" charset="0"/>
              </a:rPr>
              <a:t>, such </a:t>
            </a:r>
            <a:r>
              <a:rPr lang="en-US" sz="3200" b="0" i="0" u="none" strike="noStrike" baseline="0" dirty="0" err="1">
                <a:solidFill>
                  <a:srgbClr val="000000"/>
                </a:solidFill>
                <a:latin typeface="Calibri" panose="020F0502020204030204" pitchFamily="34" charset="0"/>
              </a:rPr>
              <a:t>that</a:t>
            </a:r>
            <a:r>
              <a:rPr lang="en-US" sz="3200" b="0" i="1" u="none" strike="noStrike" baseline="0" dirty="0" err="1">
                <a:solidFill>
                  <a:srgbClr val="000000"/>
                </a:solidFill>
                <a:latin typeface="Calibri" panose="020F0502020204030204" pitchFamily="34" charset="0"/>
              </a:rPr>
              <a:t>h</a:t>
            </a:r>
            <a:r>
              <a:rPr lang="en-US" sz="3200" b="0" i="0" u="none" strike="noStrike" baseline="0" dirty="0" err="1">
                <a:solidFill>
                  <a:srgbClr val="000000"/>
                </a:solidFill>
                <a:latin typeface="Calibri" panose="020F0502020204030204" pitchFamily="34" charset="0"/>
              </a:rPr>
              <a:t>has</a:t>
            </a:r>
            <a:r>
              <a:rPr lang="en-US" sz="3200" b="0" i="0" u="none" strike="noStrike" baseline="0" dirty="0">
                <a:solidFill>
                  <a:srgbClr val="000000"/>
                </a:solidFill>
                <a:latin typeface="Calibri" panose="020F0502020204030204" pitchFamily="34" charset="0"/>
              </a:rPr>
              <a:t> smaller error than </a:t>
            </a:r>
            <a:r>
              <a:rPr lang="en-US" sz="3200" b="0" i="1" u="none" strike="noStrike" baseline="0" dirty="0" err="1">
                <a:solidFill>
                  <a:srgbClr val="000000"/>
                </a:solidFill>
                <a:latin typeface="Calibri" panose="020F0502020204030204" pitchFamily="34" charset="0"/>
              </a:rPr>
              <a:t>h</a:t>
            </a:r>
            <a:r>
              <a:rPr lang="en-US" sz="3200" b="0" i="0" u="none" strike="noStrike" baseline="0" dirty="0" err="1">
                <a:solidFill>
                  <a:srgbClr val="000000"/>
                </a:solidFill>
                <a:latin typeface="Calibri" panose="020F0502020204030204" pitchFamily="34" charset="0"/>
              </a:rPr>
              <a:t>’on</a:t>
            </a:r>
            <a:r>
              <a:rPr lang="en-US" sz="3200" b="0" i="0" u="none" strike="noStrike" baseline="0" dirty="0">
                <a:solidFill>
                  <a:srgbClr val="000000"/>
                </a:solidFill>
                <a:latin typeface="Calibri" panose="020F0502020204030204" pitchFamily="34" charset="0"/>
              </a:rPr>
              <a:t> the training data but </a:t>
            </a:r>
            <a:r>
              <a:rPr lang="en-US" sz="3200" b="0" i="1" u="none" strike="noStrike" baseline="0" dirty="0" err="1">
                <a:solidFill>
                  <a:srgbClr val="000000"/>
                </a:solidFill>
                <a:latin typeface="Calibri" panose="020F0502020204030204" pitchFamily="34" charset="0"/>
              </a:rPr>
              <a:t>h</a:t>
            </a:r>
            <a:r>
              <a:rPr lang="en-US" sz="3200" b="0" i="0" u="none" strike="noStrike" baseline="0" dirty="0" err="1">
                <a:solidFill>
                  <a:srgbClr val="000000"/>
                </a:solidFill>
                <a:latin typeface="Calibri" panose="020F0502020204030204" pitchFamily="34" charset="0"/>
              </a:rPr>
              <a:t>has</a:t>
            </a:r>
            <a:r>
              <a:rPr lang="en-US" sz="3200" b="0" i="0" u="none" strike="noStrike" baseline="0" dirty="0">
                <a:solidFill>
                  <a:srgbClr val="000000"/>
                </a:solidFill>
                <a:latin typeface="Calibri" panose="020F0502020204030204" pitchFamily="34" charset="0"/>
              </a:rPr>
              <a:t> larger error on the test data than </a:t>
            </a:r>
            <a:r>
              <a:rPr lang="en-US" sz="3200" b="0" i="1" u="none" strike="noStrike" baseline="0" dirty="0">
                <a:solidFill>
                  <a:srgbClr val="000000"/>
                </a:solidFill>
                <a:latin typeface="Calibri" panose="020F0502020204030204" pitchFamily="34" charset="0"/>
              </a:rPr>
              <a:t>h</a:t>
            </a:r>
            <a:r>
              <a:rPr lang="en-US" sz="3200" b="0" i="0" u="none" strike="noStrike" baseline="0" dirty="0">
                <a:solidFill>
                  <a:srgbClr val="000000"/>
                </a:solidFill>
                <a:latin typeface="MS PGothic" panose="020B0600070205080204" pitchFamily="34" charset="-128"/>
              </a:rPr>
              <a:t>’</a:t>
            </a:r>
          </a:p>
          <a:p>
            <a:endParaRPr lang="en-IN" dirty="0"/>
          </a:p>
        </p:txBody>
      </p:sp>
    </p:spTree>
    <p:extLst>
      <p:ext uri="{BB962C8B-B14F-4D97-AF65-F5344CB8AC3E}">
        <p14:creationId xmlns:p14="http://schemas.microsoft.com/office/powerpoint/2010/main" val="8120269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98E55-35F8-4187-82A7-8E798E2D78AD}"/>
              </a:ext>
            </a:extLst>
          </p:cNvPr>
          <p:cNvSpPr>
            <a:spLocks noGrp="1"/>
          </p:cNvSpPr>
          <p:nvPr>
            <p:ph type="title"/>
          </p:nvPr>
        </p:nvSpPr>
        <p:spPr/>
        <p:txBody>
          <a:bodyPr/>
          <a:lstStyle/>
          <a:p>
            <a:r>
              <a:rPr lang="en-US" dirty="0"/>
              <a:t>Overfitting </a:t>
            </a:r>
            <a:endParaRPr lang="en-IN" dirty="0"/>
          </a:p>
        </p:txBody>
      </p:sp>
      <p:sp>
        <p:nvSpPr>
          <p:cNvPr id="3" name="Content Placeholder 2">
            <a:extLst>
              <a:ext uri="{FF2B5EF4-FFF2-40B4-BE49-F238E27FC236}">
                <a16:creationId xmlns:a16="http://schemas.microsoft.com/office/drawing/2014/main" id="{4AF1B90F-1CC7-400F-96D0-A7DDDFACB334}"/>
              </a:ext>
            </a:extLst>
          </p:cNvPr>
          <p:cNvSpPr>
            <a:spLocks noGrp="1"/>
          </p:cNvSpPr>
          <p:nvPr>
            <p:ph idx="1"/>
          </p:nvPr>
        </p:nvSpPr>
        <p:spPr>
          <a:xfrm>
            <a:off x="463446" y="2005507"/>
            <a:ext cx="10515600" cy="4351338"/>
          </a:xfrm>
        </p:spPr>
        <p:txBody>
          <a:bodyPr/>
          <a:lstStyle/>
          <a:p>
            <a:r>
              <a:rPr lang="en-US" sz="1800" b="0" i="0" u="none" strike="noStrike" baseline="0" dirty="0">
                <a:solidFill>
                  <a:srgbClr val="000000"/>
                </a:solidFill>
                <a:latin typeface="Calibri" panose="020F0502020204030204" pitchFamily="34" charset="0"/>
              </a:rPr>
              <a:t>A hypothesis </a:t>
            </a:r>
            <a:r>
              <a:rPr lang="en-US" sz="1800" b="0" i="1" u="none" strike="noStrike" baseline="0" dirty="0">
                <a:solidFill>
                  <a:srgbClr val="000000"/>
                </a:solidFill>
                <a:latin typeface="Calibri" panose="020F0502020204030204" pitchFamily="34" charset="0"/>
              </a:rPr>
              <a:t>h </a:t>
            </a:r>
            <a:r>
              <a:rPr lang="en-US" sz="1800" b="0" i="0" u="none" strike="noStrike" baseline="0" dirty="0">
                <a:solidFill>
                  <a:srgbClr val="000000"/>
                </a:solidFill>
                <a:latin typeface="Calibri" panose="020F0502020204030204" pitchFamily="34" charset="0"/>
              </a:rPr>
              <a:t>is said to overfit the training data if  there is another hypothesis, h</a:t>
            </a:r>
            <a:r>
              <a:rPr lang="en-US" sz="1800" b="0" i="0" u="none" strike="noStrike" baseline="0" dirty="0">
                <a:solidFill>
                  <a:srgbClr val="000000"/>
                </a:solidFill>
                <a:latin typeface="MS PGothic" panose="020B0600070205080204" pitchFamily="34" charset="-128"/>
              </a:rPr>
              <a:t>’</a:t>
            </a:r>
            <a:r>
              <a:rPr lang="en-US" sz="1800" b="0" i="0" u="none" strike="noStrike" baseline="0" dirty="0">
                <a:solidFill>
                  <a:srgbClr val="000000"/>
                </a:solidFill>
                <a:latin typeface="Calibri" panose="020F0502020204030204" pitchFamily="34" charset="0"/>
              </a:rPr>
              <a:t>, such that </a:t>
            </a:r>
            <a:r>
              <a:rPr lang="en-US" sz="1800" b="0" i="1" u="none" strike="noStrike" baseline="0" dirty="0">
                <a:solidFill>
                  <a:srgbClr val="000000"/>
                </a:solidFill>
                <a:latin typeface="Calibri" panose="020F0502020204030204" pitchFamily="34" charset="0"/>
              </a:rPr>
              <a:t>h </a:t>
            </a:r>
            <a:r>
              <a:rPr lang="en-US" sz="1800" b="0" i="0" u="none" strike="noStrike" baseline="0" dirty="0">
                <a:solidFill>
                  <a:srgbClr val="000000"/>
                </a:solidFill>
                <a:latin typeface="Calibri" panose="020F0502020204030204" pitchFamily="34" charset="0"/>
              </a:rPr>
              <a:t>has smaller error than </a:t>
            </a:r>
            <a:r>
              <a:rPr lang="en-US" sz="1800" b="0" i="1" u="none" strike="noStrike" baseline="0" dirty="0">
                <a:solidFill>
                  <a:srgbClr val="000000"/>
                </a:solidFill>
                <a:latin typeface="Calibri" panose="020F0502020204030204" pitchFamily="34" charset="0"/>
              </a:rPr>
              <a:t>h</a:t>
            </a:r>
            <a:r>
              <a:rPr lang="en-US" sz="1800" b="0" i="0" u="none" strike="noStrike" baseline="0" dirty="0">
                <a:solidFill>
                  <a:srgbClr val="000000"/>
                </a:solidFill>
                <a:latin typeface="Calibri" panose="020F0502020204030204" pitchFamily="34" charset="0"/>
              </a:rPr>
              <a:t>’ on the training data but </a:t>
            </a:r>
            <a:r>
              <a:rPr lang="en-US" sz="1800" b="0" i="1" u="none" strike="noStrike" baseline="0" dirty="0">
                <a:solidFill>
                  <a:srgbClr val="000000"/>
                </a:solidFill>
                <a:latin typeface="Calibri" panose="020F0502020204030204" pitchFamily="34" charset="0"/>
              </a:rPr>
              <a:t>h </a:t>
            </a:r>
            <a:r>
              <a:rPr lang="en-US" sz="1800" b="0" i="0" u="none" strike="noStrike" baseline="0" dirty="0">
                <a:solidFill>
                  <a:srgbClr val="000000"/>
                </a:solidFill>
                <a:latin typeface="Calibri" panose="020F0502020204030204" pitchFamily="34" charset="0"/>
              </a:rPr>
              <a:t>has larger error on the test data than </a:t>
            </a:r>
            <a:r>
              <a:rPr lang="en-US" sz="1800" b="0" i="1" u="none" strike="noStrike" baseline="0" dirty="0">
                <a:solidFill>
                  <a:srgbClr val="000000"/>
                </a:solidFill>
                <a:latin typeface="Calibri" panose="020F0502020204030204" pitchFamily="34" charset="0"/>
              </a:rPr>
              <a:t>h</a:t>
            </a:r>
            <a:r>
              <a:rPr lang="en-US" sz="1800" b="0" i="0" u="none" strike="noStrike" baseline="0" dirty="0">
                <a:solidFill>
                  <a:srgbClr val="000000"/>
                </a:solidFill>
                <a:latin typeface="MS PGothic" panose="020B0600070205080204" pitchFamily="34" charset="-128"/>
              </a:rPr>
              <a:t>’</a:t>
            </a:r>
            <a:r>
              <a:rPr lang="en-US" sz="1800" b="0" i="0" u="none" strike="noStrike" baseline="0" dirty="0">
                <a:solidFill>
                  <a:srgbClr val="000000"/>
                </a:solidFill>
                <a:latin typeface="Calibri" panose="020F0502020204030204" pitchFamily="34" charset="0"/>
              </a:rPr>
              <a:t>.</a:t>
            </a:r>
          </a:p>
          <a:p>
            <a:endParaRPr lang="en-IN" dirty="0"/>
          </a:p>
        </p:txBody>
      </p:sp>
      <p:pic>
        <p:nvPicPr>
          <p:cNvPr id="5" name="Picture 4">
            <a:extLst>
              <a:ext uri="{FF2B5EF4-FFF2-40B4-BE49-F238E27FC236}">
                <a16:creationId xmlns:a16="http://schemas.microsoft.com/office/drawing/2014/main" id="{DCC97794-CA8D-4D91-A000-044629DA1BA4}"/>
              </a:ext>
            </a:extLst>
          </p:cNvPr>
          <p:cNvPicPr>
            <a:picLocks noChangeAspect="1"/>
          </p:cNvPicPr>
          <p:nvPr/>
        </p:nvPicPr>
        <p:blipFill>
          <a:blip r:embed="rId2"/>
          <a:stretch>
            <a:fillRect/>
          </a:stretch>
        </p:blipFill>
        <p:spPr>
          <a:xfrm>
            <a:off x="838200" y="2897445"/>
            <a:ext cx="10140846" cy="3432085"/>
          </a:xfrm>
          <a:prstGeom prst="rect">
            <a:avLst/>
          </a:prstGeom>
        </p:spPr>
      </p:pic>
    </p:spTree>
    <p:extLst>
      <p:ext uri="{BB962C8B-B14F-4D97-AF65-F5344CB8AC3E}">
        <p14:creationId xmlns:p14="http://schemas.microsoft.com/office/powerpoint/2010/main" val="31553988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A3CDA-88D8-471D-92CF-6E950D7C9E2D}"/>
              </a:ext>
            </a:extLst>
          </p:cNvPr>
          <p:cNvSpPr>
            <a:spLocks noGrp="1"/>
          </p:cNvSpPr>
          <p:nvPr>
            <p:ph type="title"/>
          </p:nvPr>
        </p:nvSpPr>
        <p:spPr/>
        <p:txBody>
          <a:bodyPr/>
          <a:lstStyle/>
          <a:p>
            <a:r>
              <a:rPr lang="en-US" dirty="0"/>
              <a:t>Underfitting </a:t>
            </a:r>
            <a:endParaRPr lang="en-IN" dirty="0"/>
          </a:p>
        </p:txBody>
      </p:sp>
      <p:sp>
        <p:nvSpPr>
          <p:cNvPr id="3" name="Content Placeholder 2">
            <a:extLst>
              <a:ext uri="{FF2B5EF4-FFF2-40B4-BE49-F238E27FC236}">
                <a16:creationId xmlns:a16="http://schemas.microsoft.com/office/drawing/2014/main" id="{BC510EA9-88AE-49B7-9585-2690AACA267E}"/>
              </a:ext>
            </a:extLst>
          </p:cNvPr>
          <p:cNvSpPr>
            <a:spLocks noGrp="1"/>
          </p:cNvSpPr>
          <p:nvPr>
            <p:ph idx="1"/>
          </p:nvPr>
        </p:nvSpPr>
        <p:spPr/>
        <p:txBody>
          <a:bodyPr/>
          <a:lstStyle/>
          <a:p>
            <a:r>
              <a:rPr lang="en-US" dirty="0"/>
              <a:t>Underfitting: When the model is too simple, the training and testing error are large. </a:t>
            </a:r>
          </a:p>
          <a:p>
            <a:r>
              <a:rPr lang="en-US" dirty="0"/>
              <a:t>Overfitting also occur due to noise in the data. </a:t>
            </a:r>
            <a:endParaRPr lang="en-IN" dirty="0"/>
          </a:p>
        </p:txBody>
      </p:sp>
    </p:spTree>
    <p:extLst>
      <p:ext uri="{BB962C8B-B14F-4D97-AF65-F5344CB8AC3E}">
        <p14:creationId xmlns:p14="http://schemas.microsoft.com/office/powerpoint/2010/main" val="34637492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DF005-A483-48BC-BF59-6E87E6DD6520}"/>
              </a:ext>
            </a:extLst>
          </p:cNvPr>
          <p:cNvSpPr>
            <a:spLocks noGrp="1"/>
          </p:cNvSpPr>
          <p:nvPr>
            <p:ph type="title"/>
          </p:nvPr>
        </p:nvSpPr>
        <p:spPr/>
        <p:txBody>
          <a:bodyPr/>
          <a:lstStyle/>
          <a:p>
            <a:r>
              <a:rPr lang="en-US" dirty="0"/>
              <a:t>Avoid Overfitting </a:t>
            </a:r>
            <a:endParaRPr lang="en-IN" dirty="0"/>
          </a:p>
        </p:txBody>
      </p:sp>
      <p:sp>
        <p:nvSpPr>
          <p:cNvPr id="3" name="Content Placeholder 2">
            <a:extLst>
              <a:ext uri="{FF2B5EF4-FFF2-40B4-BE49-F238E27FC236}">
                <a16:creationId xmlns:a16="http://schemas.microsoft.com/office/drawing/2014/main" id="{AACCF5AB-F136-4ED5-AF78-04F2ABC11068}"/>
              </a:ext>
            </a:extLst>
          </p:cNvPr>
          <p:cNvSpPr>
            <a:spLocks noGrp="1"/>
          </p:cNvSpPr>
          <p:nvPr>
            <p:ph idx="1"/>
          </p:nvPr>
        </p:nvSpPr>
        <p:spPr/>
        <p:txBody>
          <a:bodyPr/>
          <a:lstStyle/>
          <a:p>
            <a:pPr algn="l"/>
            <a:endParaRPr lang="en-IN" sz="1800" b="0" i="0" u="none" strike="noStrike" baseline="0" dirty="0">
              <a:solidFill>
                <a:srgbClr val="000000"/>
              </a:solidFill>
              <a:latin typeface="Arial" panose="020B0604020202020204" pitchFamily="34" charset="0"/>
            </a:endParaRPr>
          </a:p>
          <a:p>
            <a:pPr marL="0" indent="0">
              <a:buNone/>
            </a:pPr>
            <a:r>
              <a:rPr lang="en-US" b="0" i="0" u="none" strike="noStrike" baseline="0" dirty="0">
                <a:solidFill>
                  <a:srgbClr val="000000"/>
                </a:solidFill>
                <a:latin typeface="Arial" panose="020B0604020202020204" pitchFamily="34" charset="0"/>
              </a:rPr>
              <a:t>•</a:t>
            </a:r>
            <a:r>
              <a:rPr lang="en-US" b="0" i="0" u="none" strike="noStrike" baseline="0" dirty="0">
                <a:solidFill>
                  <a:srgbClr val="000000"/>
                </a:solidFill>
                <a:latin typeface="Calibri" panose="020F0502020204030204" pitchFamily="34" charset="0"/>
              </a:rPr>
              <a:t>How can we avoid overfitting a decision tree?</a:t>
            </a:r>
          </a:p>
          <a:p>
            <a:pPr marL="0" indent="0">
              <a:buNone/>
            </a:pPr>
            <a:r>
              <a:rPr lang="en-US" b="0" i="0" u="none" strike="noStrike" baseline="0" dirty="0">
                <a:solidFill>
                  <a:srgbClr val="000000"/>
                </a:solidFill>
                <a:latin typeface="Arial" panose="020B0604020202020204" pitchFamily="34" charset="0"/>
              </a:rPr>
              <a:t>–</a:t>
            </a:r>
            <a:r>
              <a:rPr lang="en-US" b="0" i="0" u="none" strike="noStrike" baseline="0" dirty="0" err="1">
                <a:solidFill>
                  <a:srgbClr val="000000"/>
                </a:solidFill>
                <a:latin typeface="Calibri" panose="020F0502020204030204" pitchFamily="34" charset="0"/>
              </a:rPr>
              <a:t>Prepruning</a:t>
            </a:r>
            <a:r>
              <a:rPr lang="en-US" b="0" i="0" u="none" strike="noStrike" baseline="0" dirty="0">
                <a:solidFill>
                  <a:srgbClr val="000000"/>
                </a:solidFill>
                <a:latin typeface="Calibri" panose="020F0502020204030204" pitchFamily="34" charset="0"/>
              </a:rPr>
              <a:t>: Stop </a:t>
            </a:r>
            <a:r>
              <a:rPr lang="en-US" b="0" i="0" u="none" strike="noStrike" baseline="0" dirty="0" err="1">
                <a:solidFill>
                  <a:srgbClr val="000000"/>
                </a:solidFill>
                <a:latin typeface="Calibri" panose="020F0502020204030204" pitchFamily="34" charset="0"/>
              </a:rPr>
              <a:t>growingwhendata</a:t>
            </a:r>
            <a:r>
              <a:rPr lang="en-US" b="0" i="0" u="none" strike="noStrike" baseline="0" dirty="0">
                <a:solidFill>
                  <a:srgbClr val="000000"/>
                </a:solidFill>
                <a:latin typeface="Calibri" panose="020F0502020204030204" pitchFamily="34" charset="0"/>
              </a:rPr>
              <a:t> split not </a:t>
            </a:r>
            <a:r>
              <a:rPr lang="en-US" b="0" i="0" u="none" strike="noStrike" baseline="0" dirty="0" err="1">
                <a:solidFill>
                  <a:srgbClr val="000000"/>
                </a:solidFill>
                <a:latin typeface="Calibri" panose="020F0502020204030204" pitchFamily="34" charset="0"/>
              </a:rPr>
              <a:t>statisticallysignificant</a:t>
            </a:r>
            <a:endParaRPr lang="en-US" b="0" i="0" u="none" strike="noStrike" baseline="0" dirty="0">
              <a:solidFill>
                <a:srgbClr val="000000"/>
              </a:solidFill>
              <a:latin typeface="Calibri" panose="020F0502020204030204" pitchFamily="34" charset="0"/>
            </a:endParaRPr>
          </a:p>
          <a:p>
            <a:pPr marL="0" indent="0">
              <a:buNone/>
            </a:pPr>
            <a:r>
              <a:rPr lang="en-US" b="0" i="0" u="none" strike="noStrike" baseline="0" dirty="0">
                <a:solidFill>
                  <a:srgbClr val="000000"/>
                </a:solidFill>
                <a:latin typeface="Arial" panose="020B0604020202020204" pitchFamily="34" charset="0"/>
              </a:rPr>
              <a:t>–</a:t>
            </a:r>
            <a:r>
              <a:rPr lang="en-US" b="0" i="0" u="none" strike="noStrike" baseline="0" dirty="0" err="1">
                <a:solidFill>
                  <a:srgbClr val="000000"/>
                </a:solidFill>
                <a:latin typeface="Calibri" panose="020F0502020204030204" pitchFamily="34" charset="0"/>
              </a:rPr>
              <a:t>Postpruning</a:t>
            </a:r>
            <a:r>
              <a:rPr lang="en-US" b="0" i="0" u="none" strike="noStrike" baseline="0" dirty="0">
                <a:solidFill>
                  <a:srgbClr val="000000"/>
                </a:solidFill>
                <a:latin typeface="Calibri" panose="020F0502020204030204" pitchFamily="34" charset="0"/>
              </a:rPr>
              <a:t>: Grow full tree then remove nodes</a:t>
            </a:r>
          </a:p>
          <a:p>
            <a:pPr marL="0" indent="0">
              <a:buNone/>
            </a:pPr>
            <a:r>
              <a:rPr lang="en-US" b="0" i="0" u="none" strike="noStrike" baseline="0" dirty="0">
                <a:solidFill>
                  <a:srgbClr val="000000"/>
                </a:solidFill>
                <a:latin typeface="Arial" panose="020B0604020202020204" pitchFamily="34" charset="0"/>
              </a:rPr>
              <a:t>•</a:t>
            </a:r>
            <a:r>
              <a:rPr lang="en-US" b="0" i="0" u="none" strike="noStrike" baseline="0" dirty="0">
                <a:solidFill>
                  <a:srgbClr val="000000"/>
                </a:solidFill>
                <a:latin typeface="Calibri" panose="020F0502020204030204" pitchFamily="34" charset="0"/>
              </a:rPr>
              <a:t>Methods for evaluating subtrees to prune:</a:t>
            </a:r>
          </a:p>
          <a:p>
            <a:pPr marL="0" indent="0">
              <a:buNone/>
            </a:pPr>
            <a:r>
              <a:rPr lang="en-IN" b="0" i="0" u="none" strike="noStrike" baseline="0" dirty="0">
                <a:solidFill>
                  <a:srgbClr val="000000"/>
                </a:solidFill>
                <a:latin typeface="Arial" panose="020B0604020202020204" pitchFamily="34" charset="0"/>
              </a:rPr>
              <a:t>–</a:t>
            </a:r>
            <a:r>
              <a:rPr lang="en-IN" b="0" i="0" u="none" strike="noStrike" baseline="0" dirty="0">
                <a:solidFill>
                  <a:srgbClr val="000000"/>
                </a:solidFill>
                <a:latin typeface="Calibri" panose="020F0502020204030204" pitchFamily="34" charset="0"/>
              </a:rPr>
              <a:t>Minimum </a:t>
            </a:r>
            <a:r>
              <a:rPr lang="en-IN" b="0" i="0" u="none" strike="noStrike" baseline="0" dirty="0" err="1">
                <a:solidFill>
                  <a:srgbClr val="000000"/>
                </a:solidFill>
                <a:latin typeface="Calibri" panose="020F0502020204030204" pitchFamily="34" charset="0"/>
              </a:rPr>
              <a:t>descriptionlength</a:t>
            </a:r>
            <a:r>
              <a:rPr lang="en-IN" b="0" i="0" u="none" strike="noStrike" baseline="0" dirty="0">
                <a:solidFill>
                  <a:srgbClr val="000000"/>
                </a:solidFill>
                <a:latin typeface="Calibri" panose="020F0502020204030204" pitchFamily="34" charset="0"/>
              </a:rPr>
              <a:t>(MDL): </a:t>
            </a:r>
          </a:p>
          <a:p>
            <a:pPr marL="0" indent="0">
              <a:buNone/>
            </a:pPr>
            <a:r>
              <a:rPr lang="en-US" b="0" i="0" u="none" strike="noStrike" baseline="0" dirty="0">
                <a:solidFill>
                  <a:srgbClr val="000000"/>
                </a:solidFill>
                <a:latin typeface="Calibri" panose="020F0502020204030204" pitchFamily="34" charset="0"/>
              </a:rPr>
              <a:t>Minimize:  size(tree) + size(misclassifications(tree))</a:t>
            </a:r>
          </a:p>
          <a:p>
            <a:pPr marL="0" indent="0">
              <a:buNone/>
            </a:pPr>
            <a:r>
              <a:rPr lang="en-IN" b="0" i="0" u="none" strike="noStrike" baseline="0" dirty="0">
                <a:solidFill>
                  <a:srgbClr val="000000"/>
                </a:solidFill>
                <a:latin typeface="Arial" panose="020B0604020202020204" pitchFamily="34" charset="0"/>
              </a:rPr>
              <a:t>–</a:t>
            </a:r>
            <a:r>
              <a:rPr lang="en-IN" b="0" i="0" u="none" strike="noStrike" baseline="0" dirty="0">
                <a:solidFill>
                  <a:srgbClr val="000000"/>
                </a:solidFill>
                <a:latin typeface="Calibri" panose="020F0502020204030204" pitchFamily="34" charset="0"/>
              </a:rPr>
              <a:t>Cross-validation</a:t>
            </a:r>
          </a:p>
          <a:p>
            <a:endParaRPr lang="en-IN" dirty="0"/>
          </a:p>
        </p:txBody>
      </p:sp>
    </p:spTree>
    <p:extLst>
      <p:ext uri="{BB962C8B-B14F-4D97-AF65-F5344CB8AC3E}">
        <p14:creationId xmlns:p14="http://schemas.microsoft.com/office/powerpoint/2010/main" val="38730889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D4D11-887C-4CFE-80EC-5DB0C11E655A}"/>
              </a:ext>
            </a:extLst>
          </p:cNvPr>
          <p:cNvSpPr>
            <a:spLocks noGrp="1"/>
          </p:cNvSpPr>
          <p:nvPr>
            <p:ph type="title"/>
          </p:nvPr>
        </p:nvSpPr>
        <p:spPr/>
        <p:txBody>
          <a:bodyPr/>
          <a:lstStyle/>
          <a:p>
            <a:r>
              <a:rPr lang="en-US" dirty="0"/>
              <a:t>Bias and Variance </a:t>
            </a:r>
            <a:endParaRPr lang="en-IN" dirty="0"/>
          </a:p>
        </p:txBody>
      </p:sp>
      <p:sp>
        <p:nvSpPr>
          <p:cNvPr id="3" name="Content Placeholder 2">
            <a:extLst>
              <a:ext uri="{FF2B5EF4-FFF2-40B4-BE49-F238E27FC236}">
                <a16:creationId xmlns:a16="http://schemas.microsoft.com/office/drawing/2014/main" id="{AA3F7DA1-7E9F-4480-A4EF-16F7F750C5C3}"/>
              </a:ext>
            </a:extLst>
          </p:cNvPr>
          <p:cNvSpPr>
            <a:spLocks noGrp="1"/>
          </p:cNvSpPr>
          <p:nvPr>
            <p:ph idx="1"/>
          </p:nvPr>
        </p:nvSpPr>
        <p:spPr/>
        <p:txBody>
          <a:bodyPr/>
          <a:lstStyle/>
          <a:p>
            <a:r>
              <a:rPr lang="en-US" dirty="0"/>
              <a:t>Two important measures in statistics. </a:t>
            </a:r>
            <a:endParaRPr lang="en-IN" dirty="0"/>
          </a:p>
        </p:txBody>
      </p:sp>
    </p:spTree>
    <p:extLst>
      <p:ext uri="{BB962C8B-B14F-4D97-AF65-F5344CB8AC3E}">
        <p14:creationId xmlns:p14="http://schemas.microsoft.com/office/powerpoint/2010/main" val="42085291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D720C-FA0E-41D4-92D6-9A31E291C0C7}"/>
              </a:ext>
            </a:extLst>
          </p:cNvPr>
          <p:cNvSpPr>
            <a:spLocks noGrp="1"/>
          </p:cNvSpPr>
          <p:nvPr>
            <p:ph type="title"/>
          </p:nvPr>
        </p:nvSpPr>
        <p:spPr/>
        <p:txBody>
          <a:bodyPr>
            <a:normAutofit/>
          </a:bodyPr>
          <a:lstStyle/>
          <a:p>
            <a:r>
              <a:rPr lang="en-IN" b="0" i="0" dirty="0">
                <a:solidFill>
                  <a:srgbClr val="333333"/>
                </a:solidFill>
                <a:effectLst/>
                <a:latin typeface="Oswald" panose="020B0604020202020204" pitchFamily="2" charset="0"/>
              </a:rPr>
              <a:t>What Is Bias?</a:t>
            </a:r>
            <a:endParaRPr lang="en-IN" dirty="0"/>
          </a:p>
        </p:txBody>
      </p:sp>
      <p:sp>
        <p:nvSpPr>
          <p:cNvPr id="3" name="Content Placeholder 2">
            <a:extLst>
              <a:ext uri="{FF2B5EF4-FFF2-40B4-BE49-F238E27FC236}">
                <a16:creationId xmlns:a16="http://schemas.microsoft.com/office/drawing/2014/main" id="{51D3A534-A257-4F9B-A5DA-184AA80D79E3}"/>
              </a:ext>
            </a:extLst>
          </p:cNvPr>
          <p:cNvSpPr>
            <a:spLocks noGrp="1"/>
          </p:cNvSpPr>
          <p:nvPr>
            <p:ph idx="1"/>
          </p:nvPr>
        </p:nvSpPr>
        <p:spPr/>
        <p:txBody>
          <a:bodyPr/>
          <a:lstStyle/>
          <a:p>
            <a:r>
              <a:rPr lang="en-US" b="0" i="0" dirty="0">
                <a:solidFill>
                  <a:srgbClr val="333333"/>
                </a:solidFill>
                <a:effectLst/>
                <a:latin typeface="Lato" panose="020F0502020204030203" pitchFamily="34" charset="0"/>
              </a:rPr>
              <a:t>Also called “</a:t>
            </a:r>
            <a:r>
              <a:rPr lang="en-US" b="0" i="0" u="none" strike="noStrike" dirty="0">
                <a:solidFill>
                  <a:srgbClr val="0064E5"/>
                </a:solidFill>
                <a:effectLst/>
                <a:latin typeface="Lato" panose="020F0502020204030203" pitchFamily="34" charset="0"/>
                <a:hlinkClick r:id="rId3"/>
              </a:rPr>
              <a:t>error due to squared bias</a:t>
            </a:r>
            <a:r>
              <a:rPr lang="en-US" b="0" i="0" dirty="0">
                <a:solidFill>
                  <a:srgbClr val="333333"/>
                </a:solidFill>
                <a:effectLst/>
                <a:latin typeface="Lato" panose="020F0502020204030203" pitchFamily="34" charset="0"/>
              </a:rPr>
              <a:t>,” bias is the amount that a model’s prediction differs from the target value, compared to the training data. Bias error results from simplifying the assumptions used in a model so the target functions are easier to approximate.</a:t>
            </a:r>
          </a:p>
          <a:p>
            <a:r>
              <a:rPr lang="en-US" dirty="0">
                <a:solidFill>
                  <a:srgbClr val="333333"/>
                </a:solidFill>
                <a:latin typeface="Lato" panose="020F0502020204030203" pitchFamily="34" charset="0"/>
              </a:rPr>
              <a:t>Also the data set does not reflect the real-world, the model has bias. </a:t>
            </a:r>
            <a:endParaRPr lang="en-IN" dirty="0"/>
          </a:p>
        </p:txBody>
      </p:sp>
    </p:spTree>
    <p:extLst>
      <p:ext uri="{BB962C8B-B14F-4D97-AF65-F5344CB8AC3E}">
        <p14:creationId xmlns:p14="http://schemas.microsoft.com/office/powerpoint/2010/main" val="4090752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BC39A-CBCA-49D0-B295-64421F5103EB}"/>
              </a:ext>
            </a:extLst>
          </p:cNvPr>
          <p:cNvSpPr>
            <a:spLocks noGrp="1"/>
          </p:cNvSpPr>
          <p:nvPr>
            <p:ph type="title"/>
          </p:nvPr>
        </p:nvSpPr>
        <p:spPr/>
        <p:txBody>
          <a:bodyPr/>
          <a:lstStyle/>
          <a:p>
            <a:r>
              <a:rPr lang="en-US" dirty="0"/>
              <a:t>Example – Approve a Loan or Not? </a:t>
            </a:r>
            <a:endParaRPr lang="en-IN" dirty="0"/>
          </a:p>
        </p:txBody>
      </p:sp>
      <p:pic>
        <p:nvPicPr>
          <p:cNvPr id="5" name="Content Placeholder 4">
            <a:extLst>
              <a:ext uri="{FF2B5EF4-FFF2-40B4-BE49-F238E27FC236}">
                <a16:creationId xmlns:a16="http://schemas.microsoft.com/office/drawing/2014/main" id="{55E6A182-68F1-488F-96CD-AA36D174507B}"/>
              </a:ext>
            </a:extLst>
          </p:cNvPr>
          <p:cNvPicPr>
            <a:picLocks noGrp="1" noChangeAspect="1"/>
          </p:cNvPicPr>
          <p:nvPr>
            <p:ph idx="1"/>
          </p:nvPr>
        </p:nvPicPr>
        <p:blipFill>
          <a:blip r:embed="rId2"/>
          <a:stretch>
            <a:fillRect/>
          </a:stretch>
        </p:blipFill>
        <p:spPr>
          <a:xfrm>
            <a:off x="1469037" y="1795930"/>
            <a:ext cx="8604354" cy="4970726"/>
          </a:xfrm>
        </p:spPr>
      </p:pic>
    </p:spTree>
    <p:extLst>
      <p:ext uri="{BB962C8B-B14F-4D97-AF65-F5344CB8AC3E}">
        <p14:creationId xmlns:p14="http://schemas.microsoft.com/office/powerpoint/2010/main" val="21740704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DDF27-7F7E-41EB-9D5D-94A073E7A0D6}"/>
              </a:ext>
            </a:extLst>
          </p:cNvPr>
          <p:cNvSpPr>
            <a:spLocks noGrp="1"/>
          </p:cNvSpPr>
          <p:nvPr>
            <p:ph type="title"/>
          </p:nvPr>
        </p:nvSpPr>
        <p:spPr/>
        <p:txBody>
          <a:bodyPr/>
          <a:lstStyle/>
          <a:p>
            <a:r>
              <a:rPr lang="en-US" dirty="0"/>
              <a:t>What is variance </a:t>
            </a:r>
            <a:endParaRPr lang="en-IN" dirty="0"/>
          </a:p>
        </p:txBody>
      </p:sp>
      <p:sp>
        <p:nvSpPr>
          <p:cNvPr id="3" name="Content Placeholder 2">
            <a:extLst>
              <a:ext uri="{FF2B5EF4-FFF2-40B4-BE49-F238E27FC236}">
                <a16:creationId xmlns:a16="http://schemas.microsoft.com/office/drawing/2014/main" id="{93EC0D29-DB21-4B23-A46E-F314843A115D}"/>
              </a:ext>
            </a:extLst>
          </p:cNvPr>
          <p:cNvSpPr>
            <a:spLocks noGrp="1"/>
          </p:cNvSpPr>
          <p:nvPr>
            <p:ph idx="1"/>
          </p:nvPr>
        </p:nvSpPr>
        <p:spPr/>
        <p:txBody>
          <a:bodyPr/>
          <a:lstStyle/>
          <a:p>
            <a:r>
              <a:rPr lang="en-US" b="0" i="0" u="none" strike="noStrike" dirty="0">
                <a:solidFill>
                  <a:srgbClr val="0064E5"/>
                </a:solidFill>
                <a:effectLst/>
                <a:latin typeface="Lato" panose="020F0502020204030203" pitchFamily="34" charset="0"/>
                <a:hlinkClick r:id="rId3"/>
              </a:rPr>
              <a:t>Variance indicates how much the estimate of the target function will alter if different training data were used</a:t>
            </a:r>
            <a:r>
              <a:rPr lang="en-US" b="0" i="0" dirty="0">
                <a:solidFill>
                  <a:srgbClr val="333333"/>
                </a:solidFill>
                <a:effectLst/>
                <a:latin typeface="Lato" panose="020F0502020204030203" pitchFamily="34" charset="0"/>
              </a:rPr>
              <a:t>. In other words, variance describes how much a random variable differs from its expected value. Variance is based on a single training set. Variance measures the inconsistency of different predictions using different training sets — it’s not a measure of overall accuracy.</a:t>
            </a:r>
            <a:endParaRPr lang="en-IN" dirty="0"/>
          </a:p>
        </p:txBody>
      </p:sp>
    </p:spTree>
    <p:extLst>
      <p:ext uri="{BB962C8B-B14F-4D97-AF65-F5344CB8AC3E}">
        <p14:creationId xmlns:p14="http://schemas.microsoft.com/office/powerpoint/2010/main" val="42906467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F35CA-A489-4DEC-8432-07BB1D0427CA}"/>
              </a:ext>
            </a:extLst>
          </p:cNvPr>
          <p:cNvSpPr>
            <a:spLocks noGrp="1"/>
          </p:cNvSpPr>
          <p:nvPr>
            <p:ph type="title"/>
          </p:nvPr>
        </p:nvSpPr>
        <p:spPr/>
        <p:txBody>
          <a:bodyPr/>
          <a:lstStyle/>
          <a:p>
            <a:r>
              <a:rPr lang="en-US" dirty="0"/>
              <a:t>Bias, Variance Tradeoff </a:t>
            </a:r>
            <a:endParaRPr lang="en-IN" dirty="0"/>
          </a:p>
        </p:txBody>
      </p:sp>
      <p:sp>
        <p:nvSpPr>
          <p:cNvPr id="3" name="Content Placeholder 2">
            <a:extLst>
              <a:ext uri="{FF2B5EF4-FFF2-40B4-BE49-F238E27FC236}">
                <a16:creationId xmlns:a16="http://schemas.microsoft.com/office/drawing/2014/main" id="{51634A66-4DD3-46CB-AF1F-ACA104CD7700}"/>
              </a:ext>
            </a:extLst>
          </p:cNvPr>
          <p:cNvSpPr>
            <a:spLocks noGrp="1"/>
          </p:cNvSpPr>
          <p:nvPr>
            <p:ph idx="1"/>
          </p:nvPr>
        </p:nvSpPr>
        <p:spPr/>
        <p:txBody>
          <a:bodyPr/>
          <a:lstStyle/>
          <a:p>
            <a:r>
              <a:rPr lang="en-US" b="0" i="0" dirty="0">
                <a:solidFill>
                  <a:srgbClr val="333333"/>
                </a:solidFill>
                <a:effectLst/>
                <a:latin typeface="Lato" panose="020F0502020204030203" pitchFamily="34" charset="0"/>
              </a:rPr>
              <a:t>Increasing bias decreases variance, and increasing variance decreases bias. </a:t>
            </a:r>
          </a:p>
          <a:p>
            <a:r>
              <a:rPr lang="en-US" b="0" i="0" dirty="0">
                <a:solidFill>
                  <a:srgbClr val="333333"/>
                </a:solidFill>
                <a:effectLst/>
                <a:latin typeface="Lato" panose="020F0502020204030203" pitchFamily="34" charset="0"/>
              </a:rPr>
              <a:t>A model with high variance may represent the data set accurately but could lead to overfitting to noisy or otherwise unrepresentative training data. In comparison, a model with high bias may underfit the training data due to a simpler model that overlooks regularities in the data.</a:t>
            </a:r>
          </a:p>
          <a:p>
            <a:r>
              <a:rPr lang="en-US" dirty="0">
                <a:solidFill>
                  <a:srgbClr val="333333"/>
                </a:solidFill>
                <a:latin typeface="Lato" panose="020F0502020204030203" pitchFamily="34" charset="0"/>
              </a:rPr>
              <a:t>What we want? Low Bias and Low Variance </a:t>
            </a:r>
            <a:endParaRPr lang="en-IN"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592B65DB-C07B-4FD5-9507-97B4D3E4B717}"/>
                  </a:ext>
                </a:extLst>
              </p14:cNvPr>
              <p14:cNvContentPartPr/>
              <p14:nvPr/>
            </p14:nvContentPartPr>
            <p14:xfrm>
              <a:off x="1258920" y="3509280"/>
              <a:ext cx="6885360" cy="438120"/>
            </p14:xfrm>
          </p:contentPart>
        </mc:Choice>
        <mc:Fallback xmlns="">
          <p:pic>
            <p:nvPicPr>
              <p:cNvPr id="4" name="Ink 3">
                <a:extLst>
                  <a:ext uri="{FF2B5EF4-FFF2-40B4-BE49-F238E27FC236}">
                    <a16:creationId xmlns:a16="http://schemas.microsoft.com/office/drawing/2014/main" id="{592B65DB-C07B-4FD5-9507-97B4D3E4B717}"/>
                  </a:ext>
                </a:extLst>
              </p:cNvPr>
              <p:cNvPicPr/>
              <p:nvPr/>
            </p:nvPicPr>
            <p:blipFill>
              <a:blip r:embed="rId4"/>
              <a:stretch>
                <a:fillRect/>
              </a:stretch>
            </p:blipFill>
            <p:spPr>
              <a:xfrm>
                <a:off x="1249560" y="3499920"/>
                <a:ext cx="6904080" cy="456840"/>
              </a:xfrm>
              <a:prstGeom prst="rect">
                <a:avLst/>
              </a:prstGeom>
            </p:spPr>
          </p:pic>
        </mc:Fallback>
      </mc:AlternateContent>
    </p:spTree>
    <p:extLst>
      <p:ext uri="{BB962C8B-B14F-4D97-AF65-F5344CB8AC3E}">
        <p14:creationId xmlns:p14="http://schemas.microsoft.com/office/powerpoint/2010/main" val="2880698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90D56-A939-4EE8-8360-37DA6E7523B5}"/>
              </a:ext>
            </a:extLst>
          </p:cNvPr>
          <p:cNvSpPr>
            <a:spLocks noGrp="1"/>
          </p:cNvSpPr>
          <p:nvPr>
            <p:ph type="title"/>
          </p:nvPr>
        </p:nvSpPr>
        <p:spPr/>
        <p:txBody>
          <a:bodyPr/>
          <a:lstStyle/>
          <a:p>
            <a:r>
              <a:rPr lang="en-US" dirty="0"/>
              <a:t>Triple Trade-off</a:t>
            </a:r>
            <a:endParaRPr lang="en-IN" dirty="0"/>
          </a:p>
        </p:txBody>
      </p:sp>
      <p:sp>
        <p:nvSpPr>
          <p:cNvPr id="3" name="Content Placeholder 2">
            <a:extLst>
              <a:ext uri="{FF2B5EF4-FFF2-40B4-BE49-F238E27FC236}">
                <a16:creationId xmlns:a16="http://schemas.microsoft.com/office/drawing/2014/main" id="{AA6F0B8E-F5BB-4E8C-A403-739CF6A65719}"/>
              </a:ext>
            </a:extLst>
          </p:cNvPr>
          <p:cNvSpPr>
            <a:spLocks noGrp="1"/>
          </p:cNvSpPr>
          <p:nvPr>
            <p:ph idx="1"/>
          </p:nvPr>
        </p:nvSpPr>
        <p:spPr/>
        <p:txBody>
          <a:bodyPr/>
          <a:lstStyle/>
          <a:p>
            <a:pPr marL="0" indent="0">
              <a:buNone/>
            </a:pPr>
            <a:r>
              <a:rPr lang="en-US" sz="1800" b="0" i="0" u="none" strike="noStrike" baseline="0" dirty="0">
                <a:solidFill>
                  <a:srgbClr val="000000"/>
                </a:solidFill>
                <a:latin typeface="Calibri" panose="020F0502020204030204" pitchFamily="34" charset="0"/>
              </a:rPr>
              <a:t>There is a trade-off between three factors:</a:t>
            </a:r>
          </a:p>
          <a:p>
            <a:pPr marL="0" indent="0">
              <a:buNone/>
            </a:pPr>
            <a:r>
              <a:rPr lang="en-IN" sz="1800" b="0" i="0" u="none" strike="noStrike" baseline="0" dirty="0">
                <a:solidFill>
                  <a:srgbClr val="000000"/>
                </a:solidFill>
                <a:latin typeface="Arial" panose="020B0604020202020204" pitchFamily="34" charset="0"/>
              </a:rPr>
              <a:t>–</a:t>
            </a:r>
            <a:r>
              <a:rPr lang="en-IN" sz="1800" b="0" i="0" u="none" strike="noStrike" baseline="0" dirty="0">
                <a:solidFill>
                  <a:srgbClr val="000000"/>
                </a:solidFill>
                <a:latin typeface="Calibri" panose="020F0502020204030204" pitchFamily="34" charset="0"/>
              </a:rPr>
              <a:t>Complexity of H</a:t>
            </a:r>
            <a:r>
              <a:rPr lang="en-IN" sz="1800" b="0" i="1" u="none" strike="noStrike" baseline="0" dirty="0">
                <a:solidFill>
                  <a:srgbClr val="000000"/>
                </a:solidFill>
                <a:latin typeface="Calibri" panose="020F0502020204030204" pitchFamily="34" charset="0"/>
              </a:rPr>
              <a:t>, c </a:t>
            </a:r>
            <a:r>
              <a:rPr lang="en-IN" sz="1800" b="0" i="0" u="none" strike="noStrike" baseline="0" dirty="0">
                <a:solidFill>
                  <a:srgbClr val="000000"/>
                </a:solidFill>
                <a:latin typeface="Calibri" panose="020F0502020204030204" pitchFamily="34" charset="0"/>
              </a:rPr>
              <a:t>(H),</a:t>
            </a:r>
          </a:p>
          <a:p>
            <a:pPr marL="0" indent="0">
              <a:buNone/>
            </a:pPr>
            <a:r>
              <a:rPr lang="en-IN" sz="1800" b="0" i="0" u="none" strike="noStrike" baseline="0" dirty="0">
                <a:solidFill>
                  <a:srgbClr val="000000"/>
                </a:solidFill>
                <a:latin typeface="Arial" panose="020B0604020202020204" pitchFamily="34" charset="0"/>
              </a:rPr>
              <a:t>–</a:t>
            </a:r>
            <a:r>
              <a:rPr lang="en-IN" sz="1800" b="0" i="0" u="none" strike="noStrike" baseline="0" dirty="0">
                <a:solidFill>
                  <a:srgbClr val="000000"/>
                </a:solidFill>
                <a:latin typeface="Calibri" panose="020F0502020204030204" pitchFamily="34" charset="0"/>
              </a:rPr>
              <a:t>Training set size, </a:t>
            </a:r>
            <a:r>
              <a:rPr lang="en-IN" sz="1800" b="0" i="1" u="none" strike="noStrike" baseline="0" dirty="0">
                <a:solidFill>
                  <a:srgbClr val="000000"/>
                </a:solidFill>
                <a:latin typeface="Calibri" panose="020F0502020204030204" pitchFamily="34" charset="0"/>
              </a:rPr>
              <a:t>N, </a:t>
            </a:r>
            <a:endParaRPr lang="en-IN" sz="1800" b="0" i="0" u="none" strike="noStrike" baseline="0" dirty="0">
              <a:solidFill>
                <a:srgbClr val="000000"/>
              </a:solidFill>
              <a:latin typeface="Calibri" panose="020F0502020204030204" pitchFamily="34" charset="0"/>
            </a:endParaRPr>
          </a:p>
          <a:p>
            <a:pPr marL="0" indent="0">
              <a:buNone/>
            </a:pPr>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Calibri" panose="020F0502020204030204" pitchFamily="34" charset="0"/>
              </a:rPr>
              <a:t>Generalization error, </a:t>
            </a:r>
            <a:r>
              <a:rPr lang="en-US" sz="1800" b="0" i="1" u="none" strike="noStrike" baseline="0" dirty="0">
                <a:solidFill>
                  <a:srgbClr val="000000"/>
                </a:solidFill>
                <a:latin typeface="Calibri" panose="020F0502020204030204" pitchFamily="34" charset="0"/>
              </a:rPr>
              <a:t>E</a:t>
            </a:r>
            <a:r>
              <a:rPr lang="en-US" sz="1800" b="0" i="0" u="none" strike="noStrike" baseline="0" dirty="0">
                <a:solidFill>
                  <a:srgbClr val="000000"/>
                </a:solidFill>
                <a:latin typeface="Calibri" panose="020F0502020204030204" pitchFamily="34" charset="0"/>
              </a:rPr>
              <a:t>on new data</a:t>
            </a:r>
          </a:p>
          <a:p>
            <a:pPr algn="l"/>
            <a:endParaRPr lang="en-IN" sz="1800" b="0" i="0" u="none" strike="noStrike" baseline="0" dirty="0">
              <a:solidFill>
                <a:srgbClr val="000000"/>
              </a:solidFill>
              <a:latin typeface="Calibri" panose="020F0502020204030204" pitchFamily="34" charset="0"/>
            </a:endParaRPr>
          </a:p>
          <a:p>
            <a:pPr marL="0" indent="0">
              <a:buNone/>
            </a:pPr>
            <a:r>
              <a:rPr lang="en-IN" sz="1800" b="0" i="0" u="none" strike="noStrike" baseline="0" dirty="0">
                <a:solidFill>
                  <a:srgbClr val="000000"/>
                </a:solidFill>
                <a:latin typeface="Calibri" panose="020F0502020204030204" pitchFamily="34" charset="0"/>
              </a:rPr>
              <a:t>As </a:t>
            </a:r>
            <a:r>
              <a:rPr lang="en-IN" sz="1800" b="0" i="1" u="none" strike="noStrike" baseline="0" dirty="0">
                <a:solidFill>
                  <a:srgbClr val="000000"/>
                </a:solidFill>
                <a:latin typeface="Calibri" panose="020F0502020204030204" pitchFamily="34" charset="0"/>
              </a:rPr>
              <a:t>N increases</a:t>
            </a:r>
            <a:r>
              <a:rPr lang="en-IN" sz="1800" b="0" i="0" u="none" strike="noStrike" baseline="0" dirty="0">
                <a:solidFill>
                  <a:srgbClr val="000000"/>
                </a:solidFill>
                <a:latin typeface="Calibri" panose="020F0502020204030204" pitchFamily="34" charset="0"/>
              </a:rPr>
              <a:t>, </a:t>
            </a:r>
            <a:r>
              <a:rPr lang="en-IN" sz="1800" b="0" i="1" u="none" strike="noStrike" baseline="0" dirty="0">
                <a:solidFill>
                  <a:srgbClr val="000000"/>
                </a:solidFill>
                <a:latin typeface="Calibri" panose="020F0502020204030204" pitchFamily="34" charset="0"/>
              </a:rPr>
              <a:t>E </a:t>
            </a:r>
            <a:r>
              <a:rPr lang="en-IN" sz="1800" b="0" i="0" u="none" strike="noStrike" baseline="0" dirty="0">
                <a:solidFill>
                  <a:srgbClr val="000000"/>
                </a:solidFill>
                <a:latin typeface="Calibri" panose="020F0502020204030204" pitchFamily="34" charset="0"/>
              </a:rPr>
              <a:t>decreases</a:t>
            </a:r>
          </a:p>
          <a:p>
            <a:pPr marL="0" indent="0">
              <a:buNone/>
            </a:pPr>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Calibri" panose="020F0502020204030204" pitchFamily="34" charset="0"/>
              </a:rPr>
              <a:t>As </a:t>
            </a:r>
            <a:r>
              <a:rPr lang="en-US" sz="1800" b="0" i="1" u="none" strike="noStrike" baseline="0" dirty="0">
                <a:solidFill>
                  <a:srgbClr val="000000"/>
                </a:solidFill>
                <a:latin typeface="Calibri" panose="020F0502020204030204" pitchFamily="34" charset="0"/>
              </a:rPr>
              <a:t>c </a:t>
            </a:r>
            <a:r>
              <a:rPr lang="en-US" sz="1800" b="0" i="0" u="none" strike="noStrike" baseline="0" dirty="0">
                <a:solidFill>
                  <a:srgbClr val="000000"/>
                </a:solidFill>
                <a:latin typeface="Calibri" panose="020F0502020204030204" pitchFamily="34" charset="0"/>
              </a:rPr>
              <a:t>(H) </a:t>
            </a:r>
            <a:r>
              <a:rPr lang="en-US" sz="1800" b="0" i="1" u="none" strike="noStrike" baseline="0" dirty="0">
                <a:solidFill>
                  <a:srgbClr val="000000"/>
                </a:solidFill>
                <a:latin typeface="Calibri" panose="020F0502020204030204" pitchFamily="34" charset="0"/>
              </a:rPr>
              <a:t>increases</a:t>
            </a:r>
            <a:r>
              <a:rPr lang="en-US" sz="1800" b="0" i="0" u="none" strike="noStrike" baseline="0" dirty="0">
                <a:solidFill>
                  <a:srgbClr val="000000"/>
                </a:solidFill>
                <a:latin typeface="Calibri" panose="020F0502020204030204" pitchFamily="34" charset="0"/>
              </a:rPr>
              <a:t>, first </a:t>
            </a:r>
            <a:r>
              <a:rPr lang="en-US" sz="1800" b="0" i="1" u="none" strike="noStrike" baseline="0" dirty="0">
                <a:solidFill>
                  <a:srgbClr val="000000"/>
                </a:solidFill>
                <a:latin typeface="Calibri" panose="020F0502020204030204" pitchFamily="34" charset="0"/>
              </a:rPr>
              <a:t>E decreases </a:t>
            </a:r>
            <a:r>
              <a:rPr lang="en-US" sz="1800" b="0" i="0" u="none" strike="noStrike" baseline="0" dirty="0">
                <a:solidFill>
                  <a:srgbClr val="000000"/>
                </a:solidFill>
                <a:latin typeface="Calibri" panose="020F0502020204030204" pitchFamily="34" charset="0"/>
              </a:rPr>
              <a:t>and then </a:t>
            </a:r>
            <a:r>
              <a:rPr lang="en-US" sz="1800" b="0" i="1" u="none" strike="noStrike" baseline="0" dirty="0">
                <a:solidFill>
                  <a:srgbClr val="000000"/>
                </a:solidFill>
                <a:latin typeface="Calibri" panose="020F0502020204030204" pitchFamily="34" charset="0"/>
              </a:rPr>
              <a:t>E increases</a:t>
            </a:r>
            <a:endParaRPr lang="en-US" sz="1800" b="0" i="0" u="none" strike="noStrike" baseline="0" dirty="0">
              <a:solidFill>
                <a:srgbClr val="000000"/>
              </a:solidFill>
              <a:latin typeface="Calibri" panose="020F0502020204030204" pitchFamily="34" charset="0"/>
            </a:endParaRPr>
          </a:p>
          <a:p>
            <a:pPr marL="0" indent="0">
              <a:buNone/>
            </a:pPr>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Calibri" panose="020F0502020204030204" pitchFamily="34" charset="0"/>
              </a:rPr>
              <a:t>As </a:t>
            </a:r>
            <a:r>
              <a:rPr lang="en-US" sz="1800" b="0" i="1" u="none" strike="noStrike" baseline="0" dirty="0">
                <a:solidFill>
                  <a:srgbClr val="000000"/>
                </a:solidFill>
                <a:latin typeface="Calibri" panose="020F0502020204030204" pitchFamily="34" charset="0"/>
              </a:rPr>
              <a:t>c </a:t>
            </a:r>
            <a:r>
              <a:rPr lang="en-US" sz="1800" b="0" i="0" u="none" strike="noStrike" baseline="0" dirty="0">
                <a:solidFill>
                  <a:srgbClr val="000000"/>
                </a:solidFill>
                <a:latin typeface="Calibri" panose="020F0502020204030204" pitchFamily="34" charset="0"/>
              </a:rPr>
              <a:t>(H)</a:t>
            </a:r>
            <a:r>
              <a:rPr lang="en-US" sz="1800" b="0" i="1" u="none" strike="noStrike" baseline="0" dirty="0">
                <a:solidFill>
                  <a:srgbClr val="000000"/>
                </a:solidFill>
                <a:latin typeface="Calibri" panose="020F0502020204030204" pitchFamily="34" charset="0"/>
              </a:rPr>
              <a:t>increases</a:t>
            </a:r>
            <a:r>
              <a:rPr lang="en-US" sz="1800" b="0" i="0" u="none" strike="noStrike" baseline="0" dirty="0">
                <a:solidFill>
                  <a:srgbClr val="000000"/>
                </a:solidFill>
                <a:latin typeface="Calibri" panose="020F0502020204030204" pitchFamily="34" charset="0"/>
              </a:rPr>
              <a:t>, the training error </a:t>
            </a:r>
            <a:r>
              <a:rPr lang="en-US" sz="1800" b="0" i="1" u="none" strike="noStrike" baseline="0" dirty="0">
                <a:solidFill>
                  <a:srgbClr val="000000"/>
                </a:solidFill>
                <a:latin typeface="Calibri" panose="020F0502020204030204" pitchFamily="34" charset="0"/>
              </a:rPr>
              <a:t>decreases </a:t>
            </a:r>
            <a:r>
              <a:rPr lang="en-US" sz="1800" b="0" i="0" u="none" strike="noStrike" baseline="0" dirty="0">
                <a:solidFill>
                  <a:srgbClr val="000000"/>
                </a:solidFill>
                <a:latin typeface="Calibri" panose="020F0502020204030204" pitchFamily="34" charset="0"/>
              </a:rPr>
              <a:t>for some time and then stays constant (frequently at 0)</a:t>
            </a:r>
          </a:p>
          <a:p>
            <a:endParaRPr lang="en-IN" dirty="0"/>
          </a:p>
        </p:txBody>
      </p:sp>
      <p:sp>
        <p:nvSpPr>
          <p:cNvPr id="4" name="TextBox 3">
            <a:extLst>
              <a:ext uri="{FF2B5EF4-FFF2-40B4-BE49-F238E27FC236}">
                <a16:creationId xmlns:a16="http://schemas.microsoft.com/office/drawing/2014/main" id="{2F114D18-AC54-4DAE-A633-DA291DFDF3E7}"/>
              </a:ext>
            </a:extLst>
          </p:cNvPr>
          <p:cNvSpPr txBox="1"/>
          <p:nvPr/>
        </p:nvSpPr>
        <p:spPr>
          <a:xfrm>
            <a:off x="5096658" y="3537679"/>
            <a:ext cx="1214204"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dirty="0"/>
              <a:t>Overfitting </a:t>
            </a:r>
            <a:endParaRPr lang="en-IN" dirty="0"/>
          </a:p>
        </p:txBody>
      </p:sp>
      <p:sp>
        <p:nvSpPr>
          <p:cNvPr id="6" name="Right Brace 5">
            <a:extLst>
              <a:ext uri="{FF2B5EF4-FFF2-40B4-BE49-F238E27FC236}">
                <a16:creationId xmlns:a16="http://schemas.microsoft.com/office/drawing/2014/main" id="{20FFDA3C-CA72-412E-B83D-F23A2D09896E}"/>
              </a:ext>
            </a:extLst>
          </p:cNvPr>
          <p:cNvSpPr/>
          <p:nvPr/>
        </p:nvSpPr>
        <p:spPr>
          <a:xfrm>
            <a:off x="6310862" y="3717561"/>
            <a:ext cx="974358" cy="55463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 name="Left Brace 6">
            <a:extLst>
              <a:ext uri="{FF2B5EF4-FFF2-40B4-BE49-F238E27FC236}">
                <a16:creationId xmlns:a16="http://schemas.microsoft.com/office/drawing/2014/main" id="{0727CE27-E0DE-4DD4-96E3-9CAC6AF47216}"/>
              </a:ext>
            </a:extLst>
          </p:cNvPr>
          <p:cNvSpPr/>
          <p:nvPr/>
        </p:nvSpPr>
        <p:spPr>
          <a:xfrm>
            <a:off x="4691921" y="3649975"/>
            <a:ext cx="404737" cy="55463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31232512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4547B-93E0-4B45-B87D-BCA5B7935C51}"/>
              </a:ext>
            </a:extLst>
          </p:cNvPr>
          <p:cNvSpPr>
            <a:spLocks noGrp="1"/>
          </p:cNvSpPr>
          <p:nvPr>
            <p:ph type="title"/>
          </p:nvPr>
        </p:nvSpPr>
        <p:spPr/>
        <p:txBody>
          <a:bodyPr/>
          <a:lstStyle/>
          <a:p>
            <a:r>
              <a:rPr lang="en-US" dirty="0"/>
              <a:t>Notes on Overfitting </a:t>
            </a:r>
            <a:endParaRPr lang="en-IN" dirty="0"/>
          </a:p>
        </p:txBody>
      </p:sp>
      <p:sp>
        <p:nvSpPr>
          <p:cNvPr id="3" name="Content Placeholder 2">
            <a:extLst>
              <a:ext uri="{FF2B5EF4-FFF2-40B4-BE49-F238E27FC236}">
                <a16:creationId xmlns:a16="http://schemas.microsoft.com/office/drawing/2014/main" id="{7D9F4084-D0AA-4858-9D72-628C6EE0FBDB}"/>
              </a:ext>
            </a:extLst>
          </p:cNvPr>
          <p:cNvSpPr>
            <a:spLocks noGrp="1"/>
          </p:cNvSpPr>
          <p:nvPr>
            <p:ph idx="1"/>
          </p:nvPr>
        </p:nvSpPr>
        <p:spPr/>
        <p:txBody>
          <a:bodyPr/>
          <a:lstStyle/>
          <a:p>
            <a:pPr algn="l"/>
            <a:endParaRPr lang="en-IN" sz="1800" b="0" i="0" u="none" strike="noStrike" baseline="0" dirty="0">
              <a:solidFill>
                <a:srgbClr val="000000"/>
              </a:solidFill>
              <a:latin typeface="Calibri" panose="020F0502020204030204" pitchFamily="34" charset="0"/>
            </a:endParaRPr>
          </a:p>
          <a:p>
            <a:pPr marL="0" indent="0">
              <a:buNone/>
            </a:pPr>
            <a:r>
              <a:rPr lang="en-US" sz="3200" b="1" i="0" u="none" strike="noStrike" baseline="0" dirty="0">
                <a:solidFill>
                  <a:srgbClr val="000000"/>
                </a:solidFill>
                <a:latin typeface="Calibri" panose="020F0502020204030204" pitchFamily="34" charset="0"/>
              </a:rPr>
              <a:t>overfitting </a:t>
            </a:r>
            <a:r>
              <a:rPr lang="en-US" sz="3200" b="0" i="0" u="none" strike="noStrike" baseline="0" dirty="0">
                <a:solidFill>
                  <a:srgbClr val="000000"/>
                </a:solidFill>
                <a:latin typeface="Calibri" panose="020F0502020204030204" pitchFamily="34" charset="0"/>
              </a:rPr>
              <a:t>happens when a model is capturing idiosyncrasies of the data rather than generalities.</a:t>
            </a:r>
          </a:p>
          <a:p>
            <a:pPr marL="0" indent="0">
              <a:buNone/>
            </a:pPr>
            <a:r>
              <a:rPr lang="en-US" sz="3200" b="0" i="0" u="none" strike="noStrike" baseline="0" dirty="0">
                <a:solidFill>
                  <a:srgbClr val="000000"/>
                </a:solidFill>
                <a:latin typeface="Arial" panose="020B0604020202020204" pitchFamily="34" charset="0"/>
              </a:rPr>
              <a:t>–</a:t>
            </a:r>
            <a:r>
              <a:rPr lang="en-US" sz="3200" b="0" i="0" u="none" strike="noStrike" baseline="0" dirty="0">
                <a:solidFill>
                  <a:srgbClr val="000000"/>
                </a:solidFill>
                <a:latin typeface="Calibri" panose="020F0502020204030204" pitchFamily="34" charset="0"/>
              </a:rPr>
              <a:t>Often caused by too many parameters relative to the amount of training data.</a:t>
            </a:r>
          </a:p>
          <a:p>
            <a:pPr marL="0" indent="0">
              <a:buNone/>
            </a:pPr>
            <a:r>
              <a:rPr lang="en-US" sz="3200" b="0" i="0" u="none" strike="noStrike" baseline="0" dirty="0">
                <a:solidFill>
                  <a:srgbClr val="000000"/>
                </a:solidFill>
                <a:latin typeface="Arial" panose="020B0604020202020204" pitchFamily="34" charset="0"/>
              </a:rPr>
              <a:t>–</a:t>
            </a:r>
            <a:r>
              <a:rPr lang="en-US" sz="3200" b="0" i="0" u="none" strike="noStrike" baseline="0" dirty="0">
                <a:solidFill>
                  <a:srgbClr val="000000"/>
                </a:solidFill>
                <a:latin typeface="Calibri" panose="020F0502020204030204" pitchFamily="34" charset="0"/>
              </a:rPr>
              <a:t>E.g. an order-</a:t>
            </a:r>
            <a:r>
              <a:rPr lang="en-US" sz="3200" b="0" i="1" u="none" strike="noStrike" baseline="0" dirty="0" err="1">
                <a:solidFill>
                  <a:srgbClr val="000000"/>
                </a:solidFill>
                <a:latin typeface="Calibri" panose="020F0502020204030204" pitchFamily="34" charset="0"/>
              </a:rPr>
              <a:t>N</a:t>
            </a:r>
            <a:r>
              <a:rPr lang="en-US" sz="3200" b="0" i="0" u="none" strike="noStrike" baseline="0" dirty="0" err="1">
                <a:solidFill>
                  <a:srgbClr val="000000"/>
                </a:solidFill>
                <a:latin typeface="Calibri" panose="020F0502020204030204" pitchFamily="34" charset="0"/>
              </a:rPr>
              <a:t>polynomial</a:t>
            </a:r>
            <a:r>
              <a:rPr lang="en-US" sz="3200" b="0" i="0" u="none" strike="noStrike" baseline="0" dirty="0">
                <a:solidFill>
                  <a:srgbClr val="000000"/>
                </a:solidFill>
                <a:latin typeface="Calibri" panose="020F0502020204030204" pitchFamily="34" charset="0"/>
              </a:rPr>
              <a:t> can intersect any </a:t>
            </a:r>
            <a:r>
              <a:rPr lang="en-US" sz="3200" b="0" i="1" u="none" strike="noStrike" baseline="0" dirty="0">
                <a:solidFill>
                  <a:srgbClr val="000000"/>
                </a:solidFill>
                <a:latin typeface="Calibri" panose="020F0502020204030204" pitchFamily="34" charset="0"/>
              </a:rPr>
              <a:t>N+1</a:t>
            </a:r>
            <a:r>
              <a:rPr lang="en-US" sz="3200" b="0" i="0" u="none" strike="noStrike" baseline="0" dirty="0">
                <a:solidFill>
                  <a:srgbClr val="000000"/>
                </a:solidFill>
                <a:latin typeface="Calibri" panose="020F0502020204030204" pitchFamily="34" charset="0"/>
              </a:rPr>
              <a:t>data points</a:t>
            </a:r>
          </a:p>
          <a:p>
            <a:endParaRPr lang="en-IN" dirty="0"/>
          </a:p>
        </p:txBody>
      </p:sp>
    </p:spTree>
    <p:extLst>
      <p:ext uri="{BB962C8B-B14F-4D97-AF65-F5344CB8AC3E}">
        <p14:creationId xmlns:p14="http://schemas.microsoft.com/office/powerpoint/2010/main" val="23682674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C3283-04F7-4931-B454-571739B95098}"/>
              </a:ext>
            </a:extLst>
          </p:cNvPr>
          <p:cNvSpPr>
            <a:spLocks noGrp="1"/>
          </p:cNvSpPr>
          <p:nvPr>
            <p:ph type="title"/>
          </p:nvPr>
        </p:nvSpPr>
        <p:spPr/>
        <p:txBody>
          <a:bodyPr/>
          <a:lstStyle/>
          <a:p>
            <a:r>
              <a:rPr lang="en-US" dirty="0"/>
              <a:t>Avoid Overfitting </a:t>
            </a:r>
            <a:endParaRPr lang="en-IN" dirty="0"/>
          </a:p>
        </p:txBody>
      </p:sp>
      <p:sp>
        <p:nvSpPr>
          <p:cNvPr id="3" name="Content Placeholder 2">
            <a:extLst>
              <a:ext uri="{FF2B5EF4-FFF2-40B4-BE49-F238E27FC236}">
                <a16:creationId xmlns:a16="http://schemas.microsoft.com/office/drawing/2014/main" id="{8B1466A5-17FC-426E-8712-DBDCC15CBBDF}"/>
              </a:ext>
            </a:extLst>
          </p:cNvPr>
          <p:cNvSpPr>
            <a:spLocks noGrp="1"/>
          </p:cNvSpPr>
          <p:nvPr>
            <p:ph idx="1"/>
          </p:nvPr>
        </p:nvSpPr>
        <p:spPr/>
        <p:txBody>
          <a:bodyPr/>
          <a:lstStyle/>
          <a:p>
            <a:r>
              <a:rPr lang="en-IN" b="1" i="0" dirty="0">
                <a:solidFill>
                  <a:srgbClr val="292929"/>
                </a:solidFill>
                <a:effectLst/>
                <a:latin typeface="Menlo"/>
              </a:rPr>
              <a:t>Pruning</a:t>
            </a:r>
            <a:br>
              <a:rPr lang="en-IN" b="1" i="0" dirty="0">
                <a:solidFill>
                  <a:srgbClr val="292929"/>
                </a:solidFill>
                <a:effectLst/>
                <a:latin typeface="Menlo"/>
              </a:rPr>
            </a:br>
            <a:r>
              <a:rPr lang="en-IN" b="1" i="1" dirty="0">
                <a:solidFill>
                  <a:srgbClr val="292929"/>
                </a:solidFill>
                <a:effectLst/>
                <a:latin typeface="Menlo"/>
              </a:rPr>
              <a:t>* P</a:t>
            </a:r>
            <a:r>
              <a:rPr lang="en-IN" b="1" i="1" dirty="0">
                <a:effectLst/>
                <a:latin typeface="Menlo"/>
              </a:rPr>
              <a:t>re-pruning</a:t>
            </a:r>
            <a:br>
              <a:rPr lang="en-IN" b="1" i="1" dirty="0">
                <a:effectLst/>
                <a:latin typeface="Menlo"/>
              </a:rPr>
            </a:br>
            <a:r>
              <a:rPr lang="en-IN" b="1" i="1" dirty="0">
                <a:effectLst/>
                <a:latin typeface="Menlo"/>
              </a:rPr>
              <a:t>* Post-pruning</a:t>
            </a:r>
            <a:br>
              <a:rPr lang="en-IN" b="1" dirty="0">
                <a:effectLst/>
                <a:latin typeface="Menlo"/>
              </a:rPr>
            </a:br>
            <a:r>
              <a:rPr lang="en-IN" b="1" dirty="0">
                <a:effectLst/>
                <a:latin typeface="Menlo"/>
              </a:rPr>
              <a:t>Ensemble</a:t>
            </a:r>
            <a:br>
              <a:rPr lang="en-IN" b="1" dirty="0">
                <a:effectLst/>
                <a:latin typeface="Menlo"/>
              </a:rPr>
            </a:br>
            <a:r>
              <a:rPr lang="en-IN" b="1" i="1" dirty="0">
                <a:effectLst/>
                <a:latin typeface="Menlo"/>
              </a:rPr>
              <a:t>* Random Forest</a:t>
            </a:r>
            <a:endParaRPr lang="en-IN" dirty="0"/>
          </a:p>
        </p:txBody>
      </p:sp>
    </p:spTree>
    <p:extLst>
      <p:ext uri="{BB962C8B-B14F-4D97-AF65-F5344CB8AC3E}">
        <p14:creationId xmlns:p14="http://schemas.microsoft.com/office/powerpoint/2010/main" val="32548051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3478F-06F6-4112-9D9B-FC9EA7677B29}"/>
              </a:ext>
            </a:extLst>
          </p:cNvPr>
          <p:cNvSpPr>
            <a:spLocks noGrp="1"/>
          </p:cNvSpPr>
          <p:nvPr>
            <p:ph type="title"/>
          </p:nvPr>
        </p:nvSpPr>
        <p:spPr/>
        <p:txBody>
          <a:bodyPr/>
          <a:lstStyle/>
          <a:p>
            <a:r>
              <a:rPr lang="en-US" dirty="0"/>
              <a:t>What is Pruning?</a:t>
            </a:r>
            <a:endParaRPr lang="en-IN" dirty="0"/>
          </a:p>
        </p:txBody>
      </p:sp>
      <p:sp>
        <p:nvSpPr>
          <p:cNvPr id="3" name="Content Placeholder 2">
            <a:extLst>
              <a:ext uri="{FF2B5EF4-FFF2-40B4-BE49-F238E27FC236}">
                <a16:creationId xmlns:a16="http://schemas.microsoft.com/office/drawing/2014/main" id="{2BF954DC-E66D-4FF1-9A33-70E8E80459B5}"/>
              </a:ext>
            </a:extLst>
          </p:cNvPr>
          <p:cNvSpPr>
            <a:spLocks noGrp="1"/>
          </p:cNvSpPr>
          <p:nvPr>
            <p:ph idx="1"/>
          </p:nvPr>
        </p:nvSpPr>
        <p:spPr/>
        <p:txBody>
          <a:bodyPr/>
          <a:lstStyle/>
          <a:p>
            <a:pPr marL="0" indent="0" algn="l">
              <a:buNone/>
            </a:pPr>
            <a:endParaRPr lang="en-US" b="0" i="0" dirty="0">
              <a:solidFill>
                <a:srgbClr val="292929"/>
              </a:solidFill>
              <a:effectLst/>
              <a:latin typeface="sohne"/>
            </a:endParaRPr>
          </a:p>
          <a:p>
            <a:pPr algn="l"/>
            <a:r>
              <a:rPr lang="en-US" b="0" i="0" dirty="0">
                <a:solidFill>
                  <a:srgbClr val="292929"/>
                </a:solidFill>
                <a:effectLst/>
                <a:latin typeface="charter"/>
              </a:rPr>
              <a:t>By default, the decision tree model is allowed to grow to its full depth. Pruning refers to a technique to remove the parts of the decision tree to prevent growing to its full depth. By tuning the hyperparameters of the decision tree model one can prune the trees and prevent them from overfitting.</a:t>
            </a:r>
          </a:p>
          <a:p>
            <a:pPr algn="l"/>
            <a:r>
              <a:rPr lang="en-US" b="0" i="0" dirty="0">
                <a:solidFill>
                  <a:srgbClr val="292929"/>
                </a:solidFill>
                <a:effectLst/>
                <a:latin typeface="charter"/>
              </a:rPr>
              <a:t>There are two types of pruning Pre-pruning and Post-pruning. Now let's discuss the in-depth understanding and hands-on implementation of each of these pruning techniques.</a:t>
            </a:r>
          </a:p>
          <a:p>
            <a:endParaRPr lang="en-IN" dirty="0"/>
          </a:p>
        </p:txBody>
      </p:sp>
    </p:spTree>
    <p:extLst>
      <p:ext uri="{BB962C8B-B14F-4D97-AF65-F5344CB8AC3E}">
        <p14:creationId xmlns:p14="http://schemas.microsoft.com/office/powerpoint/2010/main" val="41675017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6C7B6-6BB7-471C-97A3-C6D6DFE68984}"/>
              </a:ext>
            </a:extLst>
          </p:cNvPr>
          <p:cNvSpPr>
            <a:spLocks noGrp="1"/>
          </p:cNvSpPr>
          <p:nvPr>
            <p:ph type="title"/>
          </p:nvPr>
        </p:nvSpPr>
        <p:spPr/>
        <p:txBody>
          <a:bodyPr/>
          <a:lstStyle/>
          <a:p>
            <a:r>
              <a:rPr lang="en-US" dirty="0"/>
              <a:t>Pre-pruning? </a:t>
            </a:r>
            <a:endParaRPr lang="en-IN" dirty="0"/>
          </a:p>
        </p:txBody>
      </p:sp>
      <p:sp>
        <p:nvSpPr>
          <p:cNvPr id="5" name="Rectangle 2">
            <a:extLst>
              <a:ext uri="{FF2B5EF4-FFF2-40B4-BE49-F238E27FC236}">
                <a16:creationId xmlns:a16="http://schemas.microsoft.com/office/drawing/2014/main" id="{090FB6BB-F752-4EA7-AB76-7517EAC1D04F}"/>
              </a:ext>
            </a:extLst>
          </p:cNvPr>
          <p:cNvSpPr>
            <a:spLocks noGrp="1" noChangeArrowheads="1"/>
          </p:cNvSpPr>
          <p:nvPr>
            <p:ph idx="1"/>
          </p:nvPr>
        </p:nvSpPr>
        <p:spPr bwMode="auto">
          <a:xfrm>
            <a:off x="83392" y="1916179"/>
            <a:ext cx="12025215" cy="2677656"/>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92929"/>
                </a:solidFill>
                <a:effectLst/>
                <a:latin typeface="charter"/>
              </a:rPr>
              <a:t>The pre-pruning technique refers to the early stopping of the growth of the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92929"/>
                </a:solidFill>
                <a:effectLst/>
                <a:latin typeface="charter"/>
              </a:rPr>
              <a:t>decision tree. The pre-pruning technique involves tuning the hyperparameters of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92929"/>
                </a:solidFill>
                <a:effectLst/>
                <a:latin typeface="charter"/>
              </a:rPr>
              <a:t>the decision tree model prior to the training pipeline.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92929"/>
                </a:solidFill>
                <a:effectLst/>
                <a:latin typeface="charter"/>
              </a:rPr>
              <a:t>The hyperparameters of the decision tree including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a:ln>
                  <a:noFill/>
                </a:ln>
                <a:solidFill>
                  <a:srgbClr val="292929"/>
                </a:solidFill>
                <a:effectLst/>
                <a:latin typeface="inherit"/>
              </a:rPr>
              <a:t>max_depth</a:t>
            </a:r>
            <a:r>
              <a:rPr kumimoji="0" lang="en-US" altLang="en-US" b="0" i="0" u="none" strike="noStrike" cap="none" normalizeH="0" baseline="0" dirty="0">
                <a:ln>
                  <a:noFill/>
                </a:ln>
                <a:solidFill>
                  <a:srgbClr val="292929"/>
                </a:solidFill>
                <a:effectLst/>
                <a:latin typeface="charter"/>
              </a:rPr>
              <a:t>, </a:t>
            </a:r>
            <a:r>
              <a:rPr kumimoji="0" lang="en-US" altLang="en-US" b="1" i="0" u="none" strike="noStrike" cap="none" normalizeH="0" baseline="0" dirty="0" err="1">
                <a:ln>
                  <a:noFill/>
                </a:ln>
                <a:solidFill>
                  <a:srgbClr val="292929"/>
                </a:solidFill>
                <a:effectLst/>
                <a:latin typeface="inherit"/>
              </a:rPr>
              <a:t>min_samples_leaf</a:t>
            </a:r>
            <a:r>
              <a:rPr kumimoji="0" lang="en-US" altLang="en-US" b="0" i="0" u="none" strike="noStrike" cap="none" normalizeH="0" baseline="0" dirty="0">
                <a:ln>
                  <a:noFill/>
                </a:ln>
                <a:solidFill>
                  <a:srgbClr val="292929"/>
                </a:solidFill>
                <a:effectLst/>
                <a:latin typeface="charter"/>
              </a:rPr>
              <a:t>, </a:t>
            </a:r>
            <a:r>
              <a:rPr kumimoji="0" lang="en-US" altLang="en-US" b="1" i="0" u="none" strike="noStrike" cap="none" normalizeH="0" baseline="0" dirty="0" err="1">
                <a:ln>
                  <a:noFill/>
                </a:ln>
                <a:solidFill>
                  <a:srgbClr val="292929"/>
                </a:solidFill>
                <a:effectLst/>
                <a:latin typeface="inherit"/>
              </a:rPr>
              <a:t>min_samples_split</a:t>
            </a:r>
            <a:r>
              <a:rPr kumimoji="0" lang="en-US" altLang="en-US" b="1" i="0" u="none" strike="noStrike" cap="none" normalizeH="0" baseline="0" dirty="0">
                <a:ln>
                  <a:noFill/>
                </a:ln>
                <a:solidFill>
                  <a:srgbClr val="292929"/>
                </a:solidFill>
                <a:effectLst/>
                <a:latin typeface="inherit"/>
              </a:rPr>
              <a:t> </a:t>
            </a:r>
            <a:r>
              <a:rPr kumimoji="0" lang="en-US" altLang="en-US" b="0" i="0" u="none" strike="noStrike" cap="none" normalizeH="0" baseline="0" dirty="0">
                <a:ln>
                  <a:noFill/>
                </a:ln>
                <a:solidFill>
                  <a:srgbClr val="292929"/>
                </a:solidFill>
                <a:effectLst/>
                <a:latin typeface="charter"/>
              </a:rPr>
              <a:t>can be tuned to early stop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92929"/>
                </a:solidFill>
                <a:effectLst/>
                <a:latin typeface="charter"/>
              </a:rPr>
              <a:t>the growth of the tree and prevent the model from overfitting.</a:t>
            </a:r>
            <a:r>
              <a:rPr kumimoji="0" lang="en-US" altLang="en-US"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4007160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49F7B-7473-4077-BA72-E457CA337200}"/>
              </a:ext>
            </a:extLst>
          </p:cNvPr>
          <p:cNvSpPr>
            <a:spLocks noGrp="1"/>
          </p:cNvSpPr>
          <p:nvPr>
            <p:ph type="title"/>
          </p:nvPr>
        </p:nvSpPr>
        <p:spPr/>
        <p:txBody>
          <a:bodyPr/>
          <a:lstStyle/>
          <a:p>
            <a:r>
              <a:rPr lang="en-US" dirty="0"/>
              <a:t>Post-Pruning </a:t>
            </a:r>
            <a:endParaRPr lang="en-IN" dirty="0"/>
          </a:p>
        </p:txBody>
      </p:sp>
      <p:sp>
        <p:nvSpPr>
          <p:cNvPr id="4" name="Rectangle 1">
            <a:extLst>
              <a:ext uri="{FF2B5EF4-FFF2-40B4-BE49-F238E27FC236}">
                <a16:creationId xmlns:a16="http://schemas.microsoft.com/office/drawing/2014/main" id="{30B22AAA-B5A9-4943-98C0-6B474B4292A5}"/>
              </a:ext>
            </a:extLst>
          </p:cNvPr>
          <p:cNvSpPr>
            <a:spLocks noGrp="1" noChangeArrowheads="1"/>
          </p:cNvSpPr>
          <p:nvPr>
            <p:ph idx="1"/>
          </p:nvPr>
        </p:nvSpPr>
        <p:spPr bwMode="auto">
          <a:xfrm>
            <a:off x="145108" y="1483709"/>
            <a:ext cx="11901784" cy="5016758"/>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292929"/>
                </a:solidFill>
                <a:effectLst/>
                <a:latin typeface="charter"/>
              </a:rPr>
              <a:t>The Post-pruning technique allows the decision tree model to grow to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292929"/>
                </a:solidFill>
                <a:effectLst/>
                <a:latin typeface="charter"/>
              </a:rPr>
              <a:t>its full depth, then removes the tree branches to prevent the model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292929"/>
                </a:solidFill>
                <a:effectLst/>
                <a:latin typeface="charter"/>
              </a:rPr>
              <a:t>from overfitting. </a:t>
            </a:r>
            <a:r>
              <a:rPr kumimoji="0" lang="en-US" altLang="en-US" sz="3200" b="1" i="1" u="none" strike="noStrike" cap="none" normalizeH="0" baseline="0" dirty="0">
                <a:ln>
                  <a:noFill/>
                </a:ln>
                <a:solidFill>
                  <a:srgbClr val="292929"/>
                </a:solidFill>
                <a:effectLst/>
                <a:latin typeface="charter"/>
              </a:rPr>
              <a:t>Cost complexity pruning (</a:t>
            </a:r>
            <a:r>
              <a:rPr kumimoji="0" lang="en-US" altLang="en-US" sz="3200" b="1" i="1" u="none" strike="noStrike" cap="none" normalizeH="0" baseline="0" dirty="0" err="1">
                <a:ln>
                  <a:noFill/>
                </a:ln>
                <a:solidFill>
                  <a:srgbClr val="292929"/>
                </a:solidFill>
                <a:effectLst/>
                <a:latin typeface="charter"/>
              </a:rPr>
              <a:t>ccp</a:t>
            </a:r>
            <a:r>
              <a:rPr kumimoji="0" lang="en-US" altLang="en-US" sz="3200" b="1" i="1" u="none" strike="noStrike" cap="none" normalizeH="0" baseline="0" dirty="0">
                <a:ln>
                  <a:noFill/>
                </a:ln>
                <a:solidFill>
                  <a:srgbClr val="292929"/>
                </a:solidFill>
                <a:effectLst/>
                <a:latin typeface="charter"/>
              </a:rPr>
              <a:t>)</a:t>
            </a:r>
            <a:r>
              <a:rPr kumimoji="0" lang="en-US" altLang="en-US" sz="3200" b="0" i="0" u="none" strike="noStrike" cap="none" normalizeH="0" baseline="0" dirty="0">
                <a:ln>
                  <a:noFill/>
                </a:ln>
                <a:solidFill>
                  <a:srgbClr val="292929"/>
                </a:solidFill>
                <a:effectLst/>
                <a:latin typeface="charter"/>
              </a:rPr>
              <a:t> is one type of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292929"/>
                </a:solidFill>
                <a:effectLst/>
                <a:latin typeface="charter"/>
              </a:rPr>
              <a:t>post-pruning technique. In case of cost complexity pruning,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292929"/>
                </a:solidFill>
                <a:effectLst/>
                <a:latin typeface="charter"/>
              </a:rPr>
              <a:t>the </a:t>
            </a:r>
            <a:r>
              <a:rPr kumimoji="0" lang="en-US" altLang="en-US" sz="3200" b="1" i="0" u="none" strike="noStrike" cap="none" normalizeH="0" baseline="0" dirty="0" err="1">
                <a:ln>
                  <a:noFill/>
                </a:ln>
                <a:solidFill>
                  <a:srgbClr val="292929"/>
                </a:solidFill>
                <a:effectLst/>
                <a:latin typeface="inherit"/>
              </a:rPr>
              <a:t>ccp_alpha</a:t>
            </a:r>
            <a:r>
              <a:rPr kumimoji="0" lang="en-US" altLang="en-US" sz="3200" b="1" i="0" u="none" strike="noStrike" cap="none" normalizeH="0" baseline="0" dirty="0">
                <a:ln>
                  <a:noFill/>
                </a:ln>
                <a:solidFill>
                  <a:srgbClr val="292929"/>
                </a:solidFill>
                <a:effectLst/>
                <a:latin typeface="charter"/>
              </a:rPr>
              <a:t> </a:t>
            </a:r>
            <a:r>
              <a:rPr kumimoji="0" lang="en-US" altLang="en-US" sz="3200" b="0" i="0" u="none" strike="noStrike" cap="none" normalizeH="0" baseline="0" dirty="0">
                <a:ln>
                  <a:noFill/>
                </a:ln>
                <a:solidFill>
                  <a:srgbClr val="292929"/>
                </a:solidFill>
                <a:effectLst/>
                <a:latin typeface="charter"/>
              </a:rPr>
              <a:t>can be tuned to get the best fit model.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292929"/>
                </a:solidFill>
                <a:effectLst/>
                <a:latin typeface="charter"/>
              </a:rPr>
              <a:t>Scikit-learn package comes with the implementation to compute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292929"/>
                </a:solidFill>
                <a:effectLst/>
                <a:latin typeface="charter"/>
              </a:rPr>
              <a:t>the </a:t>
            </a:r>
            <a:r>
              <a:rPr kumimoji="0" lang="en-US" altLang="en-US" sz="3200" b="1" i="0" u="none" strike="noStrike" cap="none" normalizeH="0" baseline="0" dirty="0" err="1">
                <a:ln>
                  <a:noFill/>
                </a:ln>
                <a:solidFill>
                  <a:srgbClr val="292929"/>
                </a:solidFill>
                <a:effectLst/>
                <a:latin typeface="inherit"/>
              </a:rPr>
              <a:t>ccp_alpha</a:t>
            </a:r>
            <a:r>
              <a:rPr kumimoji="0" lang="en-US" altLang="en-US" sz="3200" b="1" i="0" u="none" strike="noStrike" cap="none" normalizeH="0" baseline="0" dirty="0">
                <a:ln>
                  <a:noFill/>
                </a:ln>
                <a:solidFill>
                  <a:srgbClr val="292929"/>
                </a:solidFill>
                <a:effectLst/>
                <a:latin typeface="inherit"/>
              </a:rPr>
              <a:t> </a:t>
            </a:r>
            <a:r>
              <a:rPr kumimoji="0" lang="en-US" altLang="en-US" sz="3200" b="0" i="0" u="none" strike="noStrike" cap="none" normalizeH="0" baseline="0" dirty="0">
                <a:ln>
                  <a:noFill/>
                </a:ln>
                <a:solidFill>
                  <a:srgbClr val="292929"/>
                </a:solidFill>
                <a:effectLst/>
                <a:latin typeface="charter"/>
              </a:rPr>
              <a:t>values of the decision tree using function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err="1">
                <a:ln>
                  <a:noFill/>
                </a:ln>
                <a:solidFill>
                  <a:srgbClr val="292929"/>
                </a:solidFill>
                <a:effectLst/>
                <a:latin typeface="inherit"/>
              </a:rPr>
              <a:t>cost_complexity_pruning_path</a:t>
            </a:r>
            <a:r>
              <a:rPr kumimoji="0" lang="en-US" altLang="en-US" sz="3200" b="1" i="0" u="none" strike="noStrike" cap="none" normalizeH="0" baseline="0" dirty="0">
                <a:ln>
                  <a:noFill/>
                </a:ln>
                <a:solidFill>
                  <a:srgbClr val="292929"/>
                </a:solidFill>
                <a:effectLst/>
                <a:latin typeface="inherit"/>
              </a:rPr>
              <a:t>()</a:t>
            </a:r>
            <a:r>
              <a:rPr kumimoji="0" lang="en-US" altLang="en-US" sz="3200" b="0" i="0" u="none" strike="noStrike" cap="none" normalizeH="0" baseline="0" dirty="0">
                <a:ln>
                  <a:noFill/>
                </a:ln>
                <a:solidFill>
                  <a:srgbClr val="292929"/>
                </a:solidFill>
                <a:effectLst/>
                <a:latin typeface="charter"/>
              </a:rPr>
              <a:t>. With the increase in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err="1">
                <a:ln>
                  <a:noFill/>
                </a:ln>
                <a:solidFill>
                  <a:srgbClr val="292929"/>
                </a:solidFill>
                <a:effectLst/>
                <a:latin typeface="inherit"/>
              </a:rPr>
              <a:t>ccp_apha</a:t>
            </a:r>
            <a:r>
              <a:rPr kumimoji="0" lang="en-US" altLang="en-US" sz="3200" b="1" i="0" u="none" strike="noStrike" cap="none" normalizeH="0" baseline="0" dirty="0">
                <a:ln>
                  <a:noFill/>
                </a:ln>
                <a:solidFill>
                  <a:srgbClr val="292929"/>
                </a:solidFill>
                <a:effectLst/>
                <a:latin typeface="inherit"/>
              </a:rPr>
              <a:t> </a:t>
            </a:r>
            <a:r>
              <a:rPr kumimoji="0" lang="en-US" altLang="en-US" sz="3200" b="0" i="0" u="none" strike="noStrike" cap="none" normalizeH="0" baseline="0" dirty="0">
                <a:ln>
                  <a:noFill/>
                </a:ln>
                <a:solidFill>
                  <a:srgbClr val="292929"/>
                </a:solidFill>
                <a:effectLst/>
                <a:latin typeface="charter"/>
              </a:rPr>
              <a:t>values, more nodes of the tree are pruned.</a:t>
            </a:r>
            <a:endParaRPr kumimoji="0" lang="en-US" altLang="en-US" sz="32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4428737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62B44-68BE-4FB3-B16D-7C0D27531CC7}"/>
              </a:ext>
            </a:extLst>
          </p:cNvPr>
          <p:cNvSpPr>
            <a:spLocks noGrp="1"/>
          </p:cNvSpPr>
          <p:nvPr>
            <p:ph type="title"/>
          </p:nvPr>
        </p:nvSpPr>
        <p:spPr/>
        <p:txBody>
          <a:bodyPr/>
          <a:lstStyle/>
          <a:p>
            <a:r>
              <a:rPr lang="en-US" dirty="0"/>
              <a:t>Ensemble – Random Forest</a:t>
            </a:r>
            <a:endParaRPr lang="en-IN" dirty="0"/>
          </a:p>
        </p:txBody>
      </p:sp>
      <p:sp>
        <p:nvSpPr>
          <p:cNvPr id="3" name="Content Placeholder 2">
            <a:extLst>
              <a:ext uri="{FF2B5EF4-FFF2-40B4-BE49-F238E27FC236}">
                <a16:creationId xmlns:a16="http://schemas.microsoft.com/office/drawing/2014/main" id="{9B12827C-78EE-4B52-840A-81E3D43D8B78}"/>
              </a:ext>
            </a:extLst>
          </p:cNvPr>
          <p:cNvSpPr>
            <a:spLocks noGrp="1"/>
          </p:cNvSpPr>
          <p:nvPr>
            <p:ph idx="1"/>
          </p:nvPr>
        </p:nvSpPr>
        <p:spPr/>
        <p:txBody>
          <a:bodyPr/>
          <a:lstStyle/>
          <a:p>
            <a:r>
              <a:rPr lang="en-US" b="0" i="0" dirty="0">
                <a:solidFill>
                  <a:srgbClr val="292929"/>
                </a:solidFill>
                <a:effectLst/>
                <a:latin typeface="charter"/>
              </a:rPr>
              <a:t>Random Forest is an ensemble technique for classification and regression by bootstrapping multiple decision trees. Random Forest follows bootstrap sampling and aggregation techniques to prevent overfitting.</a:t>
            </a:r>
          </a:p>
          <a:p>
            <a:endParaRPr lang="en-US" dirty="0">
              <a:solidFill>
                <a:srgbClr val="292929"/>
              </a:solidFill>
              <a:latin typeface="charter"/>
            </a:endParaRPr>
          </a:p>
          <a:p>
            <a:r>
              <a:rPr lang="en-US" dirty="0">
                <a:solidFill>
                  <a:srgbClr val="292929"/>
                </a:solidFill>
                <a:latin typeface="charter"/>
              </a:rPr>
              <a:t>Separate class for Random Forest </a:t>
            </a:r>
            <a:endParaRPr lang="en-IN" dirty="0"/>
          </a:p>
        </p:txBody>
      </p:sp>
    </p:spTree>
    <p:extLst>
      <p:ext uri="{BB962C8B-B14F-4D97-AF65-F5344CB8AC3E}">
        <p14:creationId xmlns:p14="http://schemas.microsoft.com/office/powerpoint/2010/main" val="26919452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5241D-CDE7-4ABC-AA02-242FBB9BFAA4}"/>
              </a:ext>
            </a:extLst>
          </p:cNvPr>
          <p:cNvSpPr>
            <a:spLocks noGrp="1"/>
          </p:cNvSpPr>
          <p:nvPr>
            <p:ph type="title"/>
          </p:nvPr>
        </p:nvSpPr>
        <p:spPr/>
        <p:txBody>
          <a:bodyPr/>
          <a:lstStyle/>
          <a:p>
            <a:r>
              <a:rPr lang="en-US" dirty="0"/>
              <a:t>Question 1: </a:t>
            </a:r>
            <a:endParaRPr lang="en-IN" dirty="0"/>
          </a:p>
        </p:txBody>
      </p:sp>
      <p:sp>
        <p:nvSpPr>
          <p:cNvPr id="3" name="Content Placeholder 2">
            <a:extLst>
              <a:ext uri="{FF2B5EF4-FFF2-40B4-BE49-F238E27FC236}">
                <a16:creationId xmlns:a16="http://schemas.microsoft.com/office/drawing/2014/main" id="{B04DD9CF-CE67-4605-8A5F-DAEC48E038AC}"/>
              </a:ext>
            </a:extLst>
          </p:cNvPr>
          <p:cNvSpPr>
            <a:spLocks noGrp="1"/>
          </p:cNvSpPr>
          <p:nvPr>
            <p:ph idx="1"/>
          </p:nvPr>
        </p:nvSpPr>
        <p:spPr>
          <a:xfrm>
            <a:off x="838200" y="1825625"/>
            <a:ext cx="10515600" cy="3495883"/>
          </a:xfrm>
        </p:spPr>
        <p:txBody>
          <a:bodyPr/>
          <a:lstStyle/>
          <a:p>
            <a:pPr marL="0" indent="0">
              <a:buNone/>
            </a:pPr>
            <a:r>
              <a:rPr lang="en-US" sz="1800" b="0" i="0" u="none" strike="noStrike" baseline="0" dirty="0">
                <a:latin typeface="ArialMT"/>
              </a:rPr>
              <a:t>Decision trees can be used for the following type of datasets:</a:t>
            </a:r>
          </a:p>
          <a:p>
            <a:pPr marL="0" indent="0">
              <a:buNone/>
            </a:pPr>
            <a:r>
              <a:rPr lang="en-US" sz="1800" b="0" i="0" u="none" strike="noStrike" baseline="0" dirty="0">
                <a:latin typeface="ArialMT"/>
              </a:rPr>
              <a:t>I. The attributes are categorical</a:t>
            </a:r>
          </a:p>
          <a:p>
            <a:pPr marL="0" indent="0">
              <a:buNone/>
            </a:pPr>
            <a:r>
              <a:rPr lang="en-US" sz="1800" b="0" i="0" u="none" strike="noStrike" baseline="0" dirty="0">
                <a:latin typeface="ArialMT"/>
              </a:rPr>
              <a:t>II. The attributes are numeric valued and continuous</a:t>
            </a:r>
          </a:p>
          <a:p>
            <a:pPr marL="0" indent="0">
              <a:buNone/>
            </a:pPr>
            <a:r>
              <a:rPr lang="en-US" sz="1800" b="0" i="0" u="none" strike="noStrike" baseline="0" dirty="0">
                <a:latin typeface="ArialMT"/>
              </a:rPr>
              <a:t>III. The attributes are discrete valued numbers</a:t>
            </a:r>
          </a:p>
          <a:p>
            <a:pPr marL="0" indent="0">
              <a:buNone/>
            </a:pPr>
            <a:r>
              <a:rPr lang="en-US" sz="1800" b="0" i="0" u="none" strike="noStrike" baseline="0" dirty="0">
                <a:latin typeface="ArialMT"/>
              </a:rPr>
              <a:t>A. In case I only</a:t>
            </a:r>
          </a:p>
          <a:p>
            <a:pPr marL="0" indent="0">
              <a:buNone/>
            </a:pPr>
            <a:r>
              <a:rPr lang="en-US" sz="1800" b="0" i="0" u="none" strike="noStrike" baseline="0" dirty="0">
                <a:latin typeface="ArialMT"/>
              </a:rPr>
              <a:t>B. In case II only</a:t>
            </a:r>
          </a:p>
          <a:p>
            <a:pPr marL="0" indent="0">
              <a:buNone/>
            </a:pPr>
            <a:r>
              <a:rPr lang="en-US" sz="1800" b="0" i="0" u="none" strike="noStrike" baseline="0" dirty="0">
                <a:latin typeface="ArialMT"/>
              </a:rPr>
              <a:t>C. In cases II and III only</a:t>
            </a:r>
          </a:p>
          <a:p>
            <a:pPr marL="0" indent="0">
              <a:buNone/>
            </a:pPr>
            <a:r>
              <a:rPr lang="en-US" sz="1800" b="1" i="0" u="none" strike="noStrike" baseline="0" dirty="0">
                <a:latin typeface="Arial-BoldMT"/>
              </a:rPr>
              <a:t>D. In cases I, II and III</a:t>
            </a:r>
            <a:endParaRPr lang="en-IN" b="1" dirty="0"/>
          </a:p>
        </p:txBody>
      </p:sp>
      <p:sp>
        <p:nvSpPr>
          <p:cNvPr id="4" name="TextBox 3">
            <a:extLst>
              <a:ext uri="{FF2B5EF4-FFF2-40B4-BE49-F238E27FC236}">
                <a16:creationId xmlns:a16="http://schemas.microsoft.com/office/drawing/2014/main" id="{95A54D1A-D174-4C69-B836-D2C935F42CE3}"/>
              </a:ext>
            </a:extLst>
          </p:cNvPr>
          <p:cNvSpPr txBox="1"/>
          <p:nvPr/>
        </p:nvSpPr>
        <p:spPr>
          <a:xfrm>
            <a:off x="6985416" y="3059668"/>
            <a:ext cx="1197764"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dirty="0"/>
              <a:t>Answer : D</a:t>
            </a:r>
            <a:endParaRPr lang="en-IN" dirty="0"/>
          </a:p>
        </p:txBody>
      </p:sp>
    </p:spTree>
    <p:extLst>
      <p:ext uri="{BB962C8B-B14F-4D97-AF65-F5344CB8AC3E}">
        <p14:creationId xmlns:p14="http://schemas.microsoft.com/office/powerpoint/2010/main" val="1393278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5EFA4-A63B-4FB9-AC56-B999FE0E5908}"/>
              </a:ext>
            </a:extLst>
          </p:cNvPr>
          <p:cNvSpPr>
            <a:spLocks noGrp="1"/>
          </p:cNvSpPr>
          <p:nvPr>
            <p:ph type="title"/>
          </p:nvPr>
        </p:nvSpPr>
        <p:spPr/>
        <p:txBody>
          <a:bodyPr/>
          <a:lstStyle/>
          <a:p>
            <a:r>
              <a:rPr lang="en-US" dirty="0"/>
              <a:t>Another Example – Car Mileage </a:t>
            </a:r>
            <a:endParaRPr lang="en-IN" dirty="0"/>
          </a:p>
        </p:txBody>
      </p:sp>
      <p:pic>
        <p:nvPicPr>
          <p:cNvPr id="5" name="Content Placeholder 4">
            <a:extLst>
              <a:ext uri="{FF2B5EF4-FFF2-40B4-BE49-F238E27FC236}">
                <a16:creationId xmlns:a16="http://schemas.microsoft.com/office/drawing/2014/main" id="{F254D79B-2E2A-43AD-A39B-E057F1DA7780}"/>
              </a:ext>
            </a:extLst>
          </p:cNvPr>
          <p:cNvPicPr>
            <a:picLocks noGrp="1" noChangeAspect="1"/>
          </p:cNvPicPr>
          <p:nvPr>
            <p:ph idx="1"/>
          </p:nvPr>
        </p:nvPicPr>
        <p:blipFill>
          <a:blip r:embed="rId2"/>
          <a:stretch>
            <a:fillRect/>
          </a:stretch>
        </p:blipFill>
        <p:spPr>
          <a:xfrm>
            <a:off x="974361" y="1839772"/>
            <a:ext cx="10088379" cy="4653103"/>
          </a:xfrm>
        </p:spPr>
      </p:pic>
    </p:spTree>
    <p:extLst>
      <p:ext uri="{BB962C8B-B14F-4D97-AF65-F5344CB8AC3E}">
        <p14:creationId xmlns:p14="http://schemas.microsoft.com/office/powerpoint/2010/main" val="33417358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12E45-5732-4CCA-BEE3-E87E48B2C67C}"/>
              </a:ext>
            </a:extLst>
          </p:cNvPr>
          <p:cNvSpPr>
            <a:spLocks noGrp="1"/>
          </p:cNvSpPr>
          <p:nvPr>
            <p:ph type="title"/>
          </p:nvPr>
        </p:nvSpPr>
        <p:spPr/>
        <p:txBody>
          <a:bodyPr/>
          <a:lstStyle/>
          <a:p>
            <a:r>
              <a:rPr lang="en-US" dirty="0"/>
              <a:t>Question 2: </a:t>
            </a:r>
            <a:endParaRPr lang="en-IN" dirty="0"/>
          </a:p>
        </p:txBody>
      </p:sp>
      <p:sp>
        <p:nvSpPr>
          <p:cNvPr id="3" name="Content Placeholder 2">
            <a:extLst>
              <a:ext uri="{FF2B5EF4-FFF2-40B4-BE49-F238E27FC236}">
                <a16:creationId xmlns:a16="http://schemas.microsoft.com/office/drawing/2014/main" id="{DBBE7B21-F440-430A-B2AE-611756BDFF37}"/>
              </a:ext>
            </a:extLst>
          </p:cNvPr>
          <p:cNvSpPr>
            <a:spLocks noGrp="1"/>
          </p:cNvSpPr>
          <p:nvPr>
            <p:ph idx="1"/>
          </p:nvPr>
        </p:nvSpPr>
        <p:spPr/>
        <p:txBody>
          <a:bodyPr/>
          <a:lstStyle/>
          <a:p>
            <a:r>
              <a:rPr lang="en-US" dirty="0"/>
              <a:t>In a binary classification problem, out of 64 data points 29 belong to class I and 35 belong to</a:t>
            </a:r>
          </a:p>
          <a:p>
            <a:r>
              <a:rPr lang="en-US" dirty="0"/>
              <a:t>class II. What is the entropy of the data set?</a:t>
            </a:r>
          </a:p>
          <a:p>
            <a:r>
              <a:rPr lang="en-IN" dirty="0"/>
              <a:t>A. 0.97</a:t>
            </a:r>
          </a:p>
          <a:p>
            <a:r>
              <a:rPr lang="en-IN" dirty="0"/>
              <a:t>B. 0</a:t>
            </a:r>
          </a:p>
          <a:p>
            <a:r>
              <a:rPr lang="en-IN" dirty="0"/>
              <a:t>C. 1</a:t>
            </a:r>
          </a:p>
          <a:p>
            <a:r>
              <a:rPr lang="en-IN" dirty="0"/>
              <a:t>D. 0.99</a:t>
            </a:r>
          </a:p>
        </p:txBody>
      </p:sp>
      <p:sp>
        <p:nvSpPr>
          <p:cNvPr id="4" name="TextBox 3">
            <a:extLst>
              <a:ext uri="{FF2B5EF4-FFF2-40B4-BE49-F238E27FC236}">
                <a16:creationId xmlns:a16="http://schemas.microsoft.com/office/drawing/2014/main" id="{5FAD1310-989A-4101-8E24-C99135A07AFE}"/>
              </a:ext>
            </a:extLst>
          </p:cNvPr>
          <p:cNvSpPr txBox="1"/>
          <p:nvPr/>
        </p:nvSpPr>
        <p:spPr>
          <a:xfrm>
            <a:off x="7000406" y="3244334"/>
            <a:ext cx="1197764"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dirty="0"/>
              <a:t>Answer : D</a:t>
            </a:r>
            <a:endParaRPr lang="en-IN" dirty="0"/>
          </a:p>
        </p:txBody>
      </p:sp>
    </p:spTree>
    <p:extLst>
      <p:ext uri="{BB962C8B-B14F-4D97-AF65-F5344CB8AC3E}">
        <p14:creationId xmlns:p14="http://schemas.microsoft.com/office/powerpoint/2010/main" val="1125339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99C93-00DC-4601-BE7E-2AF8F60FC1A1}"/>
              </a:ext>
            </a:extLst>
          </p:cNvPr>
          <p:cNvSpPr>
            <a:spLocks noGrp="1"/>
          </p:cNvSpPr>
          <p:nvPr>
            <p:ph type="title"/>
          </p:nvPr>
        </p:nvSpPr>
        <p:spPr/>
        <p:txBody>
          <a:bodyPr/>
          <a:lstStyle/>
          <a:p>
            <a:r>
              <a:rPr lang="en-US" dirty="0"/>
              <a:t>Question 3: </a:t>
            </a:r>
            <a:endParaRPr lang="en-IN" dirty="0"/>
          </a:p>
        </p:txBody>
      </p:sp>
      <p:sp>
        <p:nvSpPr>
          <p:cNvPr id="3" name="Content Placeholder 2">
            <a:extLst>
              <a:ext uri="{FF2B5EF4-FFF2-40B4-BE49-F238E27FC236}">
                <a16:creationId xmlns:a16="http://schemas.microsoft.com/office/drawing/2014/main" id="{A8C02BC1-67CF-4DA9-ADE6-C10FDE1FB8F3}"/>
              </a:ext>
            </a:extLst>
          </p:cNvPr>
          <p:cNvSpPr>
            <a:spLocks noGrp="1"/>
          </p:cNvSpPr>
          <p:nvPr>
            <p:ph idx="1"/>
          </p:nvPr>
        </p:nvSpPr>
        <p:spPr/>
        <p:txBody>
          <a:bodyPr/>
          <a:lstStyle/>
          <a:p>
            <a:pPr algn="l"/>
            <a:r>
              <a:rPr lang="en-US" sz="1800" b="0" i="0" u="none" strike="noStrike" baseline="0" dirty="0">
                <a:latin typeface="ArialMT"/>
              </a:rPr>
              <a:t>Identify whether the following statement is true or false?</a:t>
            </a:r>
          </a:p>
          <a:p>
            <a:pPr algn="l"/>
            <a:r>
              <a:rPr lang="en-US" sz="1800" b="0" i="0" u="none" strike="noStrike" baseline="0" dirty="0">
                <a:latin typeface="ArialMT"/>
              </a:rPr>
              <a:t>“Overfitting is more likely when the set of training data is small”</a:t>
            </a:r>
          </a:p>
          <a:p>
            <a:pPr algn="l"/>
            <a:r>
              <a:rPr lang="en-IN" sz="1800" i="0" u="none" strike="noStrike" baseline="0" dirty="0">
                <a:latin typeface="Arial-BoldMT"/>
              </a:rPr>
              <a:t>A. True</a:t>
            </a:r>
          </a:p>
          <a:p>
            <a:pPr algn="l"/>
            <a:r>
              <a:rPr lang="en-IN" sz="1800" b="0" i="0" u="none" strike="noStrike" baseline="0" dirty="0">
                <a:latin typeface="ArialMT"/>
              </a:rPr>
              <a:t>B. False</a:t>
            </a:r>
            <a:endParaRPr lang="en-IN" dirty="0"/>
          </a:p>
        </p:txBody>
      </p:sp>
      <p:sp>
        <p:nvSpPr>
          <p:cNvPr id="5" name="TextBox 4">
            <a:extLst>
              <a:ext uri="{FF2B5EF4-FFF2-40B4-BE49-F238E27FC236}">
                <a16:creationId xmlns:a16="http://schemas.microsoft.com/office/drawing/2014/main" id="{E42DBBF1-9962-416E-AEF6-63AE2904411C}"/>
              </a:ext>
            </a:extLst>
          </p:cNvPr>
          <p:cNvSpPr txBox="1"/>
          <p:nvPr/>
        </p:nvSpPr>
        <p:spPr>
          <a:xfrm>
            <a:off x="7000406" y="3244334"/>
            <a:ext cx="1197764"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dirty="0"/>
              <a:t>Answer : A</a:t>
            </a:r>
            <a:endParaRPr lang="en-IN" dirty="0"/>
          </a:p>
        </p:txBody>
      </p:sp>
    </p:spTree>
    <p:extLst>
      <p:ext uri="{BB962C8B-B14F-4D97-AF65-F5344CB8AC3E}">
        <p14:creationId xmlns:p14="http://schemas.microsoft.com/office/powerpoint/2010/main" val="1888756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C6772-4ABF-4815-A8F1-7AFA929EC999}"/>
              </a:ext>
            </a:extLst>
          </p:cNvPr>
          <p:cNvSpPr>
            <a:spLocks noGrp="1"/>
          </p:cNvSpPr>
          <p:nvPr>
            <p:ph type="title"/>
          </p:nvPr>
        </p:nvSpPr>
        <p:spPr/>
        <p:txBody>
          <a:bodyPr/>
          <a:lstStyle/>
          <a:p>
            <a:r>
              <a:rPr lang="en-US" dirty="0"/>
              <a:t>Implementation using Python </a:t>
            </a:r>
            <a:endParaRPr lang="en-IN" dirty="0"/>
          </a:p>
        </p:txBody>
      </p:sp>
      <p:sp>
        <p:nvSpPr>
          <p:cNvPr id="3" name="Content Placeholder 2">
            <a:extLst>
              <a:ext uri="{FF2B5EF4-FFF2-40B4-BE49-F238E27FC236}">
                <a16:creationId xmlns:a16="http://schemas.microsoft.com/office/drawing/2014/main" id="{2D17D0D2-B60C-4A53-9510-13FBEFBBA247}"/>
              </a:ext>
            </a:extLst>
          </p:cNvPr>
          <p:cNvSpPr>
            <a:spLocks noGrp="1"/>
          </p:cNvSpPr>
          <p:nvPr>
            <p:ph idx="1"/>
          </p:nvPr>
        </p:nvSpPr>
        <p:spPr/>
        <p:txBody>
          <a:bodyPr/>
          <a:lstStyle/>
          <a:p>
            <a:r>
              <a:rPr lang="en-US" dirty="0"/>
              <a:t>Detection of the Iris Flower </a:t>
            </a:r>
          </a:p>
          <a:p>
            <a:endParaRPr lang="en-IN" dirty="0"/>
          </a:p>
        </p:txBody>
      </p:sp>
      <p:pic>
        <p:nvPicPr>
          <p:cNvPr id="5" name="Picture 4" descr="A group of purple flowers&#10;&#10;Description automatically generated with low confidence">
            <a:extLst>
              <a:ext uri="{FF2B5EF4-FFF2-40B4-BE49-F238E27FC236}">
                <a16:creationId xmlns:a16="http://schemas.microsoft.com/office/drawing/2014/main" id="{47AE5358-0E9A-4EFE-91D8-EAB9640A9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604353"/>
            <a:ext cx="9730417" cy="3594919"/>
          </a:xfrm>
          <a:prstGeom prst="rect">
            <a:avLst/>
          </a:prstGeom>
        </p:spPr>
      </p:pic>
    </p:spTree>
    <p:extLst>
      <p:ext uri="{BB962C8B-B14F-4D97-AF65-F5344CB8AC3E}">
        <p14:creationId xmlns:p14="http://schemas.microsoft.com/office/powerpoint/2010/main" val="26601085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8D560-1B24-4FFF-A368-FD247CFE33B4}"/>
              </a:ext>
            </a:extLst>
          </p:cNvPr>
          <p:cNvSpPr>
            <a:spLocks noGrp="1"/>
          </p:cNvSpPr>
          <p:nvPr>
            <p:ph type="title"/>
          </p:nvPr>
        </p:nvSpPr>
        <p:spPr/>
        <p:txBody>
          <a:bodyPr/>
          <a:lstStyle/>
          <a:p>
            <a:r>
              <a:rPr lang="en-US" dirty="0"/>
              <a:t>Understanding Data </a:t>
            </a:r>
            <a:endParaRPr lang="en-IN" dirty="0"/>
          </a:p>
        </p:txBody>
      </p:sp>
      <p:pic>
        <p:nvPicPr>
          <p:cNvPr id="5" name="Content Placeholder 4" descr="A group of purple flowers&#10;&#10;Description automatically generated with medium confidence">
            <a:extLst>
              <a:ext uri="{FF2B5EF4-FFF2-40B4-BE49-F238E27FC236}">
                <a16:creationId xmlns:a16="http://schemas.microsoft.com/office/drawing/2014/main" id="{CB0FE153-0B4A-47C2-B41A-C2FBD8B03F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59116" y="365125"/>
            <a:ext cx="6126735" cy="4545642"/>
          </a:xfrm>
        </p:spPr>
      </p:pic>
      <p:sp>
        <p:nvSpPr>
          <p:cNvPr id="7" name="TextBox 6">
            <a:extLst>
              <a:ext uri="{FF2B5EF4-FFF2-40B4-BE49-F238E27FC236}">
                <a16:creationId xmlns:a16="http://schemas.microsoft.com/office/drawing/2014/main" id="{7EF69829-761F-43EC-9C77-A820168AF077}"/>
              </a:ext>
            </a:extLst>
          </p:cNvPr>
          <p:cNvSpPr txBox="1"/>
          <p:nvPr/>
        </p:nvSpPr>
        <p:spPr>
          <a:xfrm>
            <a:off x="838199" y="2380163"/>
            <a:ext cx="3830053" cy="3970318"/>
          </a:xfrm>
          <a:prstGeom prst="rect">
            <a:avLst/>
          </a:prstGeom>
          <a:noFill/>
        </p:spPr>
        <p:txBody>
          <a:bodyPr wrap="square" rtlCol="0">
            <a:spAutoFit/>
          </a:bodyPr>
          <a:lstStyle/>
          <a:p>
            <a:r>
              <a:rPr lang="en-US" sz="3600" dirty="0"/>
              <a:t>Attributes :</a:t>
            </a:r>
          </a:p>
          <a:p>
            <a:r>
              <a:rPr lang="en-US" sz="3600" dirty="0"/>
              <a:t>Sepal Length,</a:t>
            </a:r>
          </a:p>
          <a:p>
            <a:r>
              <a:rPr lang="en-US" sz="3600" dirty="0"/>
              <a:t>Sepal Width,</a:t>
            </a:r>
          </a:p>
          <a:p>
            <a:r>
              <a:rPr lang="en-US" sz="3600" dirty="0"/>
              <a:t>Petal Width,</a:t>
            </a:r>
          </a:p>
          <a:p>
            <a:r>
              <a:rPr lang="en-US" sz="3600" dirty="0"/>
              <a:t>Petal Length,</a:t>
            </a:r>
          </a:p>
          <a:p>
            <a:r>
              <a:rPr lang="en-US" sz="3600" dirty="0"/>
              <a:t>Species </a:t>
            </a:r>
          </a:p>
          <a:p>
            <a:r>
              <a:rPr lang="en-US" sz="3600" dirty="0"/>
              <a:t>No. of Records: 150 </a:t>
            </a:r>
            <a:endParaRPr lang="en-IN" sz="3600" dirty="0"/>
          </a:p>
        </p:txBody>
      </p:sp>
    </p:spTree>
    <p:extLst>
      <p:ext uri="{BB962C8B-B14F-4D97-AF65-F5344CB8AC3E}">
        <p14:creationId xmlns:p14="http://schemas.microsoft.com/office/powerpoint/2010/main" val="33572138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chart&#10;&#10;Description automatically generated">
            <a:extLst>
              <a:ext uri="{FF2B5EF4-FFF2-40B4-BE49-F238E27FC236}">
                <a16:creationId xmlns:a16="http://schemas.microsoft.com/office/drawing/2014/main" id="{4939BA89-33BB-404B-BE95-540B6EA293B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95698" y="666595"/>
            <a:ext cx="7277202" cy="5524810"/>
          </a:xfrm>
        </p:spPr>
      </p:pic>
      <p:sp>
        <p:nvSpPr>
          <p:cNvPr id="8" name="TextBox 7">
            <a:extLst>
              <a:ext uri="{FF2B5EF4-FFF2-40B4-BE49-F238E27FC236}">
                <a16:creationId xmlns:a16="http://schemas.microsoft.com/office/drawing/2014/main" id="{97FCB529-1D5E-4266-88D8-9C9290A6F10B}"/>
              </a:ext>
            </a:extLst>
          </p:cNvPr>
          <p:cNvSpPr txBox="1"/>
          <p:nvPr/>
        </p:nvSpPr>
        <p:spPr>
          <a:xfrm>
            <a:off x="247650" y="991156"/>
            <a:ext cx="3009798" cy="369332"/>
          </a:xfrm>
          <a:prstGeom prst="rect">
            <a:avLst/>
          </a:prstGeom>
          <a:noFill/>
        </p:spPr>
        <p:txBody>
          <a:bodyPr wrap="none" rtlCol="0">
            <a:spAutoFit/>
          </a:bodyPr>
          <a:lstStyle/>
          <a:p>
            <a:r>
              <a:rPr lang="en-US" dirty="0" err="1"/>
              <a:t>Pairplot</a:t>
            </a:r>
            <a:r>
              <a:rPr lang="en-US" dirty="0"/>
              <a:t> | Entropy | </a:t>
            </a:r>
            <a:r>
              <a:rPr lang="en-US" dirty="0" err="1"/>
              <a:t>GiniIndex</a:t>
            </a:r>
            <a:r>
              <a:rPr lang="en-US" dirty="0"/>
              <a:t> </a:t>
            </a:r>
            <a:endParaRPr lang="en-IN" dirty="0"/>
          </a:p>
        </p:txBody>
      </p:sp>
    </p:spTree>
    <p:extLst>
      <p:ext uri="{BB962C8B-B14F-4D97-AF65-F5344CB8AC3E}">
        <p14:creationId xmlns:p14="http://schemas.microsoft.com/office/powerpoint/2010/main" val="42613845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94E9CF-A73E-42BB-BBBC-4F96F0A40C7A}"/>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Decision tree </a:t>
            </a:r>
          </a:p>
        </p:txBody>
      </p:sp>
      <p:sp>
        <p:nvSpPr>
          <p:cNvPr id="16"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Diagram&#10;&#10;Description automatically generated">
            <a:extLst>
              <a:ext uri="{FF2B5EF4-FFF2-40B4-BE49-F238E27FC236}">
                <a16:creationId xmlns:a16="http://schemas.microsoft.com/office/drawing/2014/main" id="{C5DCD6EA-122E-4062-9E6B-31DB9E2F1A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45974" y="640080"/>
            <a:ext cx="5231259" cy="5550408"/>
          </a:xfrm>
          <a:prstGeom prst="rect">
            <a:avLst/>
          </a:prstGeom>
        </p:spPr>
      </p:pic>
    </p:spTree>
    <p:extLst>
      <p:ext uri="{BB962C8B-B14F-4D97-AF65-F5344CB8AC3E}">
        <p14:creationId xmlns:p14="http://schemas.microsoft.com/office/powerpoint/2010/main" val="97916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97A8B-3ADE-4878-93FB-AACCD05A3978}"/>
              </a:ext>
            </a:extLst>
          </p:cNvPr>
          <p:cNvSpPr>
            <a:spLocks noGrp="1"/>
          </p:cNvSpPr>
          <p:nvPr>
            <p:ph type="title"/>
          </p:nvPr>
        </p:nvSpPr>
        <p:spPr/>
        <p:txBody>
          <a:bodyPr/>
          <a:lstStyle/>
          <a:p>
            <a:r>
              <a:rPr lang="en-US" dirty="0"/>
              <a:t>Issues </a:t>
            </a:r>
            <a:endParaRPr lang="en-IN" dirty="0"/>
          </a:p>
        </p:txBody>
      </p:sp>
      <p:sp>
        <p:nvSpPr>
          <p:cNvPr id="3" name="Content Placeholder 2">
            <a:extLst>
              <a:ext uri="{FF2B5EF4-FFF2-40B4-BE49-F238E27FC236}">
                <a16:creationId xmlns:a16="http://schemas.microsoft.com/office/drawing/2014/main" id="{F9B90282-BB51-4297-8563-AE73A5AAD9F4}"/>
              </a:ext>
            </a:extLst>
          </p:cNvPr>
          <p:cNvSpPr>
            <a:spLocks noGrp="1"/>
          </p:cNvSpPr>
          <p:nvPr>
            <p:ph idx="1"/>
          </p:nvPr>
        </p:nvSpPr>
        <p:spPr/>
        <p:txBody>
          <a:bodyPr>
            <a:normAutofit/>
          </a:bodyPr>
          <a:lstStyle/>
          <a:p>
            <a:pPr algn="l"/>
            <a:endParaRPr lang="en-IN" sz="2400" b="0" i="0" u="none" strike="noStrike" baseline="0" dirty="0">
              <a:solidFill>
                <a:srgbClr val="000000"/>
              </a:solidFill>
              <a:latin typeface="Calibri" panose="020F0502020204030204" pitchFamily="34" charset="0"/>
            </a:endParaRPr>
          </a:p>
          <a:p>
            <a:pPr marL="0" indent="0" algn="l">
              <a:buNone/>
            </a:pPr>
            <a:endParaRPr lang="en-IN" sz="2400" b="0" i="0" u="none" strike="noStrike" baseline="0" dirty="0">
              <a:solidFill>
                <a:srgbClr val="000000"/>
              </a:solidFill>
              <a:latin typeface="Calibri" panose="020F0502020204030204" pitchFamily="34" charset="0"/>
            </a:endParaRPr>
          </a:p>
          <a:p>
            <a:pPr marL="0" indent="0">
              <a:buNone/>
            </a:pPr>
            <a:r>
              <a:rPr lang="en-US" sz="2400" b="0" i="0" u="none" strike="noStrike" baseline="0" dirty="0">
                <a:solidFill>
                  <a:srgbClr val="000000"/>
                </a:solidFill>
                <a:latin typeface="Calibri" panose="020F0502020204030204" pitchFamily="34" charset="0"/>
              </a:rPr>
              <a:t>Given some training examples, what decision tree should be generated? </a:t>
            </a:r>
          </a:p>
          <a:p>
            <a:pPr marL="0" indent="0">
              <a:buNone/>
            </a:pPr>
            <a:r>
              <a:rPr lang="en-US" sz="2400" b="0" i="0" u="none" strike="noStrike" baseline="0" dirty="0">
                <a:solidFill>
                  <a:srgbClr val="000000"/>
                </a:solidFill>
                <a:latin typeface="Arial" panose="020B0604020202020204" pitchFamily="34" charset="0"/>
              </a:rPr>
              <a:t>•</a:t>
            </a:r>
            <a:r>
              <a:rPr lang="en-US" sz="2400" b="0" i="0" u="none" strike="noStrike" baseline="0" dirty="0">
                <a:solidFill>
                  <a:srgbClr val="000000"/>
                </a:solidFill>
                <a:latin typeface="Calibri" panose="020F0502020204030204" pitchFamily="34" charset="0"/>
              </a:rPr>
              <a:t>One proposal: prefer the smallest tree that is consistent with the data (Bias)</a:t>
            </a:r>
          </a:p>
          <a:p>
            <a:pPr marL="0" indent="0">
              <a:buNone/>
            </a:pPr>
            <a:r>
              <a:rPr lang="en-US" sz="2400" b="0" i="0" u="none" strike="noStrike" baseline="0" dirty="0">
                <a:solidFill>
                  <a:srgbClr val="000000"/>
                </a:solidFill>
                <a:latin typeface="Arial" panose="020B0604020202020204" pitchFamily="34" charset="0"/>
              </a:rPr>
              <a:t>–</a:t>
            </a:r>
            <a:r>
              <a:rPr lang="en-US" sz="2400" b="0" i="0" u="none" strike="noStrike" baseline="0" dirty="0">
                <a:solidFill>
                  <a:srgbClr val="000000"/>
                </a:solidFill>
                <a:latin typeface="Calibri" panose="020F0502020204030204" pitchFamily="34" charset="0"/>
              </a:rPr>
              <a:t>the tree with the least depth? </a:t>
            </a:r>
          </a:p>
          <a:p>
            <a:pPr marL="0" indent="0">
              <a:buNone/>
            </a:pPr>
            <a:r>
              <a:rPr lang="en-US" sz="2400" b="0" i="0" u="none" strike="noStrike" baseline="0" dirty="0">
                <a:solidFill>
                  <a:srgbClr val="000000"/>
                </a:solidFill>
                <a:latin typeface="Arial" panose="020B0604020202020204" pitchFamily="34" charset="0"/>
              </a:rPr>
              <a:t>–</a:t>
            </a:r>
            <a:r>
              <a:rPr lang="en-US" sz="2400" b="0" i="0" u="none" strike="noStrike" baseline="0" dirty="0">
                <a:solidFill>
                  <a:srgbClr val="000000"/>
                </a:solidFill>
                <a:latin typeface="Calibri" panose="020F0502020204030204" pitchFamily="34" charset="0"/>
              </a:rPr>
              <a:t>the tree with the fewest nodes?</a:t>
            </a:r>
          </a:p>
          <a:p>
            <a:pPr marL="0" indent="0">
              <a:buNone/>
            </a:pPr>
            <a:r>
              <a:rPr lang="en-IN" sz="2400" b="0" i="0" u="none" strike="noStrike" baseline="0" dirty="0">
                <a:solidFill>
                  <a:srgbClr val="000000"/>
                </a:solidFill>
                <a:latin typeface="Arial" panose="020B0604020202020204" pitchFamily="34" charset="0"/>
              </a:rPr>
              <a:t>•</a:t>
            </a:r>
            <a:r>
              <a:rPr lang="en-IN" sz="2400" b="0" i="0" u="none" strike="noStrike" baseline="0" dirty="0">
                <a:solidFill>
                  <a:srgbClr val="000000"/>
                </a:solidFill>
                <a:latin typeface="Calibri" panose="020F0502020204030204" pitchFamily="34" charset="0"/>
              </a:rPr>
              <a:t>Possible method:</a:t>
            </a:r>
          </a:p>
          <a:p>
            <a:pPr marL="0" indent="0">
              <a:buNone/>
            </a:pPr>
            <a:r>
              <a:rPr lang="en-US" sz="2400" b="0" i="0" u="none" strike="noStrike" baseline="0" dirty="0">
                <a:solidFill>
                  <a:srgbClr val="000000"/>
                </a:solidFill>
                <a:latin typeface="Arial" panose="020B0604020202020204" pitchFamily="34" charset="0"/>
              </a:rPr>
              <a:t>–</a:t>
            </a:r>
            <a:r>
              <a:rPr lang="en-US" sz="2400" b="0" i="0" u="none" strike="noStrike" baseline="0" dirty="0">
                <a:solidFill>
                  <a:srgbClr val="000000"/>
                </a:solidFill>
                <a:latin typeface="Calibri" panose="020F0502020204030204" pitchFamily="34" charset="0"/>
              </a:rPr>
              <a:t>search the space of decision trees for the smallest decision tree that fits the data</a:t>
            </a:r>
          </a:p>
          <a:p>
            <a:endParaRPr lang="en-IN" sz="2400" dirty="0"/>
          </a:p>
        </p:txBody>
      </p:sp>
    </p:spTree>
    <p:extLst>
      <p:ext uri="{BB962C8B-B14F-4D97-AF65-F5344CB8AC3E}">
        <p14:creationId xmlns:p14="http://schemas.microsoft.com/office/powerpoint/2010/main" val="800146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7E510-82AC-4553-897E-EC9E940EF6F6}"/>
              </a:ext>
            </a:extLst>
          </p:cNvPr>
          <p:cNvSpPr>
            <a:spLocks noGrp="1"/>
          </p:cNvSpPr>
          <p:nvPr>
            <p:ph type="title"/>
          </p:nvPr>
        </p:nvSpPr>
        <p:spPr/>
        <p:txBody>
          <a:bodyPr/>
          <a:lstStyle/>
          <a:p>
            <a:r>
              <a:rPr lang="en-US" dirty="0"/>
              <a:t>Example Data </a:t>
            </a:r>
            <a:endParaRPr lang="en-IN" dirty="0"/>
          </a:p>
        </p:txBody>
      </p:sp>
      <p:sp>
        <p:nvSpPr>
          <p:cNvPr id="3" name="Content Placeholder 2">
            <a:extLst>
              <a:ext uri="{FF2B5EF4-FFF2-40B4-BE49-F238E27FC236}">
                <a16:creationId xmlns:a16="http://schemas.microsoft.com/office/drawing/2014/main" id="{E7993242-75FC-4BC9-8E50-055D75DCE42B}"/>
              </a:ext>
            </a:extLst>
          </p:cNvPr>
          <p:cNvSpPr>
            <a:spLocks noGrp="1"/>
          </p:cNvSpPr>
          <p:nvPr>
            <p:ph idx="1"/>
          </p:nvPr>
        </p:nvSpPr>
        <p:spPr/>
        <p:txBody>
          <a:bodyPr/>
          <a:lstStyle/>
          <a:p>
            <a:r>
              <a:rPr lang="en-IN" sz="1800" b="0" i="0" u="none" strike="noStrike" baseline="0" dirty="0">
                <a:solidFill>
                  <a:srgbClr val="000000"/>
                </a:solidFill>
                <a:latin typeface="Calibri" panose="020F0502020204030204" pitchFamily="34" charset="0"/>
              </a:rPr>
              <a:t>Training Examples:</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sz="1800" b="0" i="0" u="none" strike="noStrike" baseline="0" dirty="0">
                <a:solidFill>
                  <a:srgbClr val="000000"/>
                </a:solidFill>
                <a:latin typeface="Calibri" panose="020F0502020204030204" pitchFamily="34" charset="0"/>
              </a:rPr>
              <a:t>New Examples:</a:t>
            </a:r>
          </a:p>
          <a:p>
            <a:pPr marL="0" indent="0">
              <a:buNone/>
            </a:pPr>
            <a:endParaRPr lang="en-IN" sz="1800" b="0" i="0" u="none" strike="noStrike" baseline="0" dirty="0">
              <a:solidFill>
                <a:srgbClr val="000000"/>
              </a:solidFill>
              <a:latin typeface="Calibri" panose="020F0502020204030204" pitchFamily="34" charset="0"/>
            </a:endParaRPr>
          </a:p>
          <a:p>
            <a:pPr marL="0" indent="0">
              <a:buNone/>
            </a:pPr>
            <a:endParaRPr lang="en-IN" dirty="0"/>
          </a:p>
        </p:txBody>
      </p:sp>
      <p:pic>
        <p:nvPicPr>
          <p:cNvPr id="5" name="Picture 4">
            <a:extLst>
              <a:ext uri="{FF2B5EF4-FFF2-40B4-BE49-F238E27FC236}">
                <a16:creationId xmlns:a16="http://schemas.microsoft.com/office/drawing/2014/main" id="{1C571B65-4190-46C6-A374-0659BC7872C6}"/>
              </a:ext>
            </a:extLst>
          </p:cNvPr>
          <p:cNvPicPr>
            <a:picLocks noChangeAspect="1"/>
          </p:cNvPicPr>
          <p:nvPr/>
        </p:nvPicPr>
        <p:blipFill>
          <a:blip r:embed="rId2"/>
          <a:stretch>
            <a:fillRect/>
          </a:stretch>
        </p:blipFill>
        <p:spPr>
          <a:xfrm>
            <a:off x="1155134" y="2287360"/>
            <a:ext cx="7138844" cy="3184050"/>
          </a:xfrm>
          <a:prstGeom prst="rect">
            <a:avLst/>
          </a:prstGeom>
        </p:spPr>
      </p:pic>
      <p:pic>
        <p:nvPicPr>
          <p:cNvPr id="7" name="Picture 6">
            <a:extLst>
              <a:ext uri="{FF2B5EF4-FFF2-40B4-BE49-F238E27FC236}">
                <a16:creationId xmlns:a16="http://schemas.microsoft.com/office/drawing/2014/main" id="{0E9697EF-87A2-4D4D-B129-E9F8BC5C756E}"/>
              </a:ext>
            </a:extLst>
          </p:cNvPr>
          <p:cNvPicPr>
            <a:picLocks noChangeAspect="1"/>
          </p:cNvPicPr>
          <p:nvPr/>
        </p:nvPicPr>
        <p:blipFill>
          <a:blip r:embed="rId3"/>
          <a:stretch>
            <a:fillRect/>
          </a:stretch>
        </p:blipFill>
        <p:spPr>
          <a:xfrm>
            <a:off x="2997587" y="5933145"/>
            <a:ext cx="4278086" cy="679731"/>
          </a:xfrm>
          <a:prstGeom prst="rect">
            <a:avLst/>
          </a:prstGeom>
        </p:spPr>
      </p:pic>
    </p:spTree>
    <p:extLst>
      <p:ext uri="{BB962C8B-B14F-4D97-AF65-F5344CB8AC3E}">
        <p14:creationId xmlns:p14="http://schemas.microsoft.com/office/powerpoint/2010/main" val="3723523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DCD54-6223-41DE-908C-A374505E09EF}"/>
              </a:ext>
            </a:extLst>
          </p:cNvPr>
          <p:cNvSpPr>
            <a:spLocks noGrp="1"/>
          </p:cNvSpPr>
          <p:nvPr>
            <p:ph type="title"/>
          </p:nvPr>
        </p:nvSpPr>
        <p:spPr/>
        <p:txBody>
          <a:bodyPr/>
          <a:lstStyle/>
          <a:p>
            <a:r>
              <a:rPr lang="en-US" dirty="0"/>
              <a:t>Possible Splits </a:t>
            </a:r>
            <a:endParaRPr lang="en-IN" dirty="0"/>
          </a:p>
        </p:txBody>
      </p:sp>
      <p:pic>
        <p:nvPicPr>
          <p:cNvPr id="5" name="Content Placeholder 4">
            <a:extLst>
              <a:ext uri="{FF2B5EF4-FFF2-40B4-BE49-F238E27FC236}">
                <a16:creationId xmlns:a16="http://schemas.microsoft.com/office/drawing/2014/main" id="{58E27AB4-C58F-4750-A360-F9D5ACDC10BC}"/>
              </a:ext>
            </a:extLst>
          </p:cNvPr>
          <p:cNvPicPr>
            <a:picLocks noGrp="1" noChangeAspect="1"/>
          </p:cNvPicPr>
          <p:nvPr>
            <p:ph idx="1"/>
          </p:nvPr>
        </p:nvPicPr>
        <p:blipFill>
          <a:blip r:embed="rId2"/>
          <a:stretch>
            <a:fillRect/>
          </a:stretch>
        </p:blipFill>
        <p:spPr>
          <a:xfrm>
            <a:off x="1028522" y="1690688"/>
            <a:ext cx="3471254" cy="2776381"/>
          </a:xfrm>
        </p:spPr>
      </p:pic>
      <p:pic>
        <p:nvPicPr>
          <p:cNvPr id="7" name="Picture 6">
            <a:extLst>
              <a:ext uri="{FF2B5EF4-FFF2-40B4-BE49-F238E27FC236}">
                <a16:creationId xmlns:a16="http://schemas.microsoft.com/office/drawing/2014/main" id="{B9A7D8AB-C585-4E7E-A003-883A0C025625}"/>
              </a:ext>
            </a:extLst>
          </p:cNvPr>
          <p:cNvPicPr>
            <a:picLocks noChangeAspect="1"/>
          </p:cNvPicPr>
          <p:nvPr/>
        </p:nvPicPr>
        <p:blipFill>
          <a:blip r:embed="rId3"/>
          <a:stretch>
            <a:fillRect/>
          </a:stretch>
        </p:blipFill>
        <p:spPr>
          <a:xfrm>
            <a:off x="7692226" y="3078878"/>
            <a:ext cx="4235406" cy="3360997"/>
          </a:xfrm>
          <a:prstGeom prst="rect">
            <a:avLst/>
          </a:prstGeom>
        </p:spPr>
      </p:pic>
    </p:spTree>
    <p:extLst>
      <p:ext uri="{BB962C8B-B14F-4D97-AF65-F5344CB8AC3E}">
        <p14:creationId xmlns:p14="http://schemas.microsoft.com/office/powerpoint/2010/main" val="1285232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8CB93-91F5-4820-B38A-278722C204A8}"/>
              </a:ext>
            </a:extLst>
          </p:cNvPr>
          <p:cNvSpPr>
            <a:spLocks noGrp="1"/>
          </p:cNvSpPr>
          <p:nvPr>
            <p:ph type="title"/>
          </p:nvPr>
        </p:nvSpPr>
        <p:spPr/>
        <p:txBody>
          <a:bodyPr/>
          <a:lstStyle/>
          <a:p>
            <a:r>
              <a:rPr lang="en-US" dirty="0"/>
              <a:t>Two Possible Decision Tree </a:t>
            </a:r>
            <a:endParaRPr lang="en-IN" dirty="0"/>
          </a:p>
        </p:txBody>
      </p:sp>
      <p:pic>
        <p:nvPicPr>
          <p:cNvPr id="5" name="Content Placeholder 4">
            <a:extLst>
              <a:ext uri="{FF2B5EF4-FFF2-40B4-BE49-F238E27FC236}">
                <a16:creationId xmlns:a16="http://schemas.microsoft.com/office/drawing/2014/main" id="{1FD3FA3D-E0CF-4FFB-9F2B-7BEBD20F50E0}"/>
              </a:ext>
            </a:extLst>
          </p:cNvPr>
          <p:cNvPicPr>
            <a:picLocks noGrp="1" noChangeAspect="1"/>
          </p:cNvPicPr>
          <p:nvPr>
            <p:ph idx="1"/>
          </p:nvPr>
        </p:nvPicPr>
        <p:blipFill>
          <a:blip r:embed="rId2"/>
          <a:stretch>
            <a:fillRect/>
          </a:stretch>
        </p:blipFill>
        <p:spPr>
          <a:xfrm>
            <a:off x="999076" y="1690688"/>
            <a:ext cx="4592255" cy="4134760"/>
          </a:xfrm>
        </p:spPr>
      </p:pic>
      <p:pic>
        <p:nvPicPr>
          <p:cNvPr id="7" name="Picture 6">
            <a:extLst>
              <a:ext uri="{FF2B5EF4-FFF2-40B4-BE49-F238E27FC236}">
                <a16:creationId xmlns:a16="http://schemas.microsoft.com/office/drawing/2014/main" id="{E3693AC3-ADBA-4F26-8C89-22EF264BA7E2}"/>
              </a:ext>
            </a:extLst>
          </p:cNvPr>
          <p:cNvPicPr>
            <a:picLocks noChangeAspect="1"/>
          </p:cNvPicPr>
          <p:nvPr/>
        </p:nvPicPr>
        <p:blipFill>
          <a:blip r:embed="rId3"/>
          <a:stretch>
            <a:fillRect/>
          </a:stretch>
        </p:blipFill>
        <p:spPr>
          <a:xfrm>
            <a:off x="6907343" y="3837408"/>
            <a:ext cx="4797595" cy="2655467"/>
          </a:xfrm>
          <a:prstGeom prst="rect">
            <a:avLst/>
          </a:prstGeom>
        </p:spPr>
      </p:pic>
    </p:spTree>
    <p:extLst>
      <p:ext uri="{BB962C8B-B14F-4D97-AF65-F5344CB8AC3E}">
        <p14:creationId xmlns:p14="http://schemas.microsoft.com/office/powerpoint/2010/main" val="25246484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F3A500D2E49F44F80C3F99F3764D3AE" ma:contentTypeVersion="4" ma:contentTypeDescription="Create a new document." ma:contentTypeScope="" ma:versionID="d06f1073b93545799f49ff739aadb86a">
  <xsd:schema xmlns:xsd="http://www.w3.org/2001/XMLSchema" xmlns:xs="http://www.w3.org/2001/XMLSchema" xmlns:p="http://schemas.microsoft.com/office/2006/metadata/properties" xmlns:ns2="9e899c17-99ef-40ff-95a6-91f4f850db08" targetNamespace="http://schemas.microsoft.com/office/2006/metadata/properties" ma:root="true" ma:fieldsID="5adbf281cb1ea38aa7ee5779d934899d" ns2:_="">
    <xsd:import namespace="9e899c17-99ef-40ff-95a6-91f4f850db0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899c17-99ef-40ff-95a6-91f4f850db0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2CE9EE5-86C4-4775-995B-C3472A769413}"/>
</file>

<file path=customXml/itemProps2.xml><?xml version="1.0" encoding="utf-8"?>
<ds:datastoreItem xmlns:ds="http://schemas.openxmlformats.org/officeDocument/2006/customXml" ds:itemID="{F2CCE056-B4BE-4F4F-8838-D7A63AB1667B}"/>
</file>

<file path=customXml/itemProps3.xml><?xml version="1.0" encoding="utf-8"?>
<ds:datastoreItem xmlns:ds="http://schemas.openxmlformats.org/officeDocument/2006/customXml" ds:itemID="{22C838C5-85D9-49F6-AA17-F65922150B7A}"/>
</file>

<file path=docProps/app.xml><?xml version="1.0" encoding="utf-8"?>
<Properties xmlns="http://schemas.openxmlformats.org/officeDocument/2006/extended-properties" xmlns:vt="http://schemas.openxmlformats.org/officeDocument/2006/docPropsVTypes">
  <TotalTime>4811</TotalTime>
  <Words>3615</Words>
  <Application>Microsoft Office PowerPoint</Application>
  <PresentationFormat>Widescreen</PresentationFormat>
  <Paragraphs>357</Paragraphs>
  <Slides>55</Slides>
  <Notes>6</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55</vt:i4>
      </vt:variant>
    </vt:vector>
  </HeadingPairs>
  <TitlesOfParts>
    <vt:vector size="71" baseType="lpstr">
      <vt:lpstr>MS PGothic</vt:lpstr>
      <vt:lpstr>Arial</vt:lpstr>
      <vt:lpstr>Arial-BoldMT</vt:lpstr>
      <vt:lpstr>ArialMT</vt:lpstr>
      <vt:lpstr>Book Antiqua</vt:lpstr>
      <vt:lpstr>Calibri</vt:lpstr>
      <vt:lpstr>Calibri Light</vt:lpstr>
      <vt:lpstr>Cambria Math</vt:lpstr>
      <vt:lpstr>charter</vt:lpstr>
      <vt:lpstr>inherit</vt:lpstr>
      <vt:lpstr>Lato</vt:lpstr>
      <vt:lpstr>Menlo</vt:lpstr>
      <vt:lpstr>Oswald</vt:lpstr>
      <vt:lpstr>sohne</vt:lpstr>
      <vt:lpstr>Times New Roman</vt:lpstr>
      <vt:lpstr>Office Theme</vt:lpstr>
      <vt:lpstr>Decision Tree </vt:lpstr>
      <vt:lpstr>Outline of the Presentation </vt:lpstr>
      <vt:lpstr>Definition </vt:lpstr>
      <vt:lpstr>Example – Approve a Loan or Not? </vt:lpstr>
      <vt:lpstr>Another Example – Car Mileage </vt:lpstr>
      <vt:lpstr>Issues </vt:lpstr>
      <vt:lpstr>Example Data </vt:lpstr>
      <vt:lpstr>Possible Splits </vt:lpstr>
      <vt:lpstr>Two Possible Decision Tree </vt:lpstr>
      <vt:lpstr>Decision Tree for Play Tennis</vt:lpstr>
      <vt:lpstr>Decision Tree for PlayTennis</vt:lpstr>
      <vt:lpstr>Decision Tree for PlayTennis</vt:lpstr>
      <vt:lpstr>PowerPoint Presentation</vt:lpstr>
      <vt:lpstr>Search for a good tree</vt:lpstr>
      <vt:lpstr>Top-down Induction of Decision Tree </vt:lpstr>
      <vt:lpstr>Choices </vt:lpstr>
      <vt:lpstr>Which attribute to start with? </vt:lpstr>
      <vt:lpstr>Principal Criteria </vt:lpstr>
      <vt:lpstr>Entropy </vt:lpstr>
      <vt:lpstr>Entropy </vt:lpstr>
      <vt:lpstr>Information Gain </vt:lpstr>
      <vt:lpstr>Training Example </vt:lpstr>
      <vt:lpstr>Selecting the Next Attribute </vt:lpstr>
      <vt:lpstr>Selecting Next Attribute </vt:lpstr>
      <vt:lpstr>Selecting the next attribute </vt:lpstr>
      <vt:lpstr>PowerPoint Presentation</vt:lpstr>
      <vt:lpstr>PowerPoint Presentation</vt:lpstr>
      <vt:lpstr>PowerPoint Presentation</vt:lpstr>
      <vt:lpstr>Splitting based on Continuous Attribute </vt:lpstr>
      <vt:lpstr>Continuous Attribute – Binary Split </vt:lpstr>
      <vt:lpstr>Practical Issues of Classification </vt:lpstr>
      <vt:lpstr>Hypothesis Space Search in Decision Tree </vt:lpstr>
      <vt:lpstr>Bias and Occam’s Razor </vt:lpstr>
      <vt:lpstr>Overfitting </vt:lpstr>
      <vt:lpstr>Overfitting </vt:lpstr>
      <vt:lpstr>Underfitting </vt:lpstr>
      <vt:lpstr>Avoid Overfitting </vt:lpstr>
      <vt:lpstr>Bias and Variance </vt:lpstr>
      <vt:lpstr>What Is Bias?</vt:lpstr>
      <vt:lpstr>What is variance </vt:lpstr>
      <vt:lpstr>Bias, Variance Tradeoff </vt:lpstr>
      <vt:lpstr>Triple Trade-off</vt:lpstr>
      <vt:lpstr>Notes on Overfitting </vt:lpstr>
      <vt:lpstr>Avoid Overfitting </vt:lpstr>
      <vt:lpstr>What is Pruning?</vt:lpstr>
      <vt:lpstr>Pre-pruning? </vt:lpstr>
      <vt:lpstr>Post-Pruning </vt:lpstr>
      <vt:lpstr>Ensemble – Random Forest</vt:lpstr>
      <vt:lpstr>Question 1: </vt:lpstr>
      <vt:lpstr>Question 2: </vt:lpstr>
      <vt:lpstr>Question 3: </vt:lpstr>
      <vt:lpstr>Implementation using Python </vt:lpstr>
      <vt:lpstr>Understanding Data </vt:lpstr>
      <vt:lpstr>PowerPoint Presentation</vt:lpstr>
      <vt:lpstr>Decision tree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 </dc:title>
  <dc:creator>Supriya Chakraborty</dc:creator>
  <cp:lastModifiedBy>Supriya Chakraborty</cp:lastModifiedBy>
  <cp:revision>33</cp:revision>
  <dcterms:created xsi:type="dcterms:W3CDTF">2021-10-26T04:44:12Z</dcterms:created>
  <dcterms:modified xsi:type="dcterms:W3CDTF">2022-05-12T11:04:46Z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0x010100AF3A500D2E49F44F80C3F99F3764D3AE</vt:lpwstr>
  </property>
</Properties>
</file>