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8" r:id="rId4"/>
    <p:sldId id="260" r:id="rId5"/>
    <p:sldId id="258" r:id="rId6"/>
    <p:sldId id="259"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96" autoAdjust="0"/>
  </p:normalViewPr>
  <p:slideViewPr>
    <p:cSldViewPr snapToGrid="0">
      <p:cViewPr varScale="1">
        <p:scale>
          <a:sx n="61" d="100"/>
          <a:sy n="61"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A8C0C3-73F9-401A-9BEC-652DECB4CB7B}" type="doc">
      <dgm:prSet loTypeId="urn:microsoft.com/office/officeart/2011/layout/HexagonRadial" loCatId="officeonline" qsTypeId="urn:microsoft.com/office/officeart/2005/8/quickstyle/simple1" qsCatId="simple" csTypeId="urn:microsoft.com/office/officeart/2005/8/colors/colorful3" csCatId="colorful" phldr="1"/>
      <dgm:spPr/>
      <dgm:t>
        <a:bodyPr/>
        <a:lstStyle/>
        <a:p>
          <a:endParaRPr lang="en-IN"/>
        </a:p>
      </dgm:t>
    </dgm:pt>
    <dgm:pt modelId="{1BAB616F-653E-4521-B239-E12DE1BD2E0C}">
      <dgm:prSet phldrT="[Text]"/>
      <dgm:spPr/>
      <dgm:t>
        <a:bodyPr/>
        <a:lstStyle/>
        <a:p>
          <a:r>
            <a:rPr lang="en-US" dirty="0"/>
            <a:t>Application of Big Data in Life </a:t>
          </a:r>
          <a:r>
            <a:rPr lang="en-US" dirty="0" err="1"/>
            <a:t>Sceince</a:t>
          </a:r>
          <a:r>
            <a:rPr lang="en-US" dirty="0"/>
            <a:t> </a:t>
          </a:r>
          <a:endParaRPr lang="en-IN" dirty="0"/>
        </a:p>
      </dgm:t>
    </dgm:pt>
    <dgm:pt modelId="{DBA1EDF1-D014-49CB-9277-9A3C5E185A87}" type="parTrans" cxnId="{A52695A2-545E-4016-B4DA-44FA02809E52}">
      <dgm:prSet/>
      <dgm:spPr/>
      <dgm:t>
        <a:bodyPr/>
        <a:lstStyle/>
        <a:p>
          <a:endParaRPr lang="en-IN"/>
        </a:p>
      </dgm:t>
    </dgm:pt>
    <dgm:pt modelId="{02B7D783-9BC9-4162-AF36-38CF9B118EC3}" type="sibTrans" cxnId="{A52695A2-545E-4016-B4DA-44FA02809E52}">
      <dgm:prSet/>
      <dgm:spPr/>
      <dgm:t>
        <a:bodyPr/>
        <a:lstStyle/>
        <a:p>
          <a:endParaRPr lang="en-IN"/>
        </a:p>
      </dgm:t>
    </dgm:pt>
    <dgm:pt modelId="{F589D1ED-5760-425A-8504-1197B881B48D}">
      <dgm:prSet phldrT="[Text]"/>
      <dgm:spPr/>
      <dgm:t>
        <a:bodyPr/>
        <a:lstStyle/>
        <a:p>
          <a:r>
            <a:rPr lang="en-US" dirty="0"/>
            <a:t>Research </a:t>
          </a:r>
          <a:endParaRPr lang="en-IN" dirty="0"/>
        </a:p>
      </dgm:t>
    </dgm:pt>
    <dgm:pt modelId="{B61BAAAC-AEA9-44C8-8B2E-EC1596874B11}" type="parTrans" cxnId="{EEE17B92-6184-4125-A398-91CCF7114420}">
      <dgm:prSet/>
      <dgm:spPr/>
      <dgm:t>
        <a:bodyPr/>
        <a:lstStyle/>
        <a:p>
          <a:endParaRPr lang="en-IN"/>
        </a:p>
      </dgm:t>
    </dgm:pt>
    <dgm:pt modelId="{C885D7F0-AF82-4F05-8387-7C5FFE158A71}" type="sibTrans" cxnId="{EEE17B92-6184-4125-A398-91CCF7114420}">
      <dgm:prSet/>
      <dgm:spPr/>
      <dgm:t>
        <a:bodyPr/>
        <a:lstStyle/>
        <a:p>
          <a:endParaRPr lang="en-IN"/>
        </a:p>
      </dgm:t>
    </dgm:pt>
    <dgm:pt modelId="{CEBF8C6B-AD52-446D-9269-5EA8ADF176A6}">
      <dgm:prSet phldrT="[Text]"/>
      <dgm:spPr/>
      <dgm:t>
        <a:bodyPr/>
        <a:lstStyle/>
        <a:p>
          <a:r>
            <a:rPr lang="en-US" dirty="0"/>
            <a:t>Commercial Perspective and Biomedical Research </a:t>
          </a:r>
          <a:endParaRPr lang="en-IN" dirty="0"/>
        </a:p>
      </dgm:t>
    </dgm:pt>
    <dgm:pt modelId="{B7F2A8BD-B776-42B2-99FD-C317A5444003}" type="parTrans" cxnId="{CBECB571-7DC7-4FA8-86A0-C162A3A4ADC5}">
      <dgm:prSet/>
      <dgm:spPr/>
      <dgm:t>
        <a:bodyPr/>
        <a:lstStyle/>
        <a:p>
          <a:endParaRPr lang="en-IN"/>
        </a:p>
      </dgm:t>
    </dgm:pt>
    <dgm:pt modelId="{3F1CA445-1331-4FA6-97FD-F14877980442}" type="sibTrans" cxnId="{CBECB571-7DC7-4FA8-86A0-C162A3A4ADC5}">
      <dgm:prSet/>
      <dgm:spPr/>
      <dgm:t>
        <a:bodyPr/>
        <a:lstStyle/>
        <a:p>
          <a:endParaRPr lang="en-IN"/>
        </a:p>
      </dgm:t>
    </dgm:pt>
    <dgm:pt modelId="{DEC4AF32-2811-4E95-9F8B-E37B15F88D94}">
      <dgm:prSet phldrT="[Text]"/>
      <dgm:spPr/>
      <dgm:t>
        <a:bodyPr/>
        <a:lstStyle/>
        <a:p>
          <a:r>
            <a:rPr lang="en-US" dirty="0"/>
            <a:t>Clinical Applications </a:t>
          </a:r>
          <a:endParaRPr lang="en-IN" dirty="0"/>
        </a:p>
      </dgm:t>
    </dgm:pt>
    <dgm:pt modelId="{9C633E4D-CE94-42DA-A2D6-C44F2911396E}" type="parTrans" cxnId="{B94686EC-A2A5-427E-8E9B-3143A258CD42}">
      <dgm:prSet/>
      <dgm:spPr/>
      <dgm:t>
        <a:bodyPr/>
        <a:lstStyle/>
        <a:p>
          <a:endParaRPr lang="en-IN"/>
        </a:p>
      </dgm:t>
    </dgm:pt>
    <dgm:pt modelId="{9B4DBF1D-5748-4C32-A259-39F3FF97F66A}" type="sibTrans" cxnId="{B94686EC-A2A5-427E-8E9B-3143A258CD42}">
      <dgm:prSet/>
      <dgm:spPr/>
      <dgm:t>
        <a:bodyPr/>
        <a:lstStyle/>
        <a:p>
          <a:endParaRPr lang="en-IN"/>
        </a:p>
      </dgm:t>
    </dgm:pt>
    <dgm:pt modelId="{B388F827-1F8C-4E70-B663-BE5DA0586DFD}">
      <dgm:prSet phldrT="[Text]"/>
      <dgm:spPr/>
      <dgm:t>
        <a:bodyPr/>
        <a:lstStyle/>
        <a:p>
          <a:r>
            <a:rPr lang="en-US" dirty="0"/>
            <a:t>Product Development </a:t>
          </a:r>
          <a:endParaRPr lang="en-IN" dirty="0"/>
        </a:p>
      </dgm:t>
    </dgm:pt>
    <dgm:pt modelId="{62203B7F-EF38-4B61-9273-5B54534CCFDB}" type="parTrans" cxnId="{B4B72060-C44D-457C-A68B-C2B0CC52BEB2}">
      <dgm:prSet/>
      <dgm:spPr/>
      <dgm:t>
        <a:bodyPr/>
        <a:lstStyle/>
        <a:p>
          <a:endParaRPr lang="en-IN"/>
        </a:p>
      </dgm:t>
    </dgm:pt>
    <dgm:pt modelId="{65BEE230-F8B8-439D-A411-2565DB2943A2}" type="sibTrans" cxnId="{B4B72060-C44D-457C-A68B-C2B0CC52BEB2}">
      <dgm:prSet/>
      <dgm:spPr/>
      <dgm:t>
        <a:bodyPr/>
        <a:lstStyle/>
        <a:p>
          <a:endParaRPr lang="en-IN"/>
        </a:p>
      </dgm:t>
    </dgm:pt>
    <dgm:pt modelId="{C3EECBA0-E034-4D25-BB38-C9AACFC36AA0}" type="pres">
      <dgm:prSet presAssocID="{63A8C0C3-73F9-401A-9BEC-652DECB4CB7B}" presName="Name0" presStyleCnt="0">
        <dgm:presLayoutVars>
          <dgm:chMax val="1"/>
          <dgm:chPref val="1"/>
          <dgm:dir/>
          <dgm:animOne val="branch"/>
          <dgm:animLvl val="lvl"/>
        </dgm:presLayoutVars>
      </dgm:prSet>
      <dgm:spPr/>
    </dgm:pt>
    <dgm:pt modelId="{900BDDAF-2E5D-4ECD-9955-09EC2557032E}" type="pres">
      <dgm:prSet presAssocID="{1BAB616F-653E-4521-B239-E12DE1BD2E0C}" presName="Parent" presStyleLbl="node0" presStyleIdx="0" presStyleCnt="1">
        <dgm:presLayoutVars>
          <dgm:chMax val="6"/>
          <dgm:chPref val="6"/>
        </dgm:presLayoutVars>
      </dgm:prSet>
      <dgm:spPr/>
    </dgm:pt>
    <dgm:pt modelId="{3AC16083-46F4-47D3-968B-B26D40017080}" type="pres">
      <dgm:prSet presAssocID="{F589D1ED-5760-425A-8504-1197B881B48D}" presName="Accent1" presStyleCnt="0"/>
      <dgm:spPr/>
    </dgm:pt>
    <dgm:pt modelId="{6401D1D1-51E6-4C4F-8AA8-4605E6524A41}" type="pres">
      <dgm:prSet presAssocID="{F589D1ED-5760-425A-8504-1197B881B48D}" presName="Accent" presStyleLbl="bgShp" presStyleIdx="0" presStyleCnt="4"/>
      <dgm:spPr/>
    </dgm:pt>
    <dgm:pt modelId="{1F33A5A6-9F9E-4CD7-B0FB-EBAA45BEBF80}" type="pres">
      <dgm:prSet presAssocID="{F589D1ED-5760-425A-8504-1197B881B48D}" presName="Child1" presStyleLbl="node1" presStyleIdx="0" presStyleCnt="4" custLinFactNeighborX="-80767" custLinFactNeighborY="63921">
        <dgm:presLayoutVars>
          <dgm:chMax val="0"/>
          <dgm:chPref val="0"/>
          <dgm:bulletEnabled val="1"/>
        </dgm:presLayoutVars>
      </dgm:prSet>
      <dgm:spPr/>
    </dgm:pt>
    <dgm:pt modelId="{65F5960F-C793-4B69-8F25-AC0384C2186A}" type="pres">
      <dgm:prSet presAssocID="{CEBF8C6B-AD52-446D-9269-5EA8ADF176A6}" presName="Accent2" presStyleCnt="0"/>
      <dgm:spPr/>
    </dgm:pt>
    <dgm:pt modelId="{280488B1-0751-40F4-9A93-5A3B880E5354}" type="pres">
      <dgm:prSet presAssocID="{CEBF8C6B-AD52-446D-9269-5EA8ADF176A6}" presName="Accent" presStyleLbl="bgShp" presStyleIdx="1" presStyleCnt="4"/>
      <dgm:spPr/>
    </dgm:pt>
    <dgm:pt modelId="{071060BE-FE9D-46DB-8EE9-167FE28CBFAA}" type="pres">
      <dgm:prSet presAssocID="{CEBF8C6B-AD52-446D-9269-5EA8ADF176A6}" presName="Child2" presStyleLbl="node1" presStyleIdx="1" presStyleCnt="4" custLinFactNeighborX="-10914" custLinFactNeighborY="2523">
        <dgm:presLayoutVars>
          <dgm:chMax val="0"/>
          <dgm:chPref val="0"/>
          <dgm:bulletEnabled val="1"/>
        </dgm:presLayoutVars>
      </dgm:prSet>
      <dgm:spPr/>
    </dgm:pt>
    <dgm:pt modelId="{C3A77269-E4DB-4A33-8E16-93F8904218A2}" type="pres">
      <dgm:prSet presAssocID="{DEC4AF32-2811-4E95-9F8B-E37B15F88D94}" presName="Accent3" presStyleCnt="0"/>
      <dgm:spPr/>
    </dgm:pt>
    <dgm:pt modelId="{0AFFFE25-AADB-40CE-BA9B-8E0F21388181}" type="pres">
      <dgm:prSet presAssocID="{DEC4AF32-2811-4E95-9F8B-E37B15F88D94}" presName="Accent" presStyleLbl="bgShp" presStyleIdx="2" presStyleCnt="4" custLinFactNeighborX="-33180" custLinFactNeighborY="5503"/>
      <dgm:spPr/>
    </dgm:pt>
    <dgm:pt modelId="{26AFDC27-44ED-4DBE-8051-FB415AD7F7A6}" type="pres">
      <dgm:prSet presAssocID="{DEC4AF32-2811-4E95-9F8B-E37B15F88D94}" presName="Child3" presStyleLbl="node1" presStyleIdx="2" presStyleCnt="4" custLinFactNeighborX="-91681" custLinFactNeighborY="50464">
        <dgm:presLayoutVars>
          <dgm:chMax val="0"/>
          <dgm:chPref val="0"/>
          <dgm:bulletEnabled val="1"/>
        </dgm:presLayoutVars>
      </dgm:prSet>
      <dgm:spPr/>
    </dgm:pt>
    <dgm:pt modelId="{5660474F-2945-47BC-B111-A29E7BBB8A0A}" type="pres">
      <dgm:prSet presAssocID="{B388F827-1F8C-4E70-B663-BE5DA0586DFD}" presName="Accent4" presStyleCnt="0"/>
      <dgm:spPr/>
    </dgm:pt>
    <dgm:pt modelId="{F1A4C342-AE82-4616-9B3D-52C1BD088F7C}" type="pres">
      <dgm:prSet presAssocID="{B388F827-1F8C-4E70-B663-BE5DA0586DFD}" presName="Accent" presStyleLbl="bgShp" presStyleIdx="3" presStyleCnt="4"/>
      <dgm:spPr/>
    </dgm:pt>
    <dgm:pt modelId="{6CC89212-508A-4009-A484-0E92D234EFE5}" type="pres">
      <dgm:prSet presAssocID="{B388F827-1F8C-4E70-B663-BE5DA0586DFD}" presName="Child4" presStyleLbl="node1" presStyleIdx="3" presStyleCnt="4" custLinFactNeighborX="-81494" custLinFactNeighborY="-67583">
        <dgm:presLayoutVars>
          <dgm:chMax val="0"/>
          <dgm:chPref val="0"/>
          <dgm:bulletEnabled val="1"/>
        </dgm:presLayoutVars>
      </dgm:prSet>
      <dgm:spPr/>
    </dgm:pt>
  </dgm:ptLst>
  <dgm:cxnLst>
    <dgm:cxn modelId="{3183A001-FA29-479B-803D-767C49C963C0}" type="presOf" srcId="{63A8C0C3-73F9-401A-9BEC-652DECB4CB7B}" destId="{C3EECBA0-E034-4D25-BB38-C9AACFC36AA0}" srcOrd="0" destOrd="0" presId="urn:microsoft.com/office/officeart/2011/layout/HexagonRadial"/>
    <dgm:cxn modelId="{B4B72060-C44D-457C-A68B-C2B0CC52BEB2}" srcId="{1BAB616F-653E-4521-B239-E12DE1BD2E0C}" destId="{B388F827-1F8C-4E70-B663-BE5DA0586DFD}" srcOrd="3" destOrd="0" parTransId="{62203B7F-EF38-4B61-9273-5B54534CCFDB}" sibTransId="{65BEE230-F8B8-439D-A411-2565DB2943A2}"/>
    <dgm:cxn modelId="{2769AA66-1A53-4D92-8F85-4186D619547B}" type="presOf" srcId="{B388F827-1F8C-4E70-B663-BE5DA0586DFD}" destId="{6CC89212-508A-4009-A484-0E92D234EFE5}" srcOrd="0" destOrd="0" presId="urn:microsoft.com/office/officeart/2011/layout/HexagonRadial"/>
    <dgm:cxn modelId="{CBECB571-7DC7-4FA8-86A0-C162A3A4ADC5}" srcId="{1BAB616F-653E-4521-B239-E12DE1BD2E0C}" destId="{CEBF8C6B-AD52-446D-9269-5EA8ADF176A6}" srcOrd="1" destOrd="0" parTransId="{B7F2A8BD-B776-42B2-99FD-C317A5444003}" sibTransId="{3F1CA445-1331-4FA6-97FD-F14877980442}"/>
    <dgm:cxn modelId="{44E93778-2559-4CF1-A7EB-26A3F2E04C21}" type="presOf" srcId="{F589D1ED-5760-425A-8504-1197B881B48D}" destId="{1F33A5A6-9F9E-4CD7-B0FB-EBAA45BEBF80}" srcOrd="0" destOrd="0" presId="urn:microsoft.com/office/officeart/2011/layout/HexagonRadial"/>
    <dgm:cxn modelId="{E6C8E883-4A6F-4B0F-B12B-68AEDB4C7FDB}" type="presOf" srcId="{DEC4AF32-2811-4E95-9F8B-E37B15F88D94}" destId="{26AFDC27-44ED-4DBE-8051-FB415AD7F7A6}" srcOrd="0" destOrd="0" presId="urn:microsoft.com/office/officeart/2011/layout/HexagonRadial"/>
    <dgm:cxn modelId="{EEE17B92-6184-4125-A398-91CCF7114420}" srcId="{1BAB616F-653E-4521-B239-E12DE1BD2E0C}" destId="{F589D1ED-5760-425A-8504-1197B881B48D}" srcOrd="0" destOrd="0" parTransId="{B61BAAAC-AEA9-44C8-8B2E-EC1596874B11}" sibTransId="{C885D7F0-AF82-4F05-8387-7C5FFE158A71}"/>
    <dgm:cxn modelId="{7B1DA19A-E827-40E0-A62E-4A3C3962AC45}" type="presOf" srcId="{1BAB616F-653E-4521-B239-E12DE1BD2E0C}" destId="{900BDDAF-2E5D-4ECD-9955-09EC2557032E}" srcOrd="0" destOrd="0" presId="urn:microsoft.com/office/officeart/2011/layout/HexagonRadial"/>
    <dgm:cxn modelId="{A52695A2-545E-4016-B4DA-44FA02809E52}" srcId="{63A8C0C3-73F9-401A-9BEC-652DECB4CB7B}" destId="{1BAB616F-653E-4521-B239-E12DE1BD2E0C}" srcOrd="0" destOrd="0" parTransId="{DBA1EDF1-D014-49CB-9277-9A3C5E185A87}" sibTransId="{02B7D783-9BC9-4162-AF36-38CF9B118EC3}"/>
    <dgm:cxn modelId="{9ED745D5-F870-49A9-9105-35B46154C668}" type="presOf" srcId="{CEBF8C6B-AD52-446D-9269-5EA8ADF176A6}" destId="{071060BE-FE9D-46DB-8EE9-167FE28CBFAA}" srcOrd="0" destOrd="0" presId="urn:microsoft.com/office/officeart/2011/layout/HexagonRadial"/>
    <dgm:cxn modelId="{B94686EC-A2A5-427E-8E9B-3143A258CD42}" srcId="{1BAB616F-653E-4521-B239-E12DE1BD2E0C}" destId="{DEC4AF32-2811-4E95-9F8B-E37B15F88D94}" srcOrd="2" destOrd="0" parTransId="{9C633E4D-CE94-42DA-A2D6-C44F2911396E}" sibTransId="{9B4DBF1D-5748-4C32-A259-39F3FF97F66A}"/>
    <dgm:cxn modelId="{9F57FA1C-0377-493D-9794-3D2B03E2CC0E}" type="presParOf" srcId="{C3EECBA0-E034-4D25-BB38-C9AACFC36AA0}" destId="{900BDDAF-2E5D-4ECD-9955-09EC2557032E}" srcOrd="0" destOrd="0" presId="urn:microsoft.com/office/officeart/2011/layout/HexagonRadial"/>
    <dgm:cxn modelId="{1CD97BAD-65B6-47AD-AC91-D1AC7094D008}" type="presParOf" srcId="{C3EECBA0-E034-4D25-BB38-C9AACFC36AA0}" destId="{3AC16083-46F4-47D3-968B-B26D40017080}" srcOrd="1" destOrd="0" presId="urn:microsoft.com/office/officeart/2011/layout/HexagonRadial"/>
    <dgm:cxn modelId="{D3ECB279-71C1-4ED6-A572-1726EF3EA4DA}" type="presParOf" srcId="{3AC16083-46F4-47D3-968B-B26D40017080}" destId="{6401D1D1-51E6-4C4F-8AA8-4605E6524A41}" srcOrd="0" destOrd="0" presId="urn:microsoft.com/office/officeart/2011/layout/HexagonRadial"/>
    <dgm:cxn modelId="{D1F02AFD-E9AD-4A45-974B-BC0A05E628A5}" type="presParOf" srcId="{C3EECBA0-E034-4D25-BB38-C9AACFC36AA0}" destId="{1F33A5A6-9F9E-4CD7-B0FB-EBAA45BEBF80}" srcOrd="2" destOrd="0" presId="urn:microsoft.com/office/officeart/2011/layout/HexagonRadial"/>
    <dgm:cxn modelId="{0BA02456-B57E-4198-9503-27F60A9DDE74}" type="presParOf" srcId="{C3EECBA0-E034-4D25-BB38-C9AACFC36AA0}" destId="{65F5960F-C793-4B69-8F25-AC0384C2186A}" srcOrd="3" destOrd="0" presId="urn:microsoft.com/office/officeart/2011/layout/HexagonRadial"/>
    <dgm:cxn modelId="{13AF565B-D474-43E8-92CC-B0E85B1C9D4A}" type="presParOf" srcId="{65F5960F-C793-4B69-8F25-AC0384C2186A}" destId="{280488B1-0751-40F4-9A93-5A3B880E5354}" srcOrd="0" destOrd="0" presId="urn:microsoft.com/office/officeart/2011/layout/HexagonRadial"/>
    <dgm:cxn modelId="{87C7F5A1-B868-42A1-8E9C-85B991C2AC52}" type="presParOf" srcId="{C3EECBA0-E034-4D25-BB38-C9AACFC36AA0}" destId="{071060BE-FE9D-46DB-8EE9-167FE28CBFAA}" srcOrd="4" destOrd="0" presId="urn:microsoft.com/office/officeart/2011/layout/HexagonRadial"/>
    <dgm:cxn modelId="{C6DFCD48-91C3-4012-8FF3-78F6E5C2E825}" type="presParOf" srcId="{C3EECBA0-E034-4D25-BB38-C9AACFC36AA0}" destId="{C3A77269-E4DB-4A33-8E16-93F8904218A2}" srcOrd="5" destOrd="0" presId="urn:microsoft.com/office/officeart/2011/layout/HexagonRadial"/>
    <dgm:cxn modelId="{3C6CCA59-3DE3-4754-AB85-4FC2B17D9570}" type="presParOf" srcId="{C3A77269-E4DB-4A33-8E16-93F8904218A2}" destId="{0AFFFE25-AADB-40CE-BA9B-8E0F21388181}" srcOrd="0" destOrd="0" presId="urn:microsoft.com/office/officeart/2011/layout/HexagonRadial"/>
    <dgm:cxn modelId="{F13AB291-5D92-44F2-954A-920638A5DEE8}" type="presParOf" srcId="{C3EECBA0-E034-4D25-BB38-C9AACFC36AA0}" destId="{26AFDC27-44ED-4DBE-8051-FB415AD7F7A6}" srcOrd="6" destOrd="0" presId="urn:microsoft.com/office/officeart/2011/layout/HexagonRadial"/>
    <dgm:cxn modelId="{136CD52D-59EF-4ECA-A953-02BB79BC5C92}" type="presParOf" srcId="{C3EECBA0-E034-4D25-BB38-C9AACFC36AA0}" destId="{5660474F-2945-47BC-B111-A29E7BBB8A0A}" srcOrd="7" destOrd="0" presId="urn:microsoft.com/office/officeart/2011/layout/HexagonRadial"/>
    <dgm:cxn modelId="{CC879B75-D4FA-45BC-9396-4CD180C41B0A}" type="presParOf" srcId="{5660474F-2945-47BC-B111-A29E7BBB8A0A}" destId="{F1A4C342-AE82-4616-9B3D-52C1BD088F7C}" srcOrd="0" destOrd="0" presId="urn:microsoft.com/office/officeart/2011/layout/HexagonRadial"/>
    <dgm:cxn modelId="{B619E869-5FC9-4FEF-B698-52E4D811035F}" type="presParOf" srcId="{C3EECBA0-E034-4D25-BB38-C9AACFC36AA0}" destId="{6CC89212-508A-4009-A484-0E92D234EFE5}" srcOrd="8"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BDDAF-2E5D-4ECD-9955-09EC2557032E}">
      <dsp:nvSpPr>
        <dsp:cNvPr id="0" name=""/>
        <dsp:cNvSpPr/>
      </dsp:nvSpPr>
      <dsp:spPr>
        <a:xfrm>
          <a:off x="3538458" y="2069733"/>
          <a:ext cx="2631029" cy="2275680"/>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Application of Big Data in Life </a:t>
          </a:r>
          <a:r>
            <a:rPr lang="en-US" sz="2600" kern="1200" dirty="0" err="1"/>
            <a:t>Sceince</a:t>
          </a:r>
          <a:r>
            <a:rPr lang="en-US" sz="2600" kern="1200" dirty="0"/>
            <a:t> </a:t>
          </a:r>
          <a:endParaRPr lang="en-IN" sz="2600" kern="1200" dirty="0"/>
        </a:p>
      </dsp:txBody>
      <dsp:txXfrm>
        <a:off x="3974431" y="2446823"/>
        <a:ext cx="1759083" cy="1521500"/>
      </dsp:txXfrm>
    </dsp:sp>
    <dsp:sp modelId="{280488B1-0751-40F4-9A93-5A3B880E5354}">
      <dsp:nvSpPr>
        <dsp:cNvPr id="0" name=""/>
        <dsp:cNvSpPr/>
      </dsp:nvSpPr>
      <dsp:spPr>
        <a:xfrm>
          <a:off x="5185859" y="980974"/>
          <a:ext cx="992816" cy="855224"/>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3A5A6-9F9E-4CD7-B0FB-EBAA45BEBF80}">
      <dsp:nvSpPr>
        <dsp:cNvPr id="0" name=""/>
        <dsp:cNvSpPr/>
      </dsp:nvSpPr>
      <dsp:spPr>
        <a:xfrm>
          <a:off x="2039655" y="1192171"/>
          <a:ext cx="2155842" cy="1865070"/>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Research </a:t>
          </a:r>
          <a:endParaRPr lang="en-IN" sz="1700" kern="1200" dirty="0"/>
        </a:p>
      </dsp:txBody>
      <dsp:txXfrm>
        <a:off x="2396925" y="1501254"/>
        <a:ext cx="1441302" cy="1246904"/>
      </dsp:txXfrm>
    </dsp:sp>
    <dsp:sp modelId="{0AFFFE25-AADB-40CE-BA9B-8E0F21388181}">
      <dsp:nvSpPr>
        <dsp:cNvPr id="0" name=""/>
        <dsp:cNvSpPr/>
      </dsp:nvSpPr>
      <dsp:spPr>
        <a:xfrm>
          <a:off x="6015093" y="2626852"/>
          <a:ext cx="992816" cy="855224"/>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060BE-FE9D-46DB-8EE9-167FE28CBFAA}">
      <dsp:nvSpPr>
        <dsp:cNvPr id="0" name=""/>
        <dsp:cNvSpPr/>
      </dsp:nvSpPr>
      <dsp:spPr>
        <a:xfrm>
          <a:off x="5522895" y="1194198"/>
          <a:ext cx="2155842" cy="1865070"/>
        </a:xfrm>
        <a:prstGeom prst="hexagon">
          <a:avLst>
            <a:gd name="adj" fmla="val 28570"/>
            <a:gd name="vf" fmla="val 11547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Commercial Perspective and Biomedical Research </a:t>
          </a:r>
          <a:endParaRPr lang="en-IN" sz="1700" kern="1200" dirty="0"/>
        </a:p>
      </dsp:txBody>
      <dsp:txXfrm>
        <a:off x="5880165" y="1503281"/>
        <a:ext cx="1441302" cy="1246904"/>
      </dsp:txXfrm>
    </dsp:sp>
    <dsp:sp modelId="{F1A4C342-AE82-4616-9B3D-52C1BD088F7C}">
      <dsp:nvSpPr>
        <dsp:cNvPr id="0" name=""/>
        <dsp:cNvSpPr/>
      </dsp:nvSpPr>
      <dsp:spPr>
        <a:xfrm>
          <a:off x="5539405" y="4384550"/>
          <a:ext cx="992816" cy="855224"/>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FDC27-44ED-4DBE-8051-FB415AD7F7A6}">
      <dsp:nvSpPr>
        <dsp:cNvPr id="0" name=""/>
        <dsp:cNvSpPr/>
      </dsp:nvSpPr>
      <dsp:spPr>
        <a:xfrm>
          <a:off x="3781685" y="4343482"/>
          <a:ext cx="2155842" cy="1865070"/>
        </a:xfrm>
        <a:prstGeom prst="hexagon">
          <a:avLst>
            <a:gd name="adj" fmla="val 28570"/>
            <a:gd name="vf" fmla="val 11547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Clinical Applications </a:t>
          </a:r>
          <a:endParaRPr lang="en-IN" sz="1700" kern="1200" dirty="0"/>
        </a:p>
      </dsp:txBody>
      <dsp:txXfrm>
        <a:off x="4138955" y="4652565"/>
        <a:ext cx="1441302" cy="1246904"/>
      </dsp:txXfrm>
    </dsp:sp>
    <dsp:sp modelId="{6CC89212-508A-4009-A484-0E92D234EFE5}">
      <dsp:nvSpPr>
        <dsp:cNvPr id="0" name=""/>
        <dsp:cNvSpPr/>
      </dsp:nvSpPr>
      <dsp:spPr>
        <a:xfrm>
          <a:off x="2023982" y="3290249"/>
          <a:ext cx="2155842" cy="1865070"/>
        </a:xfrm>
        <a:prstGeom prst="hexagon">
          <a:avLst>
            <a:gd name="adj" fmla="val 28570"/>
            <a:gd name="vf" fmla="val 11547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Product Development </a:t>
          </a:r>
          <a:endParaRPr lang="en-IN" sz="1700" kern="1200" dirty="0"/>
        </a:p>
      </dsp:txBody>
      <dsp:txXfrm>
        <a:off x="2381252" y="3599332"/>
        <a:ext cx="1441302" cy="124690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794AA-BF46-4FD8-8E33-A4661C53D5B8}" type="datetimeFigureOut">
              <a:rPr lang="en-IN" smtClean="0"/>
              <a:t>17-03-2022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E623D-2F52-4289-B6CD-99EFD56929E1}" type="slidenum">
              <a:rPr lang="en-IN" smtClean="0"/>
              <a:t>‹#›</a:t>
            </a:fld>
            <a:endParaRPr lang="en-IN"/>
          </a:p>
        </p:txBody>
      </p:sp>
    </p:spTree>
    <p:extLst>
      <p:ext uri="{BB962C8B-B14F-4D97-AF65-F5344CB8AC3E}">
        <p14:creationId xmlns:p14="http://schemas.microsoft.com/office/powerpoint/2010/main" val="24611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artner.com/e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as.com/en_in/insights/analytics/what-is-analytic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humit.de/index.en.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www.gosmart-project.eu/" TargetMode="External"/><Relationship Id="rId4" Type="http://schemas.openxmlformats.org/officeDocument/2006/relationships/hyperlink" Target="http://www.bigdata.fraunhofer.de/en/about-the-alliance.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77294"/>
                </a:solidFill>
                <a:effectLst/>
                <a:latin typeface="Poppins" panose="00000500000000000000" pitchFamily="2" charset="0"/>
              </a:rPr>
              <a:t> As part of this evolution, data was growing so rapidly in size that it came to be known as </a:t>
            </a:r>
            <a:r>
              <a:rPr lang="en-US" b="1" i="0" dirty="0">
                <a:solidFill>
                  <a:srgbClr val="677294"/>
                </a:solidFill>
                <a:effectLst/>
                <a:latin typeface="Poppins" panose="00000500000000000000" pitchFamily="2" charset="0"/>
              </a:rPr>
              <a:t>big data</a:t>
            </a:r>
            <a:r>
              <a:rPr lang="en-US" b="0" i="0" dirty="0">
                <a:solidFill>
                  <a:srgbClr val="677294"/>
                </a:solidFill>
                <a:effectLst/>
                <a:latin typeface="Poppins" panose="00000500000000000000" pitchFamily="2" charset="0"/>
              </a:rPr>
              <a:t>. In the year 2001, the analytics firm </a:t>
            </a:r>
            <a:r>
              <a:rPr lang="en-US" b="0" i="0" dirty="0" err="1">
                <a:solidFill>
                  <a:srgbClr val="677294"/>
                </a:solidFill>
                <a:effectLst/>
                <a:latin typeface="Poppins" panose="00000500000000000000" pitchFamily="2" charset="0"/>
              </a:rPr>
              <a:t>MetaGroup</a:t>
            </a:r>
            <a:r>
              <a:rPr lang="en-US" b="0" i="0" dirty="0">
                <a:solidFill>
                  <a:srgbClr val="677294"/>
                </a:solidFill>
                <a:effectLst/>
                <a:latin typeface="Poppins" panose="00000500000000000000" pitchFamily="2" charset="0"/>
              </a:rPr>
              <a:t> (now </a:t>
            </a:r>
            <a:r>
              <a:rPr lang="en-US" b="0" i="0" u="none" strike="noStrike" dirty="0">
                <a:solidFill>
                  <a:srgbClr val="007BFF"/>
                </a:solidFill>
                <a:effectLst/>
                <a:latin typeface="Poppins" panose="00000500000000000000" pitchFamily="2" charset="0"/>
                <a:hlinkClick r:id="rId3"/>
              </a:rPr>
              <a:t>Gartner</a:t>
            </a:r>
            <a:r>
              <a:rPr lang="en-US" b="0" i="0" dirty="0">
                <a:solidFill>
                  <a:srgbClr val="677294"/>
                </a:solidFill>
                <a:effectLst/>
                <a:latin typeface="Poppins" panose="00000500000000000000" pitchFamily="2" charset="0"/>
              </a:rPr>
              <a:t>) introduced data scientists and analysts to the 3Vs of 3D Data, which are </a:t>
            </a:r>
            <a:r>
              <a:rPr lang="en-US" b="1" i="0" dirty="0">
                <a:solidFill>
                  <a:srgbClr val="677294"/>
                </a:solidFill>
                <a:effectLst/>
                <a:latin typeface="Poppins" panose="00000500000000000000" pitchFamily="2" charset="0"/>
              </a:rPr>
              <a:t>Volume, Velocity</a:t>
            </a:r>
            <a:r>
              <a:rPr lang="en-US" b="0" i="0" dirty="0">
                <a:solidFill>
                  <a:srgbClr val="677294"/>
                </a:solidFill>
                <a:effectLst/>
                <a:latin typeface="Poppins" panose="00000500000000000000" pitchFamily="2" charset="0"/>
              </a:rPr>
              <a:t>, and </a:t>
            </a:r>
            <a:r>
              <a:rPr lang="en-US" b="1" i="0" dirty="0">
                <a:solidFill>
                  <a:srgbClr val="677294"/>
                </a:solidFill>
                <a:effectLst/>
                <a:latin typeface="Poppins" panose="00000500000000000000" pitchFamily="2" charset="0"/>
              </a:rPr>
              <a:t>Variety</a:t>
            </a:r>
            <a:r>
              <a:rPr lang="en-US" b="0" i="0" dirty="0">
                <a:solidFill>
                  <a:srgbClr val="677294"/>
                </a:solidFill>
                <a:effectLst/>
                <a:latin typeface="Poppins" panose="00000500000000000000" pitchFamily="2" charset="0"/>
              </a:rPr>
              <a:t>. Over a period of time, data analytics as a field saw a rampant change in how data is captured and processed.</a:t>
            </a:r>
          </a:p>
          <a:p>
            <a:r>
              <a:rPr lang="en-US" b="0" i="0" dirty="0">
                <a:solidFill>
                  <a:srgbClr val="677294"/>
                </a:solidFill>
                <a:effectLst/>
                <a:latin typeface="Poppins" panose="00000500000000000000" pitchFamily="2" charset="0"/>
              </a:rPr>
              <a:t>With the astronomical growth of data, two new Vs —</a:t>
            </a:r>
            <a:r>
              <a:rPr lang="en-US" b="1" i="0" dirty="0">
                <a:solidFill>
                  <a:srgbClr val="677294"/>
                </a:solidFill>
                <a:effectLst/>
                <a:latin typeface="Poppins" panose="00000500000000000000" pitchFamily="2" charset="0"/>
              </a:rPr>
              <a:t>Value</a:t>
            </a:r>
            <a:r>
              <a:rPr lang="en-US" b="0" i="0" dirty="0">
                <a:solidFill>
                  <a:srgbClr val="677294"/>
                </a:solidFill>
                <a:effectLst/>
                <a:latin typeface="Poppins" panose="00000500000000000000" pitchFamily="2" charset="0"/>
              </a:rPr>
              <a:t> and </a:t>
            </a:r>
            <a:r>
              <a:rPr lang="en-US" b="1" i="0" dirty="0">
                <a:solidFill>
                  <a:srgbClr val="677294"/>
                </a:solidFill>
                <a:effectLst/>
                <a:latin typeface="Poppins" panose="00000500000000000000" pitchFamily="2" charset="0"/>
              </a:rPr>
              <a:t>Veracity</a:t>
            </a:r>
            <a:r>
              <a:rPr lang="en-US" b="0" i="0" dirty="0">
                <a:solidFill>
                  <a:srgbClr val="677294"/>
                </a:solidFill>
                <a:effectLst/>
                <a:latin typeface="Poppins" panose="00000500000000000000" pitchFamily="2" charset="0"/>
              </a:rPr>
              <a:t>— have been added by Gartner to the data processing concepts.</a:t>
            </a:r>
            <a:endParaRPr lang="en-IN" dirty="0"/>
          </a:p>
          <a:p>
            <a:endParaRPr lang="en-IN" dirty="0"/>
          </a:p>
        </p:txBody>
      </p:sp>
      <p:sp>
        <p:nvSpPr>
          <p:cNvPr id="4" name="Slide Number Placeholder 3"/>
          <p:cNvSpPr>
            <a:spLocks noGrp="1"/>
          </p:cNvSpPr>
          <p:nvPr>
            <p:ph type="sldNum" sz="quarter" idx="5"/>
          </p:nvPr>
        </p:nvSpPr>
        <p:spPr/>
        <p:txBody>
          <a:bodyPr/>
          <a:lstStyle/>
          <a:p>
            <a:fld id="{474E623D-2F52-4289-B6CD-99EFD56929E1}" type="slidenum">
              <a:rPr lang="en-IN" smtClean="0"/>
              <a:t>3</a:t>
            </a:fld>
            <a:endParaRPr lang="en-IN"/>
          </a:p>
        </p:txBody>
      </p:sp>
    </p:spTree>
    <p:extLst>
      <p:ext uri="{BB962C8B-B14F-4D97-AF65-F5344CB8AC3E}">
        <p14:creationId xmlns:p14="http://schemas.microsoft.com/office/powerpoint/2010/main" val="207451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677294"/>
                </a:solidFill>
                <a:effectLst/>
                <a:latin typeface="Poppins" panose="00000500000000000000" pitchFamily="2" charset="0"/>
              </a:rPr>
              <a:t>Velocity </a:t>
            </a:r>
          </a:p>
          <a:p>
            <a:pPr algn="l"/>
            <a:endParaRPr lang="en-US" b="1" i="0" dirty="0">
              <a:solidFill>
                <a:srgbClr val="677294"/>
              </a:solidFill>
              <a:effectLst/>
              <a:latin typeface="Poppins" panose="00000500000000000000" pitchFamily="2" charset="0"/>
            </a:endParaRPr>
          </a:p>
          <a:p>
            <a:pPr algn="l">
              <a:lnSpc>
                <a:spcPct val="150000"/>
              </a:lnSpc>
            </a:pPr>
            <a:r>
              <a:rPr lang="en-US" b="1" i="0" dirty="0">
                <a:solidFill>
                  <a:srgbClr val="677294"/>
                </a:solidFill>
                <a:effectLst/>
                <a:latin typeface="Poppins" panose="00000500000000000000" pitchFamily="2" charset="0"/>
              </a:rPr>
              <a:t>Velocity refers to the speed at which the data is generated, collected and analyzed. Data continuously flows through multiple channels such as computer systems, networks, social media, mobile phones etc. </a:t>
            </a:r>
          </a:p>
          <a:p>
            <a:pPr algn="l">
              <a:lnSpc>
                <a:spcPct val="150000"/>
              </a:lnSpc>
            </a:pPr>
            <a:endParaRPr lang="en-US" b="1" i="0" dirty="0">
              <a:solidFill>
                <a:srgbClr val="677294"/>
              </a:solidFill>
              <a:effectLst/>
              <a:latin typeface="Poppins" panose="00000500000000000000" pitchFamily="2" charset="0"/>
            </a:endParaRPr>
          </a:p>
          <a:p>
            <a:pPr algn="l">
              <a:lnSpc>
                <a:spcPct val="150000"/>
              </a:lnSpc>
            </a:pPr>
            <a:r>
              <a:rPr lang="en-US" b="1" i="0" dirty="0">
                <a:solidFill>
                  <a:srgbClr val="677294"/>
                </a:solidFill>
                <a:effectLst/>
                <a:latin typeface="Poppins" panose="00000500000000000000" pitchFamily="2" charset="0"/>
              </a:rPr>
              <a:t>In today’s data-driven business environment, the pace at which data grows can be best described as ‘torrential’ and ‘unprecedented’. Now, this data should also be captured as close to real-time as possible, making the right data available at the right time. </a:t>
            </a:r>
          </a:p>
          <a:p>
            <a:pPr algn="l">
              <a:lnSpc>
                <a:spcPct val="150000"/>
              </a:lnSpc>
            </a:pPr>
            <a:endParaRPr lang="en-US" b="1" i="0" dirty="0">
              <a:solidFill>
                <a:srgbClr val="677294"/>
              </a:solidFill>
              <a:effectLst/>
              <a:latin typeface="Poppins" panose="00000500000000000000" pitchFamily="2" charset="0"/>
            </a:endParaRPr>
          </a:p>
          <a:p>
            <a:pPr algn="l">
              <a:lnSpc>
                <a:spcPct val="150000"/>
              </a:lnSpc>
            </a:pPr>
            <a:r>
              <a:rPr lang="en-US" b="1" i="0" dirty="0">
                <a:solidFill>
                  <a:srgbClr val="677294"/>
                </a:solidFill>
                <a:effectLst/>
                <a:latin typeface="Poppins" panose="00000500000000000000" pitchFamily="2" charset="0"/>
              </a:rPr>
              <a:t>The speed at which data can be accessed has a direct impact on making timely and accurate business decisions. Even a limited amount of data that is available in real-time yields better business results than a large volume of data that needs a long time to capture and analyze.</a:t>
            </a:r>
          </a:p>
          <a:p>
            <a:pPr algn="l">
              <a:lnSpc>
                <a:spcPct val="150000"/>
              </a:lnSpc>
            </a:pPr>
            <a:endParaRPr lang="en-US" b="1" i="0" dirty="0">
              <a:solidFill>
                <a:srgbClr val="677294"/>
              </a:solidFill>
              <a:effectLst/>
              <a:latin typeface="Poppins" panose="00000500000000000000" pitchFamily="2" charset="0"/>
            </a:endParaRPr>
          </a:p>
          <a:p>
            <a:pPr algn="l">
              <a:lnSpc>
                <a:spcPct val="150000"/>
              </a:lnSpc>
            </a:pPr>
            <a:r>
              <a:rPr lang="en-US" b="1" i="0" dirty="0">
                <a:solidFill>
                  <a:srgbClr val="677294"/>
                </a:solidFill>
                <a:effectLst/>
                <a:latin typeface="Poppins" panose="00000500000000000000" pitchFamily="2" charset="0"/>
              </a:rPr>
              <a:t>Several Big data technologies today allow us to capture and analyze data as it is being generated in real-time.</a:t>
            </a:r>
          </a:p>
          <a:p>
            <a:endParaRPr lang="en-IN" dirty="0"/>
          </a:p>
        </p:txBody>
      </p:sp>
      <p:sp>
        <p:nvSpPr>
          <p:cNvPr id="4" name="Slide Number Placeholder 3"/>
          <p:cNvSpPr>
            <a:spLocks noGrp="1"/>
          </p:cNvSpPr>
          <p:nvPr>
            <p:ph type="sldNum" sz="quarter" idx="5"/>
          </p:nvPr>
        </p:nvSpPr>
        <p:spPr/>
        <p:txBody>
          <a:bodyPr/>
          <a:lstStyle/>
          <a:p>
            <a:fld id="{474E623D-2F52-4289-B6CD-99EFD56929E1}" type="slidenum">
              <a:rPr lang="en-IN" smtClean="0"/>
              <a:t>4</a:t>
            </a:fld>
            <a:endParaRPr lang="en-IN"/>
          </a:p>
        </p:txBody>
      </p:sp>
    </p:spTree>
    <p:extLst>
      <p:ext uri="{BB962C8B-B14F-4D97-AF65-F5344CB8AC3E}">
        <p14:creationId xmlns:p14="http://schemas.microsoft.com/office/powerpoint/2010/main" val="185291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Labs like CERN wants  to find out the unimaginable small particles of the matter and photon is sent to the particle with millions of sensors, 3D camera that produces really large data.</a:t>
            </a:r>
          </a:p>
          <a:p>
            <a:endParaRPr lang="en-US" dirty="0"/>
          </a:p>
          <a:p>
            <a:r>
              <a:rPr lang="en-US" dirty="0"/>
              <a:t>In the medical research </a:t>
            </a:r>
            <a:r>
              <a:rPr lang="fr-FR" dirty="0" err="1"/>
              <a:t>genome</a:t>
            </a:r>
            <a:r>
              <a:rPr lang="fr-FR" dirty="0"/>
              <a:t> </a:t>
            </a:r>
            <a:r>
              <a:rPr lang="fr-FR" dirty="0" err="1"/>
              <a:t>sequences</a:t>
            </a:r>
            <a:r>
              <a:rPr lang="fr-FR" dirty="0"/>
              <a:t>, </a:t>
            </a:r>
            <a:r>
              <a:rPr lang="fr-FR" dirty="0" err="1"/>
              <a:t>cell</a:t>
            </a:r>
            <a:r>
              <a:rPr lang="fr-FR" dirty="0"/>
              <a:t> populations, </a:t>
            </a:r>
            <a:r>
              <a:rPr lang="fr-FR" dirty="0" err="1"/>
              <a:t>proteins</a:t>
            </a:r>
            <a:r>
              <a:rPr lang="fr-FR" dirty="0"/>
              <a:t>, </a:t>
            </a:r>
            <a:r>
              <a:rPr lang="fr-FR" dirty="0" err="1"/>
              <a:t>metabolites</a:t>
            </a:r>
            <a:r>
              <a:rPr lang="fr-FR" dirty="0"/>
              <a:t>, RNA, DNA associations and </a:t>
            </a:r>
            <a:r>
              <a:rPr lang="fr-FR" dirty="0" err="1"/>
              <a:t>relationship</a:t>
            </a:r>
            <a:r>
              <a:rPr lang="fr-FR" dirty="0"/>
              <a:t>, </a:t>
            </a:r>
            <a:r>
              <a:rPr lang="fr-FR" dirty="0" err="1"/>
              <a:t>gene</a:t>
            </a:r>
            <a:r>
              <a:rPr lang="fr-FR" dirty="0"/>
              <a:t> </a:t>
            </a:r>
            <a:r>
              <a:rPr lang="fr-FR" dirty="0" err="1"/>
              <a:t>editing</a:t>
            </a:r>
            <a:r>
              <a:rPr lang="fr-FR" dirty="0"/>
              <a:t> </a:t>
            </a:r>
            <a:r>
              <a:rPr lang="fr-FR" dirty="0" err="1"/>
              <a:t>also</a:t>
            </a:r>
            <a:r>
              <a:rPr lang="fr-FR" dirty="0"/>
              <a:t> </a:t>
            </a:r>
            <a:r>
              <a:rPr lang="fr-FR" dirty="0" err="1"/>
              <a:t>prodcues</a:t>
            </a:r>
            <a:r>
              <a:rPr lang="fr-FR" dirty="0"/>
              <a:t> </a:t>
            </a:r>
            <a:r>
              <a:rPr lang="fr-FR" dirty="0" err="1"/>
              <a:t>very</a:t>
            </a:r>
            <a:r>
              <a:rPr lang="fr-FR" dirty="0"/>
              <a:t> high volume of data.</a:t>
            </a:r>
          </a:p>
          <a:p>
            <a:endParaRPr lang="fr-FR" dirty="0"/>
          </a:p>
          <a:p>
            <a:r>
              <a:rPr lang="fr-FR" dirty="0"/>
              <a:t>The </a:t>
            </a:r>
            <a:r>
              <a:rPr lang="fr-FR" dirty="0" err="1"/>
              <a:t>map</a:t>
            </a:r>
            <a:r>
              <a:rPr lang="fr-FR" dirty="0"/>
              <a:t> of the globe, real-time </a:t>
            </a:r>
            <a:r>
              <a:rPr lang="fr-FR" dirty="0" err="1"/>
              <a:t>analysis</a:t>
            </a:r>
            <a:r>
              <a:rPr lang="fr-FR" dirty="0"/>
              <a:t> of the </a:t>
            </a:r>
            <a:r>
              <a:rPr lang="fr-FR" dirty="0" err="1"/>
              <a:t>objects</a:t>
            </a:r>
            <a:r>
              <a:rPr lang="fr-FR" dirty="0"/>
              <a:t> of the globe </a:t>
            </a:r>
            <a:r>
              <a:rPr lang="fr-FR" dirty="0" err="1"/>
              <a:t>captured</a:t>
            </a:r>
            <a:r>
              <a:rPr lang="fr-FR" dirty="0"/>
              <a:t> </a:t>
            </a:r>
            <a:r>
              <a:rPr lang="fr-FR" dirty="0" err="1"/>
              <a:t>from</a:t>
            </a:r>
            <a:r>
              <a:rPr lang="fr-FR" dirty="0"/>
              <a:t> </a:t>
            </a:r>
            <a:r>
              <a:rPr lang="fr-FR" dirty="0" err="1"/>
              <a:t>many</a:t>
            </a:r>
            <a:r>
              <a:rPr lang="fr-FR" dirty="0"/>
              <a:t> satellites </a:t>
            </a:r>
            <a:r>
              <a:rPr lang="fr-FR" dirty="0" err="1"/>
              <a:t>is</a:t>
            </a:r>
            <a:r>
              <a:rPr lang="fr-FR" dirty="0"/>
              <a:t> </a:t>
            </a:r>
            <a:r>
              <a:rPr lang="fr-FR" dirty="0" err="1"/>
              <a:t>also</a:t>
            </a:r>
            <a:r>
              <a:rPr lang="fr-FR" dirty="0"/>
              <a:t> an </a:t>
            </a:r>
            <a:r>
              <a:rPr lang="fr-FR" dirty="0" err="1"/>
              <a:t>example</a:t>
            </a:r>
            <a:r>
              <a:rPr lang="fr-FR" dirty="0"/>
              <a:t> of </a:t>
            </a:r>
            <a:r>
              <a:rPr lang="fr-FR" dirty="0" err="1"/>
              <a:t>very</a:t>
            </a:r>
            <a:r>
              <a:rPr lang="fr-FR" dirty="0"/>
              <a:t> high volume of data.  Traffic management, terroriste </a:t>
            </a:r>
            <a:r>
              <a:rPr lang="fr-FR" dirty="0" err="1"/>
              <a:t>attacks</a:t>
            </a:r>
            <a:r>
              <a:rPr lang="fr-FR" dirty="0"/>
              <a:t>, Traffic management, Werther </a:t>
            </a:r>
            <a:r>
              <a:rPr lang="fr-FR" dirty="0" err="1"/>
              <a:t>forecasting</a:t>
            </a:r>
            <a:r>
              <a:rPr lang="fr-FR" dirty="0"/>
              <a:t> and </a:t>
            </a:r>
            <a:r>
              <a:rPr lang="fr-FR" dirty="0" err="1"/>
              <a:t>manay</a:t>
            </a:r>
            <a:r>
              <a:rPr lang="fr-FR" dirty="0"/>
              <a:t> more are the applications. </a:t>
            </a:r>
          </a:p>
          <a:p>
            <a:endParaRPr lang="fr-FR" dirty="0"/>
          </a:p>
          <a:p>
            <a:r>
              <a:rPr lang="fr-FR" dirty="0"/>
              <a:t>Astronome / </a:t>
            </a:r>
            <a:r>
              <a:rPr lang="fr-FR" dirty="0" err="1"/>
              <a:t>Space</a:t>
            </a:r>
            <a:r>
              <a:rPr lang="fr-FR" dirty="0"/>
              <a:t> </a:t>
            </a:r>
            <a:r>
              <a:rPr lang="fr-FR" dirty="0" err="1"/>
              <a:t>research</a:t>
            </a:r>
            <a:r>
              <a:rPr lang="fr-FR" dirty="0"/>
              <a:t> deals </a:t>
            </a:r>
            <a:r>
              <a:rPr lang="fr-FR" dirty="0" err="1"/>
              <a:t>with</a:t>
            </a:r>
            <a:r>
              <a:rPr lang="fr-FR" dirty="0"/>
              <a:t> </a:t>
            </a:r>
            <a:r>
              <a:rPr lang="fr-FR" dirty="0" err="1"/>
              <a:t>very</a:t>
            </a:r>
            <a:r>
              <a:rPr lang="fr-FR" dirty="0"/>
              <a:t> </a:t>
            </a:r>
            <a:r>
              <a:rPr lang="fr-FR" dirty="0" err="1"/>
              <a:t>powerfull</a:t>
            </a:r>
            <a:r>
              <a:rPr lang="fr-FR" dirty="0"/>
              <a:t> microscopes and </a:t>
            </a:r>
            <a:r>
              <a:rPr lang="fr-FR" dirty="0" err="1"/>
              <a:t>send</a:t>
            </a:r>
            <a:r>
              <a:rPr lang="fr-FR" dirty="0"/>
              <a:t> satellite to capture the images of the </a:t>
            </a:r>
            <a:r>
              <a:rPr lang="fr-FR" dirty="0" err="1"/>
              <a:t>movement</a:t>
            </a:r>
            <a:r>
              <a:rPr lang="fr-FR" dirty="0"/>
              <a:t> and </a:t>
            </a:r>
            <a:r>
              <a:rPr lang="fr-FR" dirty="0" err="1"/>
              <a:t>different</a:t>
            </a:r>
            <a:r>
              <a:rPr lang="fr-FR" dirty="0"/>
              <a:t> </a:t>
            </a:r>
            <a:r>
              <a:rPr lang="fr-FR" dirty="0" err="1"/>
              <a:t>events</a:t>
            </a:r>
            <a:r>
              <a:rPr lang="fr-FR" dirty="0"/>
              <a:t> of bilions of stars of the </a:t>
            </a:r>
            <a:r>
              <a:rPr lang="fr-FR" dirty="0" err="1"/>
              <a:t>Universe</a:t>
            </a:r>
            <a:r>
              <a:rPr lang="fr-FR" dirty="0"/>
              <a:t> </a:t>
            </a:r>
            <a:r>
              <a:rPr lang="fr-FR" dirty="0" err="1"/>
              <a:t>that</a:t>
            </a:r>
            <a:r>
              <a:rPr lang="fr-FR" dirty="0"/>
              <a:t> </a:t>
            </a:r>
            <a:r>
              <a:rPr lang="fr-FR" dirty="0" err="1"/>
              <a:t>also</a:t>
            </a:r>
            <a:r>
              <a:rPr lang="fr-FR" dirty="0"/>
              <a:t> </a:t>
            </a:r>
            <a:r>
              <a:rPr lang="fr-FR" dirty="0" err="1"/>
              <a:t>produces</a:t>
            </a:r>
            <a:r>
              <a:rPr lang="fr-FR" dirty="0"/>
              <a:t> </a:t>
            </a:r>
            <a:r>
              <a:rPr lang="fr-FR" dirty="0" err="1"/>
              <a:t>very</a:t>
            </a:r>
            <a:r>
              <a:rPr lang="fr-FR" dirty="0"/>
              <a:t> high volume of data.</a:t>
            </a:r>
          </a:p>
          <a:p>
            <a:endParaRPr lang="fr-FR" dirty="0"/>
          </a:p>
          <a:p>
            <a:r>
              <a:rPr lang="fr-FR" dirty="0"/>
              <a:t>In the Business process </a:t>
            </a:r>
            <a:r>
              <a:rPr lang="fr-FR" dirty="0" err="1"/>
              <a:t>also</a:t>
            </a:r>
            <a:r>
              <a:rPr lang="fr-FR" dirty="0"/>
              <a:t>, </a:t>
            </a:r>
            <a:r>
              <a:rPr lang="en-US" dirty="0"/>
              <a:t>Organizations collect data from a variety of sources, including business transactions, smart (IoT) devices, industrial equipment, videos, social media and more. Such data is also high in volume.  In the past, storing it would have been a problem – but cheaper storage on platforms like data lakes and Hadoop have eased the burden.</a:t>
            </a:r>
            <a:endParaRPr lang="fr-FR" dirty="0"/>
          </a:p>
          <a:p>
            <a:endParaRPr lang="en-IN" dirty="0"/>
          </a:p>
        </p:txBody>
      </p:sp>
      <p:sp>
        <p:nvSpPr>
          <p:cNvPr id="4" name="Slide Number Placeholder 3"/>
          <p:cNvSpPr>
            <a:spLocks noGrp="1"/>
          </p:cNvSpPr>
          <p:nvPr>
            <p:ph type="sldNum" sz="quarter" idx="5"/>
          </p:nvPr>
        </p:nvSpPr>
        <p:spPr/>
        <p:txBody>
          <a:bodyPr/>
          <a:lstStyle/>
          <a:p>
            <a:fld id="{474E623D-2F52-4289-B6CD-99EFD56929E1}" type="slidenum">
              <a:rPr lang="en-IN" smtClean="0"/>
              <a:t>5</a:t>
            </a:fld>
            <a:endParaRPr lang="en-IN"/>
          </a:p>
        </p:txBody>
      </p:sp>
    </p:spTree>
    <p:extLst>
      <p:ext uri="{BB962C8B-B14F-4D97-AF65-F5344CB8AC3E}">
        <p14:creationId xmlns:p14="http://schemas.microsoft.com/office/powerpoint/2010/main" val="288025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only automate the frontline business process, however overwhelmed with text files, spreadsheets, presentations, images, graphics, audio files. Video files, animation files. Relational data, html data, xml data, Json data, emails and many others. </a:t>
            </a:r>
          </a:p>
          <a:p>
            <a:endParaRPr lang="en-US" dirty="0"/>
          </a:p>
          <a:p>
            <a:r>
              <a:rPr lang="en-US" dirty="0"/>
              <a:t>Personal workspace of CSE/IT/MCA students are also overwhelmed with class notes with pdf, ppt, snaps from notebook/book, websites, </a:t>
            </a:r>
            <a:r>
              <a:rPr lang="en-US" dirty="0" err="1"/>
              <a:t>whatsup</a:t>
            </a:r>
            <a:r>
              <a:rPr lang="en-US" dirty="0"/>
              <a:t> text, emails, </a:t>
            </a:r>
            <a:r>
              <a:rPr lang="en-US" dirty="0" err="1"/>
              <a:t>facebook</a:t>
            </a:r>
            <a:r>
              <a:rPr lang="en-US" dirty="0"/>
              <a:t>  and others. </a:t>
            </a:r>
          </a:p>
          <a:p>
            <a:endParaRPr lang="en-US" dirty="0"/>
          </a:p>
          <a:p>
            <a:endParaRPr lang="en-IN" dirty="0"/>
          </a:p>
        </p:txBody>
      </p:sp>
      <p:sp>
        <p:nvSpPr>
          <p:cNvPr id="4" name="Slide Number Placeholder 3"/>
          <p:cNvSpPr>
            <a:spLocks noGrp="1"/>
          </p:cNvSpPr>
          <p:nvPr>
            <p:ph type="sldNum" sz="quarter" idx="5"/>
          </p:nvPr>
        </p:nvSpPr>
        <p:spPr/>
        <p:txBody>
          <a:bodyPr/>
          <a:lstStyle/>
          <a:p>
            <a:fld id="{474E623D-2F52-4289-B6CD-99EFD56929E1}" type="slidenum">
              <a:rPr lang="en-IN" smtClean="0"/>
              <a:t>6</a:t>
            </a:fld>
            <a:endParaRPr lang="en-IN"/>
          </a:p>
        </p:txBody>
      </p:sp>
    </p:spTree>
    <p:extLst>
      <p:ext uri="{BB962C8B-B14F-4D97-AF65-F5344CB8AC3E}">
        <p14:creationId xmlns:p14="http://schemas.microsoft.com/office/powerpoint/2010/main" val="117241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importance of big data doesn’t revolve around how much data you have, but what you do with it. You can take data from any source and analyze it to find answers that enable 1) cost reductions, 2) time reductions, 3) new product development and optimized offerings, and 4) smart decision making. When you combine big data with high-powered </a:t>
            </a:r>
            <a:r>
              <a:rPr lang="en-US" dirty="0">
                <a:hlinkClick r:id="rId3"/>
              </a:rPr>
              <a:t>analytics</a:t>
            </a:r>
            <a:r>
              <a:rPr lang="en-US" dirty="0"/>
              <a:t>, you can accomplish business-related tasks such as:</a:t>
            </a:r>
          </a:p>
          <a:p>
            <a:endParaRPr lang="en-US" dirty="0"/>
          </a:p>
          <a:p>
            <a:pPr marL="171450" indent="-171450">
              <a:buFont typeface="Arial" panose="020B0604020202020204" pitchFamily="34" charset="0"/>
              <a:buChar char="•"/>
            </a:pPr>
            <a:r>
              <a:rPr lang="en-US" dirty="0"/>
              <a:t>Determining root causes of failures, issues and defects in near-real time.</a:t>
            </a:r>
          </a:p>
          <a:p>
            <a:pPr marL="171450" indent="-171450">
              <a:buFont typeface="Arial" panose="020B0604020202020204" pitchFamily="34" charset="0"/>
              <a:buChar char="•"/>
            </a:pPr>
            <a:r>
              <a:rPr lang="en-US" dirty="0"/>
              <a:t>Generating coupons at the point of sale based on the customer’s buying habits.</a:t>
            </a:r>
          </a:p>
          <a:p>
            <a:pPr marL="171450" indent="-171450">
              <a:buFont typeface="Arial" panose="020B0604020202020204" pitchFamily="34" charset="0"/>
              <a:buChar char="•"/>
            </a:pPr>
            <a:r>
              <a:rPr lang="en-US" dirty="0"/>
              <a:t>Recalculating entire risk portfolios in minutes.</a:t>
            </a:r>
          </a:p>
          <a:p>
            <a:pPr marL="171450" indent="-171450">
              <a:buFont typeface="Arial" panose="020B0604020202020204" pitchFamily="34" charset="0"/>
              <a:buChar char="•"/>
            </a:pPr>
            <a:r>
              <a:rPr lang="en-US" dirty="0"/>
              <a:t>Detecting fraudulent behavior before it affects your organization.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Data-Driven Decision in perspective of Business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Well-managed, trusted data leads to trusted analytics and trusted decisions. To stay competitive, businesses need to seize the full value of big data and operate in a data-driven way – making decisions based on the evidence presented by big data rather than gut instinct. The benefits of being data-driven are clear. Data-driven organizations perform better, are operationally more predictable and are more profitable.</a:t>
            </a:r>
          </a:p>
          <a:p>
            <a:endParaRPr lang="en-IN" dirty="0"/>
          </a:p>
        </p:txBody>
      </p:sp>
      <p:sp>
        <p:nvSpPr>
          <p:cNvPr id="4" name="Slide Number Placeholder 3"/>
          <p:cNvSpPr>
            <a:spLocks noGrp="1"/>
          </p:cNvSpPr>
          <p:nvPr>
            <p:ph type="sldNum" sz="quarter" idx="5"/>
          </p:nvPr>
        </p:nvSpPr>
        <p:spPr/>
        <p:txBody>
          <a:bodyPr/>
          <a:lstStyle/>
          <a:p>
            <a:fld id="{474E623D-2F52-4289-B6CD-99EFD56929E1}" type="slidenum">
              <a:rPr lang="en-IN" smtClean="0"/>
              <a:t>8</a:t>
            </a:fld>
            <a:endParaRPr lang="en-IN"/>
          </a:p>
        </p:txBody>
      </p:sp>
    </p:spTree>
    <p:extLst>
      <p:ext uri="{BB962C8B-B14F-4D97-AF65-F5344CB8AC3E}">
        <p14:creationId xmlns:p14="http://schemas.microsoft.com/office/powerpoint/2010/main" val="203225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Patient-Level Insights Are Driving Competitive Advantage.</a:t>
            </a:r>
            <a:br>
              <a:rPr lang="en-US" dirty="0"/>
            </a:br>
            <a:r>
              <a:rPr lang="en-US" dirty="0"/>
              <a:t>Organizations are looking to patient data for real-world drivers of brand use — to explain the drivers behind the trends and better inform commercial activities from brand planning to sales targeting.</a:t>
            </a:r>
          </a:p>
          <a:p>
            <a:r>
              <a:rPr lang="en-US" b="1" dirty="0"/>
              <a:t>2. We Are Moving Beyond The Data Warehouse To The “Data Lake.”</a:t>
            </a:r>
            <a:br>
              <a:rPr lang="en-US" dirty="0"/>
            </a:br>
            <a:r>
              <a:rPr lang="en-US" dirty="0"/>
              <a:t>Companies are building data hubs to provide comprehensive access to the information necessary to create new insights that data warehouses cannot deliver.</a:t>
            </a:r>
          </a:p>
          <a:p>
            <a:r>
              <a:rPr lang="en-US" b="1" dirty="0"/>
              <a:t>3. The Data Scientist Is Becoming A Key Role In Commercial Organizations.</a:t>
            </a:r>
            <a:br>
              <a:rPr lang="en-US" dirty="0"/>
            </a:br>
            <a:r>
              <a:rPr lang="en-US" dirty="0"/>
              <a:t>New insights drive decisions when market conditions are changing, and new products are being launched. Data scientists provide the necessary link between business knowledge and analytics expertise to provide these insights.</a:t>
            </a:r>
          </a:p>
          <a:p>
            <a:r>
              <a:rPr lang="en-US" b="1" dirty="0"/>
              <a:t>4. New Technologies Are Rapidly Changing Cost &amp; Capability Dynamics.</a:t>
            </a:r>
            <a:br>
              <a:rPr lang="en-US" dirty="0"/>
            </a:br>
            <a:r>
              <a:rPr lang="en-US" dirty="0"/>
              <a:t>NoSQL databases, Hadoop, and </a:t>
            </a:r>
            <a:r>
              <a:rPr lang="en-US" dirty="0" err="1"/>
              <a:t>cloudbased</a:t>
            </a:r>
            <a:r>
              <a:rPr lang="en-US" dirty="0"/>
              <a:t> platforms are significantly driving down the cost and time necessary to create value from information initiatives.</a:t>
            </a:r>
          </a:p>
          <a:p>
            <a:endParaRPr lang="en-IN" dirty="0"/>
          </a:p>
        </p:txBody>
      </p:sp>
      <p:sp>
        <p:nvSpPr>
          <p:cNvPr id="4" name="Slide Number Placeholder 3"/>
          <p:cNvSpPr>
            <a:spLocks noGrp="1"/>
          </p:cNvSpPr>
          <p:nvPr>
            <p:ph type="sldNum" sz="quarter" idx="5"/>
          </p:nvPr>
        </p:nvSpPr>
        <p:spPr/>
        <p:txBody>
          <a:bodyPr/>
          <a:lstStyle/>
          <a:p>
            <a:fld id="{474E623D-2F52-4289-B6CD-99EFD56929E1}" type="slidenum">
              <a:rPr lang="en-IN" smtClean="0"/>
              <a:t>10</a:t>
            </a:fld>
            <a:endParaRPr lang="en-IN"/>
          </a:p>
        </p:txBody>
      </p:sp>
    </p:spTree>
    <p:extLst>
      <p:ext uri="{BB962C8B-B14F-4D97-AF65-F5344CB8AC3E}">
        <p14:creationId xmlns:p14="http://schemas.microsoft.com/office/powerpoint/2010/main" val="37412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Product Development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Big data, if used effectively, can help to accelerate product and service development – from genomic sequencing and analysis to the causes of a disease and its progression. The amount of data involved in these spheres can be staggering. The ability to use that data to make decisions about a potential new product can differentiate an organization from its competitors.</a:t>
            </a:r>
          </a:p>
          <a:p>
            <a:r>
              <a:rPr lang="en-US" sz="1200" b="0" i="0" kern="1200" dirty="0">
                <a:solidFill>
                  <a:schemeClr val="tx1"/>
                </a:solidFill>
                <a:effectLst/>
                <a:latin typeface="+mn-lt"/>
                <a:ea typeface="+mn-ea"/>
                <a:cs typeface="+mn-cs"/>
              </a:rPr>
              <a:t>New products and services can be developed that are only feasible through the effective management and analysis of big data. These include patient monitoring, through a variety of sensors, to create a complete picture of an individual’s, or a whole population’s health as they react to treatment.</a:t>
            </a:r>
          </a:p>
          <a:p>
            <a:r>
              <a:rPr lang="en-US" sz="1200" b="0" i="0" kern="1200" dirty="0">
                <a:solidFill>
                  <a:schemeClr val="tx1"/>
                </a:solidFill>
                <a:effectLst/>
                <a:latin typeface="+mn-lt"/>
                <a:ea typeface="+mn-ea"/>
                <a:cs typeface="+mn-cs"/>
              </a:rPr>
              <a:t>If your R&amp;D scientists need information about a molecule, disease or drug, big data searches can be employed to parse through huge volumes of news, web, text, public or private databases to zero in on the topic of interest and reduce product development times.</a:t>
            </a:r>
          </a:p>
          <a:p>
            <a:r>
              <a:rPr lang="en-US" sz="1200" b="1" i="0" kern="1200" dirty="0">
                <a:solidFill>
                  <a:schemeClr val="tx1"/>
                </a:solidFill>
                <a:effectLst/>
                <a:latin typeface="+mn-lt"/>
                <a:ea typeface="+mn-ea"/>
                <a:cs typeface="+mn-cs"/>
              </a:rPr>
              <a:t>Clinical Application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Big data analysis can help accelerate product development during the clinical trials of a new drug. Big data can be used to precisely identify and target the most suitable patients for recruitment to a drug trial. Results from clinical trials can be amassed and analyzed in real time with big data analytics and this can significantly shorten this time-consuming part of the product lifecycle.</a:t>
            </a:r>
          </a:p>
          <a:p>
            <a:r>
              <a:rPr lang="en-US" sz="1200" b="0" i="0" kern="1200" dirty="0">
                <a:solidFill>
                  <a:schemeClr val="tx1"/>
                </a:solidFill>
                <a:effectLst/>
                <a:latin typeface="+mn-lt"/>
                <a:ea typeface="+mn-ea"/>
                <a:cs typeface="+mn-cs"/>
              </a:rPr>
              <a:t>Once a drug or medical device is approved and in use among patients, a huge volume of data is available through a variety of sources. This data on the efficacy of a product can be analyzed and used to improve patient adoption or adherence to treatment. It may also provide early indication of any adverse reaction to the medication so that action can be taken to mitigate the impact on patients. Big data analysis can also be used to improve Clinical Supply Management. It can help identify potential product supply issues and even anticipate service issues or device failures.</a:t>
            </a:r>
          </a:p>
          <a:p>
            <a:r>
              <a:rPr lang="en-US" sz="1200" b="1" i="0" kern="1200" dirty="0">
                <a:solidFill>
                  <a:schemeClr val="tx1"/>
                </a:solidFill>
                <a:effectLst/>
                <a:latin typeface="+mn-lt"/>
                <a:ea typeface="+mn-ea"/>
                <a:cs typeface="+mn-cs"/>
              </a:rPr>
              <a:t>Commercial Perspectives and Biomedical Research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Big data analytics can help life sciences organizations at any point along the sales cycle from measuring and improving marketing effectiveness to competitive product analysis and customer support.</a:t>
            </a:r>
          </a:p>
          <a:p>
            <a:r>
              <a:rPr lang="en-US" sz="1200" b="0" i="0" kern="1200" dirty="0">
                <a:solidFill>
                  <a:schemeClr val="tx1"/>
                </a:solidFill>
                <a:effectLst/>
                <a:latin typeface="+mn-lt"/>
                <a:ea typeface="+mn-ea"/>
                <a:cs typeface="+mn-cs"/>
              </a:rPr>
              <a:t>Unstructured data sources such as social media and customer complaints can be mined, interpreted and reported upon to provide early insight. Patient outcome benefits measurement (ACA, Medicare &amp; PCORB) can be analyzed with big data analytics and this can lead to product quality improvements and ultimately improved sales.</a:t>
            </a:r>
          </a:p>
          <a:p>
            <a:r>
              <a:rPr lang="en-US" sz="1200" b="0" i="0" kern="1200" dirty="0">
                <a:solidFill>
                  <a:schemeClr val="tx1"/>
                </a:solidFill>
                <a:effectLst/>
                <a:latin typeface="+mn-lt"/>
                <a:ea typeface="+mn-ea"/>
                <a:cs typeface="+mn-cs"/>
              </a:rPr>
              <a:t>Finally, big data can be used to improve life sciences organizations’ operational efficiency. From production through sales and distribution to customer support, data collection and analysis can identify internal problems or barriers to performance that can be addressed to improve productivity.</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biomedical research and development, data integration independent of the application is not feasible due to the complexity of the data. Therefore, data are wasted in unused silos and a lot of connections in the data are not evaluated and therefore not accessible for further analysis. Suitable big data approaches can transform such data into valuable knowledge resources by integrating the data and make them accessible for further analysis. Furthermore, the data can be evaluated by machine learning algorithms to identify disease mechanisms or appropriate therapy options, for example.</a:t>
            </a:r>
          </a:p>
          <a:p>
            <a:r>
              <a:rPr lang="en-US" sz="1200" b="0" i="0" kern="1200" dirty="0">
                <a:solidFill>
                  <a:schemeClr val="tx1"/>
                </a:solidFill>
                <a:effectLst/>
                <a:latin typeface="+mn-lt"/>
                <a:ea typeface="+mn-ea"/>
                <a:cs typeface="+mn-cs"/>
              </a:rPr>
              <a:t>In the following some projects in the area of big data in life sciences are listed:</a:t>
            </a:r>
          </a:p>
          <a:p>
            <a:pPr fontAlgn="t"/>
            <a:r>
              <a:rPr lang="en-US" sz="1200" b="0" i="0" u="sng" kern="1200" dirty="0">
                <a:solidFill>
                  <a:schemeClr val="tx1"/>
                </a:solidFill>
                <a:effectLst/>
                <a:latin typeface="+mn-lt"/>
                <a:ea typeface="+mn-ea"/>
                <a:cs typeface="+mn-cs"/>
                <a:hlinkClick r:id="rId3"/>
              </a:rPr>
              <a:t>HUMIT – Human-centered support of incrementally-interactive data integration using the example of high-</a:t>
            </a:r>
            <a:r>
              <a:rPr lang="en-US" sz="1200" b="0" i="0" u="sng" kern="1200" dirty="0" err="1">
                <a:solidFill>
                  <a:schemeClr val="tx1"/>
                </a:solidFill>
                <a:effectLst/>
                <a:latin typeface="+mn-lt"/>
                <a:ea typeface="+mn-ea"/>
                <a:cs typeface="+mn-cs"/>
                <a:hlinkClick r:id="rId3"/>
              </a:rPr>
              <a:t>throughoutput</a:t>
            </a:r>
            <a:r>
              <a:rPr lang="en-US" sz="1200" b="0" i="0" u="sng" kern="1200" dirty="0">
                <a:solidFill>
                  <a:schemeClr val="tx1"/>
                </a:solidFill>
                <a:effectLst/>
                <a:latin typeface="+mn-lt"/>
                <a:ea typeface="+mn-ea"/>
                <a:cs typeface="+mn-cs"/>
                <a:hlinkClick r:id="rId3"/>
              </a:rPr>
              <a:t> processes in Life Sciences</a:t>
            </a:r>
            <a:endParaRPr lang="en-US" sz="1200" b="0" i="0" kern="1200" dirty="0">
              <a:solidFill>
                <a:schemeClr val="tx1"/>
              </a:solidFill>
              <a:effectLst/>
              <a:latin typeface="+mn-lt"/>
              <a:ea typeface="+mn-ea"/>
              <a:cs typeface="+mn-cs"/>
            </a:endParaRPr>
          </a:p>
          <a:p>
            <a:pPr fontAlgn="t"/>
            <a:r>
              <a:rPr lang="en-US" sz="1200" b="0" i="0" u="sng" kern="1200" dirty="0">
                <a:solidFill>
                  <a:schemeClr val="tx1"/>
                </a:solidFill>
                <a:effectLst/>
                <a:latin typeface="+mn-lt"/>
                <a:ea typeface="+mn-ea"/>
                <a:cs typeface="+mn-cs"/>
                <a:hlinkClick r:id="rId4"/>
              </a:rPr>
              <a:t>Big Data Alliance – The Fraunhofer Alliance “Big Data” supports medical professionals with data-driven approaches in the fields of diagnosis and therapy, patient care and research</a:t>
            </a:r>
            <a:endParaRPr lang="en-US" sz="1200" b="0" i="0" kern="1200" dirty="0">
              <a:solidFill>
                <a:schemeClr val="tx1"/>
              </a:solidFill>
              <a:effectLst/>
              <a:latin typeface="+mn-lt"/>
              <a:ea typeface="+mn-ea"/>
              <a:cs typeface="+mn-cs"/>
            </a:endParaRPr>
          </a:p>
          <a:p>
            <a:pPr fontAlgn="t"/>
            <a:r>
              <a:rPr lang="en-US" sz="1200" b="0" i="0" kern="1200" dirty="0" err="1">
                <a:solidFill>
                  <a:schemeClr val="tx1"/>
                </a:solidFill>
                <a:effectLst/>
                <a:latin typeface="+mn-lt"/>
                <a:ea typeface="+mn-ea"/>
                <a:cs typeface="+mn-cs"/>
              </a:rPr>
              <a:t>Optiscell</a:t>
            </a:r>
            <a:r>
              <a:rPr lang="en-US" sz="1200" b="0" i="0" kern="1200" dirty="0">
                <a:solidFill>
                  <a:schemeClr val="tx1"/>
                </a:solidFill>
                <a:effectLst/>
                <a:latin typeface="+mn-lt"/>
                <a:ea typeface="+mn-ea"/>
                <a:cs typeface="+mn-cs"/>
              </a:rPr>
              <a:t> – System platform for marker-free identification and manipulation of solitary cells in </a:t>
            </a:r>
            <a:r>
              <a:rPr lang="en-US" sz="1200" b="0" i="0" kern="1200" dirty="0" err="1">
                <a:solidFill>
                  <a:schemeClr val="tx1"/>
                </a:solidFill>
                <a:effectLst/>
                <a:latin typeface="+mn-lt"/>
                <a:ea typeface="+mn-ea"/>
                <a:cs typeface="+mn-cs"/>
              </a:rPr>
              <a:t>biomanufactoring</a:t>
            </a:r>
            <a:r>
              <a:rPr lang="en-US" sz="1200" b="0" i="0" kern="1200" dirty="0">
                <a:solidFill>
                  <a:schemeClr val="tx1"/>
                </a:solidFill>
                <a:effectLst/>
                <a:latin typeface="+mn-lt"/>
                <a:ea typeface="+mn-ea"/>
                <a:cs typeface="+mn-cs"/>
              </a:rPr>
              <a:t> engineering</a:t>
            </a:r>
          </a:p>
          <a:p>
            <a:pPr fontAlgn="t"/>
            <a:r>
              <a:rPr lang="en-US" sz="1200" b="0" i="0" u="sng" kern="1200" dirty="0" err="1">
                <a:solidFill>
                  <a:schemeClr val="tx1"/>
                </a:solidFill>
                <a:effectLst/>
                <a:latin typeface="+mn-lt"/>
                <a:ea typeface="+mn-ea"/>
                <a:cs typeface="+mn-cs"/>
                <a:hlinkClick r:id="rId5"/>
              </a:rPr>
              <a:t>GoSmart</a:t>
            </a:r>
            <a:r>
              <a:rPr lang="en-US" sz="1200" b="0" i="0" u="sng" kern="1200" dirty="0">
                <a:solidFill>
                  <a:schemeClr val="tx1"/>
                </a:solidFill>
                <a:effectLst/>
                <a:latin typeface="+mn-lt"/>
                <a:ea typeface="+mn-ea"/>
                <a:cs typeface="+mn-cs"/>
                <a:hlinkClick r:id="rId5"/>
              </a:rPr>
              <a:t> – Generic open-end simulation environment for minimally invasive cancer treatment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a:p>
            <a:r>
              <a:rPr lang="en-IN" b="1" dirty="0"/>
              <a:t>Research </a:t>
            </a:r>
          </a:p>
          <a:p>
            <a:r>
              <a:rPr lang="en-IN" b="1" dirty="0"/>
              <a:t>Research in various fields of Gene, Disease, source of life, findings of life and  etc. </a:t>
            </a:r>
          </a:p>
        </p:txBody>
      </p:sp>
      <p:sp>
        <p:nvSpPr>
          <p:cNvPr id="4" name="Slide Number Placeholder 3"/>
          <p:cNvSpPr>
            <a:spLocks noGrp="1"/>
          </p:cNvSpPr>
          <p:nvPr>
            <p:ph type="sldNum" sz="quarter" idx="5"/>
          </p:nvPr>
        </p:nvSpPr>
        <p:spPr/>
        <p:txBody>
          <a:bodyPr/>
          <a:lstStyle/>
          <a:p>
            <a:fld id="{474E623D-2F52-4289-B6CD-99EFD56929E1}" type="slidenum">
              <a:rPr lang="en-IN" smtClean="0"/>
              <a:t>11</a:t>
            </a:fld>
            <a:endParaRPr lang="en-IN"/>
          </a:p>
        </p:txBody>
      </p:sp>
    </p:spTree>
    <p:extLst>
      <p:ext uri="{BB962C8B-B14F-4D97-AF65-F5344CB8AC3E}">
        <p14:creationId xmlns:p14="http://schemas.microsoft.com/office/powerpoint/2010/main" val="3297467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autonomous vehicles and surgical robots to churn prevention and fraud detection, enterprises rely on data to uncover new insights and power world-changing solutions.</a:t>
            </a:r>
          </a:p>
          <a:p>
            <a:r>
              <a:rPr lang="en-US" sz="1200" b="0" i="0" kern="1200" dirty="0">
                <a:solidFill>
                  <a:schemeClr val="tx1"/>
                </a:solidFill>
                <a:effectLst/>
                <a:latin typeface="+mn-lt"/>
                <a:ea typeface="+mn-ea"/>
                <a:cs typeface="+mn-cs"/>
              </a:rPr>
              <a:t>It all starts with a data platform that enables you to say "yes". Yes to the analytics your people want to use.  Yes to operating on any cloud your business requires.  Yes to the future with a cloud-native platform that flexes to meets your needs today and tomorrow.  And we have delivered. Cloudera Data Platform is the industry's first enterprise data cloud:</a:t>
            </a:r>
          </a:p>
          <a:p>
            <a:r>
              <a:rPr lang="en-US" sz="1200" b="0" i="0" kern="1200" dirty="0">
                <a:solidFill>
                  <a:schemeClr val="tx1"/>
                </a:solidFill>
                <a:effectLst/>
                <a:latin typeface="+mn-lt"/>
                <a:ea typeface="+mn-ea"/>
                <a:cs typeface="+mn-cs"/>
              </a:rPr>
              <a:t>Multi-function analytics on a unified platform that eliminate silos and speed the discovery of data-driven insights</a:t>
            </a:r>
          </a:p>
          <a:p>
            <a:r>
              <a:rPr lang="en-US" sz="1200" b="0" i="0" kern="1200" dirty="0">
                <a:solidFill>
                  <a:schemeClr val="tx1"/>
                </a:solidFill>
                <a:effectLst/>
                <a:latin typeface="+mn-lt"/>
                <a:ea typeface="+mn-ea"/>
                <a:cs typeface="+mn-cs"/>
              </a:rPr>
              <a:t>A shared data experience that applies consistent security, governance, and metadata</a:t>
            </a:r>
          </a:p>
          <a:p>
            <a:r>
              <a:rPr lang="en-US" sz="1200" b="0" i="0" kern="1200" dirty="0">
                <a:solidFill>
                  <a:schemeClr val="tx1"/>
                </a:solidFill>
                <a:effectLst/>
                <a:latin typeface="+mn-lt"/>
                <a:ea typeface="+mn-ea"/>
                <a:cs typeface="+mn-cs"/>
              </a:rPr>
              <a:t>True hybrid capability with support for public cloud, multi-cloud, and on-premises deployments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We empower people to transform complex data, anywhere it resides, into clear and actionable insights</a:t>
            </a:r>
          </a:p>
          <a:p>
            <a:pPr lvl="1"/>
            <a:r>
              <a:rPr lang="en-US" dirty="0"/>
              <a:t>Cloudera is leading hospitals to better cancer cures, securing financial institutions against fraud and cyber-crime, and helping humans arrive on Mars — and beyond. </a:t>
            </a:r>
          </a:p>
          <a:p>
            <a:pPr lvl="1"/>
            <a:r>
              <a:rPr lang="en-US" dirty="0"/>
              <a:t>But even the most transformative organizations had to start somewhere. That's where we thrive: </a:t>
            </a:r>
          </a:p>
          <a:p>
            <a:pPr lvl="1"/>
            <a:r>
              <a:rPr lang="en-US" dirty="0"/>
              <a:t>Guiding passion into proofs of concept</a:t>
            </a:r>
          </a:p>
          <a:p>
            <a:pPr lvl="1"/>
            <a:r>
              <a:rPr lang="en-US" dirty="0"/>
              <a:t>Extracting value from vision. </a:t>
            </a:r>
          </a:p>
          <a:p>
            <a:pPr lvl="1"/>
            <a:r>
              <a:rPr lang="en-US" dirty="0"/>
              <a:t>Empower continuous optimization and learning across the enterprise</a:t>
            </a:r>
          </a:p>
          <a:p>
            <a:pPr lvl="1"/>
            <a:r>
              <a:rPr lang="en-US" dirty="0"/>
              <a:t>Turning data into predictions at any scale, anywhere</a:t>
            </a:r>
            <a:endParaRPr lang="en-IN" dirty="0"/>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474E623D-2F52-4289-B6CD-99EFD56929E1}" type="slidenum">
              <a:rPr lang="en-IN" smtClean="0"/>
              <a:t>12</a:t>
            </a:fld>
            <a:endParaRPr lang="en-IN"/>
          </a:p>
        </p:txBody>
      </p:sp>
    </p:spTree>
    <p:extLst>
      <p:ext uri="{BB962C8B-B14F-4D97-AF65-F5344CB8AC3E}">
        <p14:creationId xmlns:p14="http://schemas.microsoft.com/office/powerpoint/2010/main" val="120706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3BCA-F3A1-4AF8-A5E1-17E162D02F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4B2EDB-C058-49B2-B2EF-F7791B152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B63055-7208-4BC5-BD41-987AB2BDC80E}"/>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5" name="Footer Placeholder 4">
            <a:extLst>
              <a:ext uri="{FF2B5EF4-FFF2-40B4-BE49-F238E27FC236}">
                <a16:creationId xmlns:a16="http://schemas.microsoft.com/office/drawing/2014/main" id="{42670C78-B963-4E74-B782-7F0968EA8C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BB4D4-62A3-4E44-8972-859BEA486811}"/>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236466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9E07-6194-4437-8123-2DBC6542F4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A39BA-8C86-4F34-96FA-59F1FBDDD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E8E01-C3FC-47A6-8990-C21BEFFF34CA}"/>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5" name="Footer Placeholder 4">
            <a:extLst>
              <a:ext uri="{FF2B5EF4-FFF2-40B4-BE49-F238E27FC236}">
                <a16:creationId xmlns:a16="http://schemas.microsoft.com/office/drawing/2014/main" id="{559C1CC0-BED7-4B18-9B56-6A849E1CF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22E80-3ABD-4196-8743-846D46CF24AA}"/>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33914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DFCFA-0199-4E27-BB2D-455979E2B8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54F4D7-A958-4989-B220-FFA0DB2A7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4A951-4186-4A95-A165-620B983D4F70}"/>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5" name="Footer Placeholder 4">
            <a:extLst>
              <a:ext uri="{FF2B5EF4-FFF2-40B4-BE49-F238E27FC236}">
                <a16:creationId xmlns:a16="http://schemas.microsoft.com/office/drawing/2014/main" id="{146C8F89-E3DD-4005-A984-F54BD1AB0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21090F-D0AB-461C-B7A0-81117BDD9FB8}"/>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384853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F845-616A-40AF-B046-A6FB56342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A6E36-5469-4DC5-9E74-0E72FAB1AE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A6775-0490-41C9-9B3E-B89B29E8411B}"/>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5" name="Footer Placeholder 4">
            <a:extLst>
              <a:ext uri="{FF2B5EF4-FFF2-40B4-BE49-F238E27FC236}">
                <a16:creationId xmlns:a16="http://schemas.microsoft.com/office/drawing/2014/main" id="{40FE08A6-E27B-454F-91EF-7E351F702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E0C43-A469-41F7-AF08-B7CD8446015A}"/>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237522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3DB2-C52E-47CD-97E4-2C67660004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99B070-CD80-478B-B7C2-C4F85668F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E57625-9A39-4BAF-841E-E74EF3CA19BF}"/>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5" name="Footer Placeholder 4">
            <a:extLst>
              <a:ext uri="{FF2B5EF4-FFF2-40B4-BE49-F238E27FC236}">
                <a16:creationId xmlns:a16="http://schemas.microsoft.com/office/drawing/2014/main" id="{6E46FBE1-2937-4500-9AA9-BED5FCAFF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D0D78-F377-4A58-91D8-FA43E6AE9AB9}"/>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263619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5693-7D21-49AA-925A-BB5C724BC7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0885F8-C915-4CD6-9ACC-418C0212B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5B6ED4-DBEA-47FC-B0FD-1A6BC1CFB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7FB5E5-0651-4C97-9BEC-AC54914455C6}"/>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6" name="Footer Placeholder 5">
            <a:extLst>
              <a:ext uri="{FF2B5EF4-FFF2-40B4-BE49-F238E27FC236}">
                <a16:creationId xmlns:a16="http://schemas.microsoft.com/office/drawing/2014/main" id="{634E60EE-CFF4-40E7-92CA-D40AD52C9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1D8660-0FA6-4482-B01E-82627B585B34}"/>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96490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4B09-AFE0-4BE9-9DEA-0D98CC43E9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405882-FAFB-49B0-A099-67C525033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B1C841-9ADA-43F2-853F-2D3095E50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62F30E-AED2-46F6-AC44-0586E672E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C39C7-C1AA-4947-B399-59ED79240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E68823-AEB8-4E90-B0F5-9C50BF144A61}"/>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8" name="Footer Placeholder 7">
            <a:extLst>
              <a:ext uri="{FF2B5EF4-FFF2-40B4-BE49-F238E27FC236}">
                <a16:creationId xmlns:a16="http://schemas.microsoft.com/office/drawing/2014/main" id="{848C1018-FC02-40E1-BFA6-5F6A11A695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392982-7FB0-44D1-BB7C-E991726622D8}"/>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215443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953A-EDC2-429D-902B-47EBCB842B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7B2B6A-15C0-40AE-B32C-41C376CC8190}"/>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4" name="Footer Placeholder 3">
            <a:extLst>
              <a:ext uri="{FF2B5EF4-FFF2-40B4-BE49-F238E27FC236}">
                <a16:creationId xmlns:a16="http://schemas.microsoft.com/office/drawing/2014/main" id="{62E05A7E-BB70-4470-8F7B-C8F61C3880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90DC42-FB15-48A6-98B5-7E1FE9E7C6F6}"/>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18944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D6835-6E7E-41A4-A28D-540DB40ED320}"/>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3" name="Footer Placeholder 2">
            <a:extLst>
              <a:ext uri="{FF2B5EF4-FFF2-40B4-BE49-F238E27FC236}">
                <a16:creationId xmlns:a16="http://schemas.microsoft.com/office/drawing/2014/main" id="{A09FE1C2-670C-4B72-99B9-C23006415F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9B5A31-7235-46D0-9B0C-24FBE1D1C966}"/>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219222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924D-3DED-4BC4-A927-C86BFABA2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03DADF-33CB-4A53-ACF1-3C6831FB5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8A04F8-963C-47B2-AA3B-5C4775E5D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A02EC-B279-43BC-86AA-A92C09014F26}"/>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6" name="Footer Placeholder 5">
            <a:extLst>
              <a:ext uri="{FF2B5EF4-FFF2-40B4-BE49-F238E27FC236}">
                <a16:creationId xmlns:a16="http://schemas.microsoft.com/office/drawing/2014/main" id="{6BE5AA05-A462-45FC-87AE-BADD96FFA0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04C9DE-DFAF-4542-B4B5-4B4176947226}"/>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353454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F9BA-D34E-4D65-B109-F49342C56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381399-47E6-4A90-B09D-DA55600AC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0C524E-F138-4678-B6C4-E71137956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5ED13-380A-4239-81D9-5FBF543A9EF8}"/>
              </a:ext>
            </a:extLst>
          </p:cNvPr>
          <p:cNvSpPr>
            <a:spLocks noGrp="1"/>
          </p:cNvSpPr>
          <p:nvPr>
            <p:ph type="dt" sz="half" idx="10"/>
          </p:nvPr>
        </p:nvSpPr>
        <p:spPr/>
        <p:txBody>
          <a:bodyPr/>
          <a:lstStyle/>
          <a:p>
            <a:fld id="{9B2A2A4D-9A33-4E61-8B5D-8FA82AC91236}" type="datetimeFigureOut">
              <a:rPr lang="en-IN" smtClean="0"/>
              <a:t>17-03-2022</a:t>
            </a:fld>
            <a:endParaRPr lang="en-IN"/>
          </a:p>
        </p:txBody>
      </p:sp>
      <p:sp>
        <p:nvSpPr>
          <p:cNvPr id="6" name="Footer Placeholder 5">
            <a:extLst>
              <a:ext uri="{FF2B5EF4-FFF2-40B4-BE49-F238E27FC236}">
                <a16:creationId xmlns:a16="http://schemas.microsoft.com/office/drawing/2014/main" id="{E020B2AB-FEBC-4D8B-B8C9-244F2F555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5F09D-2A2A-46B9-8679-29A551D13C66}"/>
              </a:ext>
            </a:extLst>
          </p:cNvPr>
          <p:cNvSpPr>
            <a:spLocks noGrp="1"/>
          </p:cNvSpPr>
          <p:nvPr>
            <p:ph type="sldNum" sz="quarter" idx="12"/>
          </p:nvPr>
        </p:nvSpPr>
        <p:spPr/>
        <p:txBody>
          <a:bodyPr/>
          <a:lstStyle/>
          <a:p>
            <a:fld id="{4436932F-F11B-4274-8512-B6DC530FBE71}" type="slidenum">
              <a:rPr lang="en-IN" smtClean="0"/>
              <a:t>‹#›</a:t>
            </a:fld>
            <a:endParaRPr lang="en-IN"/>
          </a:p>
        </p:txBody>
      </p:sp>
    </p:spTree>
    <p:extLst>
      <p:ext uri="{BB962C8B-B14F-4D97-AF65-F5344CB8AC3E}">
        <p14:creationId xmlns:p14="http://schemas.microsoft.com/office/powerpoint/2010/main" val="395393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F97B9-2BBC-45F1-8F82-91F87D482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D71722-67F0-4708-9F42-5304954A2B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048B9-B459-430B-9534-25AE0DC767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A2A4D-9A33-4E61-8B5D-8FA82AC91236}" type="datetimeFigureOut">
              <a:rPr lang="en-IN" smtClean="0"/>
              <a:t>17-03-2022</a:t>
            </a:fld>
            <a:endParaRPr lang="en-IN"/>
          </a:p>
        </p:txBody>
      </p:sp>
      <p:sp>
        <p:nvSpPr>
          <p:cNvPr id="5" name="Footer Placeholder 4">
            <a:extLst>
              <a:ext uri="{FF2B5EF4-FFF2-40B4-BE49-F238E27FC236}">
                <a16:creationId xmlns:a16="http://schemas.microsoft.com/office/drawing/2014/main" id="{3762F582-D397-401C-BF38-C683659F1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685E87-02ED-441F-A80F-9EAB94F16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6932F-F11B-4274-8512-B6DC530FBE71}" type="slidenum">
              <a:rPr lang="en-IN" smtClean="0"/>
              <a:t>‹#›</a:t>
            </a:fld>
            <a:endParaRPr lang="en-IN"/>
          </a:p>
        </p:txBody>
      </p:sp>
    </p:spTree>
    <p:extLst>
      <p:ext uri="{BB962C8B-B14F-4D97-AF65-F5344CB8AC3E}">
        <p14:creationId xmlns:p14="http://schemas.microsoft.com/office/powerpoint/2010/main" val="4073991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businessanalytics/definition/unstructured-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techtarget.com/searchenterpriseai/definition/machine-learning-ML" TargetMode="External"/><Relationship Id="rId5" Type="http://schemas.openxmlformats.org/officeDocument/2006/relationships/hyperlink" Target="https://whatis.techtarget.com/definition/structured-data" TargetMode="External"/><Relationship Id="rId4" Type="http://schemas.openxmlformats.org/officeDocument/2006/relationships/hyperlink" Target="https://whatis.techtarget.com/definition/semi-structured-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735A-9510-4F6C-8AB0-0C88C4960FC4}"/>
              </a:ext>
            </a:extLst>
          </p:cNvPr>
          <p:cNvSpPr>
            <a:spLocks noGrp="1"/>
          </p:cNvSpPr>
          <p:nvPr>
            <p:ph type="ctrTitle"/>
          </p:nvPr>
        </p:nvSpPr>
        <p:spPr>
          <a:xfrm>
            <a:off x="4163437" y="1122363"/>
            <a:ext cx="6504562" cy="2387600"/>
          </a:xfrm>
        </p:spPr>
        <p:txBody>
          <a:bodyPr/>
          <a:lstStyle/>
          <a:p>
            <a:r>
              <a:rPr lang="en-US" dirty="0"/>
              <a:t>Big Data</a:t>
            </a:r>
            <a:br>
              <a:rPr lang="en-US" dirty="0"/>
            </a:br>
            <a:r>
              <a:rPr lang="en-US" dirty="0"/>
              <a:t>Understanding  </a:t>
            </a:r>
            <a:endParaRPr lang="en-IN" dirty="0"/>
          </a:p>
        </p:txBody>
      </p:sp>
      <p:sp>
        <p:nvSpPr>
          <p:cNvPr id="3" name="Subtitle 2">
            <a:extLst>
              <a:ext uri="{FF2B5EF4-FFF2-40B4-BE49-F238E27FC236}">
                <a16:creationId xmlns:a16="http://schemas.microsoft.com/office/drawing/2014/main" id="{736DAD35-DC7A-4B01-BF1B-F9AFB3DEC790}"/>
              </a:ext>
            </a:extLst>
          </p:cNvPr>
          <p:cNvSpPr>
            <a:spLocks noGrp="1"/>
          </p:cNvSpPr>
          <p:nvPr>
            <p:ph type="subTitle" idx="1"/>
          </p:nvPr>
        </p:nvSpPr>
        <p:spPr>
          <a:xfrm>
            <a:off x="4163438" y="3600636"/>
            <a:ext cx="6504562" cy="619766"/>
          </a:xfrm>
        </p:spPr>
        <p:txBody>
          <a:bodyPr/>
          <a:lstStyle/>
          <a:p>
            <a:pPr algn="r"/>
            <a:r>
              <a:rPr lang="en-US" dirty="0"/>
              <a:t>Dr. Supriya Chakraborty</a:t>
            </a:r>
            <a:endParaRPr lang="en-IN" dirty="0"/>
          </a:p>
        </p:txBody>
      </p:sp>
      <p:sp>
        <p:nvSpPr>
          <p:cNvPr id="4" name="Subtitle 2">
            <a:extLst>
              <a:ext uri="{FF2B5EF4-FFF2-40B4-BE49-F238E27FC236}">
                <a16:creationId xmlns:a16="http://schemas.microsoft.com/office/drawing/2014/main" id="{4696074E-797A-4A71-A913-9EB32A125EBE}"/>
              </a:ext>
            </a:extLst>
          </p:cNvPr>
          <p:cNvSpPr txBox="1">
            <a:spLocks/>
          </p:cNvSpPr>
          <p:nvPr/>
        </p:nvSpPr>
        <p:spPr>
          <a:xfrm>
            <a:off x="19455" y="0"/>
            <a:ext cx="414398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60000"/>
              </a:lnSpc>
            </a:pPr>
            <a:r>
              <a:rPr lang="en-US" sz="1800" dirty="0">
                <a:solidFill>
                  <a:schemeClr val="bg1"/>
                </a:solidFill>
                <a:latin typeface="Times New Roman" panose="02020603050405020304" pitchFamily="18" charset="0"/>
                <a:cs typeface="Times New Roman" panose="02020603050405020304" pitchFamily="18" charset="0"/>
              </a:rPr>
              <a:t>Big data is different . The traditional data processing tool could not be helpful to analyze the big data. The organization and features are different of big data than distributed databases. The different is strong and specific.  </a:t>
            </a:r>
          </a:p>
          <a:p>
            <a:pPr>
              <a:lnSpc>
                <a:spcPct val="160000"/>
              </a:lnSpc>
            </a:pPr>
            <a:endParaRPr lang="en-US" sz="1800" dirty="0">
              <a:solidFill>
                <a:schemeClr val="bg1"/>
              </a:solidFill>
              <a:latin typeface="Times New Roman" panose="02020603050405020304" pitchFamily="18" charset="0"/>
              <a:cs typeface="Times New Roman" panose="02020603050405020304" pitchFamily="18" charset="0"/>
            </a:endParaRPr>
          </a:p>
          <a:p>
            <a:pPr>
              <a:lnSpc>
                <a:spcPct val="160000"/>
              </a:lnSpc>
            </a:pPr>
            <a:r>
              <a:rPr lang="en-US" sz="1800" dirty="0">
                <a:solidFill>
                  <a:schemeClr val="bg1"/>
                </a:solidFill>
                <a:latin typeface="Times New Roman" panose="02020603050405020304" pitchFamily="18" charset="0"/>
                <a:cs typeface="Times New Roman" panose="02020603050405020304" pitchFamily="18" charset="0"/>
              </a:rPr>
              <a:t>Distributed database mainly focuses the features of reliability, availability, and accessing of data from the local system through high level of transparency. The Big data must be capable of handling high speed and variety of days with quick accessing and analyzing. </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941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88D5-CFEF-47ED-9D82-706833C8A5D9}"/>
              </a:ext>
            </a:extLst>
          </p:cNvPr>
          <p:cNvSpPr>
            <a:spLocks noGrp="1"/>
          </p:cNvSpPr>
          <p:nvPr>
            <p:ph type="title"/>
          </p:nvPr>
        </p:nvSpPr>
        <p:spPr/>
        <p:txBody>
          <a:bodyPr/>
          <a:lstStyle/>
          <a:p>
            <a:r>
              <a:rPr lang="en-US" dirty="0"/>
              <a:t>Data-driven decision making in Life sciences </a:t>
            </a:r>
            <a:endParaRPr lang="en-IN" dirty="0"/>
          </a:p>
        </p:txBody>
      </p:sp>
      <p:sp>
        <p:nvSpPr>
          <p:cNvPr id="3" name="Content Placeholder 2">
            <a:extLst>
              <a:ext uri="{FF2B5EF4-FFF2-40B4-BE49-F238E27FC236}">
                <a16:creationId xmlns:a16="http://schemas.microsoft.com/office/drawing/2014/main" id="{DF938F41-7416-435A-BFB6-9E83EA3DCAC2}"/>
              </a:ext>
            </a:extLst>
          </p:cNvPr>
          <p:cNvSpPr>
            <a:spLocks noGrp="1"/>
          </p:cNvSpPr>
          <p:nvPr>
            <p:ph idx="1"/>
          </p:nvPr>
        </p:nvSpPr>
        <p:spPr>
          <a:xfrm>
            <a:off x="457201" y="1467853"/>
            <a:ext cx="11454062" cy="4812631"/>
          </a:xfrm>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marL="742950" indent="-742950">
              <a:buFont typeface="+mj-lt"/>
              <a:buAutoNum type="arabicPeriod"/>
            </a:pPr>
            <a:r>
              <a:rPr lang="en-US" sz="4000" b="1" dirty="0"/>
              <a:t>Patient-Level Insights Are Driving Competitive Advantage.</a:t>
            </a:r>
          </a:p>
          <a:p>
            <a:pPr marL="742950" indent="-742950">
              <a:buFont typeface="+mj-lt"/>
              <a:buAutoNum type="arabicPeriod"/>
            </a:pPr>
            <a:r>
              <a:rPr lang="en-US" sz="4000" b="1" dirty="0"/>
              <a:t>We Are Moving Beyond The Data Warehouse To The “Data Lake.”</a:t>
            </a:r>
          </a:p>
          <a:p>
            <a:pPr marL="742950" indent="-742950">
              <a:buFont typeface="+mj-lt"/>
              <a:buAutoNum type="arabicPeriod"/>
            </a:pPr>
            <a:r>
              <a:rPr lang="en-US" sz="4000" b="1" dirty="0"/>
              <a:t>The Data Scientist Is Becoming A Key Role In Commercial Organizations.</a:t>
            </a:r>
          </a:p>
          <a:p>
            <a:pPr marL="742950" indent="-742950">
              <a:buFont typeface="+mj-lt"/>
              <a:buAutoNum type="arabicPeriod"/>
            </a:pPr>
            <a:r>
              <a:rPr lang="en-US" sz="4000" b="1" dirty="0"/>
              <a:t>New Technologies Are Rapidly Changing Cost &amp; Capability Dynamics</a:t>
            </a:r>
            <a:r>
              <a:rPr lang="en-US" b="1" dirty="0"/>
              <a:t>.</a:t>
            </a:r>
            <a:endParaRPr lang="en-IN" dirty="0"/>
          </a:p>
        </p:txBody>
      </p:sp>
    </p:spTree>
    <p:extLst>
      <p:ext uri="{BB962C8B-B14F-4D97-AF65-F5344CB8AC3E}">
        <p14:creationId xmlns:p14="http://schemas.microsoft.com/office/powerpoint/2010/main" val="12634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F22A7A-4121-499D-88D0-A85F2192C00D}"/>
              </a:ext>
            </a:extLst>
          </p:cNvPr>
          <p:cNvGraphicFramePr/>
          <p:nvPr>
            <p:extLst>
              <p:ext uri="{D42A27DB-BD31-4B8C-83A1-F6EECF244321}">
                <p14:modId xmlns:p14="http://schemas.microsoft.com/office/powerpoint/2010/main" val="1613186908"/>
              </p:ext>
            </p:extLst>
          </p:nvPr>
        </p:nvGraphicFramePr>
        <p:xfrm>
          <a:off x="194872" y="0"/>
          <a:ext cx="11452485" cy="6415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55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05DA-5FF8-4916-9DA5-12AADBCAD502}"/>
              </a:ext>
            </a:extLst>
          </p:cNvPr>
          <p:cNvSpPr>
            <a:spLocks noGrp="1"/>
          </p:cNvSpPr>
          <p:nvPr>
            <p:ph type="title"/>
          </p:nvPr>
        </p:nvSpPr>
        <p:spPr>
          <a:xfrm>
            <a:off x="838200" y="365125"/>
            <a:ext cx="10515600" cy="774127"/>
          </a:xfrm>
        </p:spPr>
        <p:txBody>
          <a:bodyPr/>
          <a:lstStyle/>
          <a:p>
            <a:r>
              <a:rPr lang="en-US" dirty="0"/>
              <a:t>What is Cloudera? </a:t>
            </a:r>
            <a:endParaRPr lang="en-IN" dirty="0"/>
          </a:p>
        </p:txBody>
      </p:sp>
      <p:sp>
        <p:nvSpPr>
          <p:cNvPr id="3" name="Content Placeholder 2">
            <a:extLst>
              <a:ext uri="{FF2B5EF4-FFF2-40B4-BE49-F238E27FC236}">
                <a16:creationId xmlns:a16="http://schemas.microsoft.com/office/drawing/2014/main" id="{E6B069A8-B554-4249-BD5C-CE6FB08F4F01}"/>
              </a:ext>
            </a:extLst>
          </p:cNvPr>
          <p:cNvSpPr>
            <a:spLocks noGrp="1"/>
          </p:cNvSpPr>
          <p:nvPr>
            <p:ph idx="1"/>
          </p:nvPr>
        </p:nvSpPr>
        <p:spPr>
          <a:xfrm>
            <a:off x="838200" y="1334125"/>
            <a:ext cx="10515600" cy="5158750"/>
          </a:xfrm>
        </p:spPr>
        <p:txBody>
          <a:bodyPr>
            <a:normAutofit fontScale="92500" lnSpcReduction="20000"/>
          </a:bodyPr>
          <a:lstStyle/>
          <a:p>
            <a:r>
              <a:rPr lang="en-US" dirty="0"/>
              <a:t>Cloudera Data Platform is the industry's first enterprise data cloud:</a:t>
            </a:r>
          </a:p>
          <a:p>
            <a:pPr lvl="1"/>
            <a:r>
              <a:rPr lang="en-US" dirty="0"/>
              <a:t>Multi-function analytics on a unified platform that eliminate silos and speed the discovery of data-driven insights</a:t>
            </a:r>
          </a:p>
          <a:p>
            <a:pPr lvl="1"/>
            <a:r>
              <a:rPr lang="en-US" dirty="0"/>
              <a:t>A shared data experience that applies consistent security, governance, and metadata</a:t>
            </a:r>
          </a:p>
          <a:p>
            <a:pPr lvl="1"/>
            <a:r>
              <a:rPr lang="en-US" dirty="0"/>
              <a:t>True hybrid capability with support for public cloud, multi-cloud, and on-premises deployments</a:t>
            </a:r>
          </a:p>
          <a:p>
            <a:r>
              <a:rPr lang="en-US" dirty="0"/>
              <a:t>We empower people to transform complex data, anywhere it resides, into clear and actionable insights</a:t>
            </a:r>
          </a:p>
          <a:p>
            <a:pPr lvl="1"/>
            <a:r>
              <a:rPr lang="en-US" dirty="0"/>
              <a:t>Cloudera is leading hospitals to better cancer cures, securing financial institutions against fraud and cyber-crime, and helping humans arrive on Mars — and beyond. </a:t>
            </a:r>
          </a:p>
          <a:p>
            <a:pPr lvl="1"/>
            <a:r>
              <a:rPr lang="en-US" dirty="0"/>
              <a:t>But even the most transformative organizations had to start somewhere. That's where we thrive: </a:t>
            </a:r>
          </a:p>
          <a:p>
            <a:pPr lvl="1"/>
            <a:r>
              <a:rPr lang="en-US" dirty="0"/>
              <a:t>Guiding passion into proofs of concept</a:t>
            </a:r>
          </a:p>
          <a:p>
            <a:pPr lvl="1"/>
            <a:r>
              <a:rPr lang="en-US" dirty="0"/>
              <a:t>Extracting value from vision. </a:t>
            </a:r>
          </a:p>
          <a:p>
            <a:pPr lvl="1"/>
            <a:r>
              <a:rPr lang="en-US" dirty="0"/>
              <a:t>Empower continuous optimization and learning across the enterprise</a:t>
            </a:r>
          </a:p>
          <a:p>
            <a:pPr lvl="1"/>
            <a:r>
              <a:rPr lang="en-US" dirty="0"/>
              <a:t>Turning data into predictions at any scale, anywhere</a:t>
            </a:r>
            <a:endParaRPr lang="en-IN" dirty="0"/>
          </a:p>
        </p:txBody>
      </p:sp>
    </p:spTree>
    <p:extLst>
      <p:ext uri="{BB962C8B-B14F-4D97-AF65-F5344CB8AC3E}">
        <p14:creationId xmlns:p14="http://schemas.microsoft.com/office/powerpoint/2010/main" val="305728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09A91678-0A53-4187-87D2-D1F8B876D28C}"/>
              </a:ext>
            </a:extLst>
          </p:cNvPr>
          <p:cNvSpPr>
            <a:spLocks noGrp="1"/>
          </p:cNvSpPr>
          <p:nvPr>
            <p:ph type="ctrTitle"/>
          </p:nvPr>
        </p:nvSpPr>
        <p:spPr>
          <a:xfrm>
            <a:off x="6590662" y="4267832"/>
            <a:ext cx="4805996" cy="1297115"/>
          </a:xfrm>
        </p:spPr>
        <p:txBody>
          <a:bodyPr anchor="t">
            <a:normAutofit/>
          </a:bodyPr>
          <a:lstStyle/>
          <a:p>
            <a:pPr algn="l"/>
            <a:r>
              <a:rPr lang="en-US" sz="4400" dirty="0">
                <a:solidFill>
                  <a:srgbClr val="000000"/>
                </a:solidFill>
              </a:rPr>
              <a:t>Thank you </a:t>
            </a:r>
            <a:endParaRPr lang="en-IN" sz="4400" dirty="0">
              <a:solidFill>
                <a:srgbClr val="000000"/>
              </a:solidFill>
            </a:endParaRPr>
          </a:p>
        </p:txBody>
      </p:sp>
      <p:sp>
        <p:nvSpPr>
          <p:cNvPr id="5" name="Subtitle 4">
            <a:extLst>
              <a:ext uri="{FF2B5EF4-FFF2-40B4-BE49-F238E27FC236}">
                <a16:creationId xmlns:a16="http://schemas.microsoft.com/office/drawing/2014/main" id="{00C0010C-389E-4273-941B-D5602A836848}"/>
              </a:ext>
            </a:extLst>
          </p:cNvPr>
          <p:cNvSpPr>
            <a:spLocks noGrp="1"/>
          </p:cNvSpPr>
          <p:nvPr>
            <p:ph type="subTitle" idx="1"/>
          </p:nvPr>
        </p:nvSpPr>
        <p:spPr>
          <a:xfrm>
            <a:off x="6590966" y="3428999"/>
            <a:ext cx="4805691" cy="838831"/>
          </a:xfrm>
        </p:spPr>
        <p:txBody>
          <a:bodyPr anchor="b">
            <a:normAutofit/>
          </a:bodyPr>
          <a:lstStyle/>
          <a:p>
            <a:pPr algn="l"/>
            <a:r>
              <a:rPr lang="en-US" sz="1800" b="1" dirty="0">
                <a:solidFill>
                  <a:srgbClr val="000000"/>
                </a:solidFill>
              </a:rPr>
              <a:t>Any suggestion, alternation, addition is welcome to enhance the understanding and extending the knowledge on this topic. </a:t>
            </a:r>
            <a:endParaRPr lang="en-IN" sz="1800" b="1" dirty="0">
              <a:solidFill>
                <a:srgbClr val="000000"/>
              </a:solidFill>
            </a:endParaRPr>
          </a:p>
        </p:txBody>
      </p:sp>
      <p:sp>
        <p:nvSpPr>
          <p:cNvPr id="1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Smiling Face with No Fill">
            <a:extLst>
              <a:ext uri="{FF2B5EF4-FFF2-40B4-BE49-F238E27FC236}">
                <a16:creationId xmlns:a16="http://schemas.microsoft.com/office/drawing/2014/main" id="{069A8F29-E668-4D73-AAA3-88B708E87F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09411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995-8564-4EBA-96AD-1EF54A935D91}"/>
              </a:ext>
            </a:extLst>
          </p:cNvPr>
          <p:cNvSpPr>
            <a:spLocks noGrp="1"/>
          </p:cNvSpPr>
          <p:nvPr>
            <p:ph type="title"/>
          </p:nvPr>
        </p:nvSpPr>
        <p:spPr/>
        <p:txBody>
          <a:bodyPr/>
          <a:lstStyle/>
          <a:p>
            <a:r>
              <a:rPr lang="en-US" dirty="0"/>
              <a:t>Big Data? </a:t>
            </a:r>
            <a:endParaRPr lang="en-IN" dirty="0"/>
          </a:p>
        </p:txBody>
      </p:sp>
      <p:sp>
        <p:nvSpPr>
          <p:cNvPr id="3" name="Content Placeholder 2">
            <a:extLst>
              <a:ext uri="{FF2B5EF4-FFF2-40B4-BE49-F238E27FC236}">
                <a16:creationId xmlns:a16="http://schemas.microsoft.com/office/drawing/2014/main" id="{DE31DD02-F116-4A70-8713-96B7E484046D}"/>
              </a:ext>
            </a:extLst>
          </p:cNvPr>
          <p:cNvSpPr>
            <a:spLocks noGrp="1"/>
          </p:cNvSpPr>
          <p:nvPr>
            <p:ph idx="1"/>
          </p:nvPr>
        </p:nvSpPr>
        <p:spPr>
          <a:xfrm>
            <a:off x="838200" y="1547813"/>
            <a:ext cx="10515600" cy="1603375"/>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marL="0" indent="0" algn="just">
              <a:lnSpc>
                <a:spcPct val="150000"/>
              </a:lnSpc>
              <a:buNone/>
            </a:pPr>
            <a:r>
              <a:rPr lang="en-US" dirty="0"/>
              <a:t>Extremely large data sets that may be analyzed computationally to reveal patterns, trends, and associations, especially relating to human behavior and interactions.</a:t>
            </a:r>
            <a:endParaRPr lang="en-IN" dirty="0"/>
          </a:p>
        </p:txBody>
      </p:sp>
      <p:sp>
        <p:nvSpPr>
          <p:cNvPr id="4" name="Content Placeholder 2">
            <a:extLst>
              <a:ext uri="{FF2B5EF4-FFF2-40B4-BE49-F238E27FC236}">
                <a16:creationId xmlns:a16="http://schemas.microsoft.com/office/drawing/2014/main" id="{08D01A36-798A-43DB-B449-D9689DAA5CFD}"/>
              </a:ext>
            </a:extLst>
          </p:cNvPr>
          <p:cNvSpPr txBox="1">
            <a:spLocks/>
          </p:cNvSpPr>
          <p:nvPr/>
        </p:nvSpPr>
        <p:spPr>
          <a:xfrm>
            <a:off x="838200" y="3706812"/>
            <a:ext cx="10515600" cy="16033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dirty="0"/>
              <a:t>In the early 2000s, industry analyst Doug Laney articulated the mainstream definition of Big data with 3V’s. </a:t>
            </a:r>
            <a:endParaRPr lang="en-IN" dirty="0"/>
          </a:p>
        </p:txBody>
      </p:sp>
    </p:spTree>
    <p:extLst>
      <p:ext uri="{BB962C8B-B14F-4D97-AF65-F5344CB8AC3E}">
        <p14:creationId xmlns:p14="http://schemas.microsoft.com/office/powerpoint/2010/main" val="297186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34C4-FE62-474F-A825-38DE1271906C}"/>
              </a:ext>
            </a:extLst>
          </p:cNvPr>
          <p:cNvSpPr>
            <a:spLocks noGrp="1"/>
          </p:cNvSpPr>
          <p:nvPr>
            <p:ph type="title"/>
          </p:nvPr>
        </p:nvSpPr>
        <p:spPr/>
        <p:txBody>
          <a:bodyPr/>
          <a:lstStyle/>
          <a:p>
            <a:r>
              <a:rPr lang="en-US" dirty="0"/>
              <a:t>What is Big Data? </a:t>
            </a:r>
            <a:endParaRPr lang="en-IN" dirty="0"/>
          </a:p>
        </p:txBody>
      </p:sp>
      <p:sp>
        <p:nvSpPr>
          <p:cNvPr id="4" name="Content Placeholder 2">
            <a:extLst>
              <a:ext uri="{FF2B5EF4-FFF2-40B4-BE49-F238E27FC236}">
                <a16:creationId xmlns:a16="http://schemas.microsoft.com/office/drawing/2014/main" id="{27EF13AE-DD7F-4507-9DCE-66DE8BBBEEC2}"/>
              </a:ext>
            </a:extLst>
          </p:cNvPr>
          <p:cNvSpPr>
            <a:spLocks noGrp="1"/>
          </p:cNvSpPr>
          <p:nvPr>
            <p:ph idx="1"/>
          </p:nvPr>
        </p:nvSpPr>
        <p:spPr>
          <a:xfrm>
            <a:off x="838200" y="1825625"/>
            <a:ext cx="10515600" cy="4351338"/>
          </a:xfrm>
        </p:spPr>
        <p:style>
          <a:lnRef idx="2">
            <a:schemeClr val="dk1"/>
          </a:lnRef>
          <a:fillRef idx="1">
            <a:schemeClr val="lt1"/>
          </a:fillRef>
          <a:effectRef idx="0">
            <a:schemeClr val="dk1"/>
          </a:effectRef>
          <a:fontRef idx="minor">
            <a:schemeClr val="dk1"/>
          </a:fontRef>
        </p:style>
        <p:txBody>
          <a:bodyPr/>
          <a:lstStyle/>
          <a:p>
            <a:pPr algn="just"/>
            <a:r>
              <a:rPr lang="en-US" b="0" i="0" dirty="0">
                <a:solidFill>
                  <a:srgbClr val="6C6C6C"/>
                </a:solidFill>
                <a:effectLst/>
                <a:latin typeface="Arial" panose="020B0604020202020204" pitchFamily="34" charset="0"/>
              </a:rPr>
              <a:t>Big data is a combination of </a:t>
            </a:r>
            <a:r>
              <a:rPr lang="en-US" b="0" i="0" u="sng" dirty="0">
                <a:solidFill>
                  <a:srgbClr val="007CAD"/>
                </a:solidFill>
                <a:effectLst/>
                <a:latin typeface="Arial" panose="020B0604020202020204" pitchFamily="34" charset="0"/>
                <a:hlinkClick r:id="rId3"/>
              </a:rPr>
              <a:t>unstructured</a:t>
            </a:r>
            <a:r>
              <a:rPr lang="en-US" b="0" i="0" dirty="0">
                <a:solidFill>
                  <a:srgbClr val="6C6C6C"/>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4"/>
              </a:rPr>
              <a:t>semi-structured</a:t>
            </a:r>
            <a:r>
              <a:rPr lang="en-US" b="0" i="0" dirty="0">
                <a:solidFill>
                  <a:srgbClr val="6C6C6C"/>
                </a:solidFill>
                <a:effectLst/>
                <a:latin typeface="Arial" panose="020B0604020202020204" pitchFamily="34" charset="0"/>
              </a:rPr>
              <a:t> or </a:t>
            </a:r>
            <a:r>
              <a:rPr lang="en-US" b="0" i="0" u="sng" dirty="0">
                <a:solidFill>
                  <a:srgbClr val="007CAD"/>
                </a:solidFill>
                <a:effectLst/>
                <a:latin typeface="Arial" panose="020B0604020202020204" pitchFamily="34" charset="0"/>
                <a:hlinkClick r:id="rId5"/>
              </a:rPr>
              <a:t>structured data</a:t>
            </a:r>
            <a:r>
              <a:rPr lang="en-US" b="0" i="0" dirty="0">
                <a:solidFill>
                  <a:srgbClr val="6C6C6C"/>
                </a:solidFill>
                <a:effectLst/>
                <a:latin typeface="Arial" panose="020B0604020202020204" pitchFamily="34" charset="0"/>
              </a:rPr>
              <a:t> collected by organizations. This data can be mined to gain insights and used in </a:t>
            </a:r>
            <a:r>
              <a:rPr lang="en-US" b="0" i="0" u="sng" dirty="0">
                <a:solidFill>
                  <a:srgbClr val="007CAD"/>
                </a:solidFill>
                <a:effectLst/>
                <a:latin typeface="Arial" panose="020B0604020202020204" pitchFamily="34" charset="0"/>
                <a:hlinkClick r:id="rId6"/>
              </a:rPr>
              <a:t>machine learning</a:t>
            </a:r>
            <a:r>
              <a:rPr lang="en-US" b="0" i="0" dirty="0">
                <a:solidFill>
                  <a:srgbClr val="6C6C6C"/>
                </a:solidFill>
                <a:effectLst/>
                <a:latin typeface="Arial" panose="020B0604020202020204" pitchFamily="34" charset="0"/>
              </a:rPr>
              <a:t> projects, predictive modeling and other advanced analytics applications.</a:t>
            </a:r>
          </a:p>
          <a:p>
            <a:pPr algn="just"/>
            <a:r>
              <a:rPr lang="en-US" dirty="0">
                <a:solidFill>
                  <a:srgbClr val="6C6C6C"/>
                </a:solidFill>
                <a:latin typeface="Arial" panose="020B0604020202020204" pitchFamily="34" charset="0"/>
              </a:rPr>
              <a:t>Big Data is characterized by 5 V’s, today. </a:t>
            </a:r>
            <a:endParaRPr lang="en-IN" dirty="0"/>
          </a:p>
          <a:p>
            <a:pPr algn="just"/>
            <a:r>
              <a:rPr lang="en-US" b="0" i="0" dirty="0">
                <a:solidFill>
                  <a:srgbClr val="6C6C6C"/>
                </a:solidFill>
                <a:effectLst/>
                <a:latin typeface="Arial" panose="020B0604020202020204" pitchFamily="34" charset="0"/>
              </a:rPr>
              <a:t>Organizations that use big data have a potential competitive advantage over those that don't since they can make faster and more informed business decisions -- as provided by the data.</a:t>
            </a:r>
          </a:p>
        </p:txBody>
      </p:sp>
    </p:spTree>
    <p:extLst>
      <p:ext uri="{BB962C8B-B14F-4D97-AF65-F5344CB8AC3E}">
        <p14:creationId xmlns:p14="http://schemas.microsoft.com/office/powerpoint/2010/main" val="341421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6112-F4CF-4988-A673-CD36D45C81EE}"/>
              </a:ext>
            </a:extLst>
          </p:cNvPr>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dirty="0"/>
              <a:t>Velocity </a:t>
            </a:r>
            <a:endParaRPr lang="en-IN" dirty="0"/>
          </a:p>
        </p:txBody>
      </p:sp>
      <p:pic>
        <p:nvPicPr>
          <p:cNvPr id="2050" name="Picture 2" descr="Examples of big data velocity | Download Scientific Diagram">
            <a:extLst>
              <a:ext uri="{FF2B5EF4-FFF2-40B4-BE49-F238E27FC236}">
                <a16:creationId xmlns:a16="http://schemas.microsoft.com/office/drawing/2014/main" id="{B63BD8C2-75E2-452A-B909-D1179CE192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690688"/>
            <a:ext cx="12120550" cy="5427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4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C94C-6CC6-4194-8E1E-B3454098172B}"/>
              </a:ext>
            </a:extLst>
          </p:cNvPr>
          <p:cNvSpPr>
            <a:spLocks noGrp="1"/>
          </p:cNvSpPr>
          <p:nvPr>
            <p:ph type="title"/>
          </p:nvPr>
        </p:nvSpPr>
        <p:spPr>
          <a:xfrm>
            <a:off x="838200" y="172620"/>
            <a:ext cx="10515600" cy="1325563"/>
          </a:xfrm>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dirty="0"/>
              <a:t>Volume </a:t>
            </a:r>
            <a:endParaRPr lang="en-IN" dirty="0"/>
          </a:p>
        </p:txBody>
      </p:sp>
      <p:pic>
        <p:nvPicPr>
          <p:cNvPr id="6" name="Content Placeholder 5">
            <a:extLst>
              <a:ext uri="{FF2B5EF4-FFF2-40B4-BE49-F238E27FC236}">
                <a16:creationId xmlns:a16="http://schemas.microsoft.com/office/drawing/2014/main" id="{B5FC2BC4-ED72-42B0-B4C8-EB0B47AAF5F8}"/>
              </a:ext>
            </a:extLst>
          </p:cNvPr>
          <p:cNvPicPr>
            <a:picLocks noGrp="1" noChangeAspect="1"/>
          </p:cNvPicPr>
          <p:nvPr>
            <p:ph idx="1"/>
          </p:nvPr>
        </p:nvPicPr>
        <p:blipFill>
          <a:blip r:embed="rId3"/>
          <a:stretch>
            <a:fillRect/>
          </a:stretch>
        </p:blipFill>
        <p:spPr>
          <a:xfrm>
            <a:off x="5819400" y="4145578"/>
            <a:ext cx="3580863" cy="2315541"/>
          </a:xfrm>
          <a:prstGeom prst="rect">
            <a:avLst/>
          </a:prstGeom>
        </p:spPr>
      </p:pic>
      <p:pic>
        <p:nvPicPr>
          <p:cNvPr id="7" name="Picture 6">
            <a:extLst>
              <a:ext uri="{FF2B5EF4-FFF2-40B4-BE49-F238E27FC236}">
                <a16:creationId xmlns:a16="http://schemas.microsoft.com/office/drawing/2014/main" id="{A548016D-6407-4EE7-91F5-6171112BFD65}"/>
              </a:ext>
            </a:extLst>
          </p:cNvPr>
          <p:cNvPicPr>
            <a:picLocks noChangeAspect="1"/>
          </p:cNvPicPr>
          <p:nvPr/>
        </p:nvPicPr>
        <p:blipFill>
          <a:blip r:embed="rId4"/>
          <a:stretch>
            <a:fillRect/>
          </a:stretch>
        </p:blipFill>
        <p:spPr>
          <a:xfrm>
            <a:off x="334006" y="1690688"/>
            <a:ext cx="3580864" cy="2015038"/>
          </a:xfrm>
          <a:prstGeom prst="rect">
            <a:avLst/>
          </a:prstGeom>
        </p:spPr>
      </p:pic>
      <p:pic>
        <p:nvPicPr>
          <p:cNvPr id="1026" name="Picture 2" descr="Rare, common variants together boost gene analysis | Spectrum | Autism  Research News">
            <a:extLst>
              <a:ext uri="{FF2B5EF4-FFF2-40B4-BE49-F238E27FC236}">
                <a16:creationId xmlns:a16="http://schemas.microsoft.com/office/drawing/2014/main" id="{3748D220-CA01-4643-8D0B-7D760C90F0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221" y="1743074"/>
            <a:ext cx="3280358" cy="20150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esearch And It's Significance – We Are The Writers">
            <a:extLst>
              <a:ext uri="{FF2B5EF4-FFF2-40B4-BE49-F238E27FC236}">
                <a16:creationId xmlns:a16="http://schemas.microsoft.com/office/drawing/2014/main" id="{F32E0FE7-F98E-4FCA-8DAC-7754824589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541" y="4145578"/>
            <a:ext cx="3436391" cy="22909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atellite World Map">
            <a:extLst>
              <a:ext uri="{FF2B5EF4-FFF2-40B4-BE49-F238E27FC236}">
                <a16:creationId xmlns:a16="http://schemas.microsoft.com/office/drawing/2014/main" id="{45768357-07AB-488B-833E-46718B822C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3929" y="1743075"/>
            <a:ext cx="3580863" cy="224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circle(in)">
                                      <p:cBhvr>
                                        <p:cTn id="13" dur="20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30"/>
                                        </p:tgtEl>
                                        <p:attrNameLst>
                                          <p:attrName>style.visibility</p:attrName>
                                        </p:attrNameLst>
                                      </p:cBhvr>
                                      <p:to>
                                        <p:strVal val="visible"/>
                                      </p:to>
                                    </p:set>
                                    <p:animEffect transition="in" filter="wipe(down)">
                                      <p:cBhvr>
                                        <p:cTn id="18" dur="500"/>
                                        <p:tgtEl>
                                          <p:spTgt spid="103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000"/>
                                        <p:tgtEl>
                                          <p:spTgt spid="6"/>
                                        </p:tgtEl>
                                      </p:cBhvr>
                                    </p:animEffect>
                                    <p:anim calcmode="lin" valueType="num">
                                      <p:cBhvr>
                                        <p:cTn id="30" dur="2000" fill="hold"/>
                                        <p:tgtEl>
                                          <p:spTgt spid="6"/>
                                        </p:tgtEl>
                                        <p:attrNameLst>
                                          <p:attrName>ppt_w</p:attrName>
                                        </p:attrNameLst>
                                      </p:cBhvr>
                                      <p:tavLst>
                                        <p:tav tm="0" fmla="#ppt_w*sin(2.5*pi*$)">
                                          <p:val>
                                            <p:fltVal val="0"/>
                                          </p:val>
                                        </p:tav>
                                        <p:tav tm="100000">
                                          <p:val>
                                            <p:fltVal val="1"/>
                                          </p:val>
                                        </p:tav>
                                      </p:tavLst>
                                    </p:anim>
                                    <p:anim calcmode="lin" valueType="num">
                                      <p:cBhvr>
                                        <p:cTn id="31"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F654-C559-48C9-8B0A-340B06C3CDFB}"/>
              </a:ext>
            </a:extLst>
          </p:cNvPr>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pPr algn="ctr"/>
            <a:r>
              <a:rPr lang="en-US" dirty="0"/>
              <a:t>Variety </a:t>
            </a:r>
            <a:endParaRPr lang="en-IN" dirty="0"/>
          </a:p>
        </p:txBody>
      </p:sp>
      <p:pic>
        <p:nvPicPr>
          <p:cNvPr id="4" name="Content Placeholder 3">
            <a:extLst>
              <a:ext uri="{FF2B5EF4-FFF2-40B4-BE49-F238E27FC236}">
                <a16:creationId xmlns:a16="http://schemas.microsoft.com/office/drawing/2014/main" id="{967FBC03-9287-4174-8E72-089C5E5FE4D0}"/>
              </a:ext>
            </a:extLst>
          </p:cNvPr>
          <p:cNvPicPr>
            <a:picLocks noGrp="1" noChangeAspect="1"/>
          </p:cNvPicPr>
          <p:nvPr>
            <p:ph idx="1"/>
          </p:nvPr>
        </p:nvPicPr>
        <p:blipFill>
          <a:blip r:embed="rId3"/>
          <a:stretch>
            <a:fillRect/>
          </a:stretch>
        </p:blipFill>
        <p:spPr>
          <a:xfrm>
            <a:off x="5705475" y="3553619"/>
            <a:ext cx="781050" cy="895350"/>
          </a:xfrm>
          <a:prstGeom prst="rect">
            <a:avLst/>
          </a:prstGeom>
        </p:spPr>
      </p:pic>
      <p:pic>
        <p:nvPicPr>
          <p:cNvPr id="5" name="Picture 4">
            <a:extLst>
              <a:ext uri="{FF2B5EF4-FFF2-40B4-BE49-F238E27FC236}">
                <a16:creationId xmlns:a16="http://schemas.microsoft.com/office/drawing/2014/main" id="{260580D0-E608-497F-BDD2-EB7B7BB18D12}"/>
              </a:ext>
            </a:extLst>
          </p:cNvPr>
          <p:cNvPicPr>
            <a:picLocks noChangeAspect="1"/>
          </p:cNvPicPr>
          <p:nvPr/>
        </p:nvPicPr>
        <p:blipFill>
          <a:blip r:embed="rId4"/>
          <a:stretch>
            <a:fillRect/>
          </a:stretch>
        </p:blipFill>
        <p:spPr>
          <a:xfrm>
            <a:off x="1446770" y="2042566"/>
            <a:ext cx="1143000" cy="1247775"/>
          </a:xfrm>
          <a:prstGeom prst="rect">
            <a:avLst/>
          </a:prstGeom>
        </p:spPr>
      </p:pic>
      <p:pic>
        <p:nvPicPr>
          <p:cNvPr id="6" name="Picture 5">
            <a:extLst>
              <a:ext uri="{FF2B5EF4-FFF2-40B4-BE49-F238E27FC236}">
                <a16:creationId xmlns:a16="http://schemas.microsoft.com/office/drawing/2014/main" id="{0EBFB5ED-D9B2-49AD-BA36-CB53C58197E6}"/>
              </a:ext>
            </a:extLst>
          </p:cNvPr>
          <p:cNvPicPr>
            <a:picLocks noChangeAspect="1"/>
          </p:cNvPicPr>
          <p:nvPr/>
        </p:nvPicPr>
        <p:blipFill>
          <a:blip r:embed="rId5"/>
          <a:stretch>
            <a:fillRect/>
          </a:stretch>
        </p:blipFill>
        <p:spPr>
          <a:xfrm>
            <a:off x="1446770" y="3686519"/>
            <a:ext cx="952500" cy="1028700"/>
          </a:xfrm>
          <a:prstGeom prst="rect">
            <a:avLst/>
          </a:prstGeom>
        </p:spPr>
      </p:pic>
      <p:pic>
        <p:nvPicPr>
          <p:cNvPr id="7" name="Picture 6">
            <a:extLst>
              <a:ext uri="{FF2B5EF4-FFF2-40B4-BE49-F238E27FC236}">
                <a16:creationId xmlns:a16="http://schemas.microsoft.com/office/drawing/2014/main" id="{B3D37589-FE82-4C4A-BEDD-471E224FFFF1}"/>
              </a:ext>
            </a:extLst>
          </p:cNvPr>
          <p:cNvPicPr>
            <a:picLocks noChangeAspect="1"/>
          </p:cNvPicPr>
          <p:nvPr/>
        </p:nvPicPr>
        <p:blipFill>
          <a:blip r:embed="rId6"/>
          <a:stretch>
            <a:fillRect/>
          </a:stretch>
        </p:blipFill>
        <p:spPr>
          <a:xfrm>
            <a:off x="8475725" y="2184157"/>
            <a:ext cx="1533797" cy="1369462"/>
          </a:xfrm>
          <a:prstGeom prst="rect">
            <a:avLst/>
          </a:prstGeom>
        </p:spPr>
      </p:pic>
      <p:pic>
        <p:nvPicPr>
          <p:cNvPr id="8" name="Picture 7">
            <a:extLst>
              <a:ext uri="{FF2B5EF4-FFF2-40B4-BE49-F238E27FC236}">
                <a16:creationId xmlns:a16="http://schemas.microsoft.com/office/drawing/2014/main" id="{D128C115-EDBF-41B4-8855-18D577CBE6CD}"/>
              </a:ext>
            </a:extLst>
          </p:cNvPr>
          <p:cNvPicPr>
            <a:picLocks noChangeAspect="1"/>
          </p:cNvPicPr>
          <p:nvPr/>
        </p:nvPicPr>
        <p:blipFill>
          <a:blip r:embed="rId7"/>
          <a:stretch>
            <a:fillRect/>
          </a:stretch>
        </p:blipFill>
        <p:spPr>
          <a:xfrm>
            <a:off x="4014048" y="2181226"/>
            <a:ext cx="1691427" cy="1247774"/>
          </a:xfrm>
          <a:prstGeom prst="rect">
            <a:avLst/>
          </a:prstGeom>
        </p:spPr>
      </p:pic>
      <p:graphicFrame>
        <p:nvGraphicFramePr>
          <p:cNvPr id="9" name="Table 9">
            <a:extLst>
              <a:ext uri="{FF2B5EF4-FFF2-40B4-BE49-F238E27FC236}">
                <a16:creationId xmlns:a16="http://schemas.microsoft.com/office/drawing/2014/main" id="{FF4015B0-1597-468D-BAEE-54C7E594281D}"/>
              </a:ext>
            </a:extLst>
          </p:cNvPr>
          <p:cNvGraphicFramePr>
            <a:graphicFrameLocks noGrp="1"/>
          </p:cNvGraphicFramePr>
          <p:nvPr>
            <p:extLst>
              <p:ext uri="{D42A27DB-BD31-4B8C-83A1-F6EECF244321}">
                <p14:modId xmlns:p14="http://schemas.microsoft.com/office/powerpoint/2010/main" val="1005587753"/>
              </p:ext>
            </p:extLst>
          </p:nvPr>
        </p:nvGraphicFramePr>
        <p:xfrm>
          <a:off x="6882062" y="5051035"/>
          <a:ext cx="3590904" cy="731520"/>
        </p:xfrm>
        <a:graphic>
          <a:graphicData uri="http://schemas.openxmlformats.org/drawingml/2006/table">
            <a:tbl>
              <a:tblPr firstRow="1" bandRow="1">
                <a:tableStyleId>{5C22544A-7EE6-4342-B048-85BDC9FD1C3A}</a:tableStyleId>
              </a:tblPr>
              <a:tblGrid>
                <a:gridCol w="897726">
                  <a:extLst>
                    <a:ext uri="{9D8B030D-6E8A-4147-A177-3AD203B41FA5}">
                      <a16:colId xmlns:a16="http://schemas.microsoft.com/office/drawing/2014/main" val="596215659"/>
                    </a:ext>
                  </a:extLst>
                </a:gridCol>
                <a:gridCol w="897726">
                  <a:extLst>
                    <a:ext uri="{9D8B030D-6E8A-4147-A177-3AD203B41FA5}">
                      <a16:colId xmlns:a16="http://schemas.microsoft.com/office/drawing/2014/main" val="3759516422"/>
                    </a:ext>
                  </a:extLst>
                </a:gridCol>
                <a:gridCol w="897726">
                  <a:extLst>
                    <a:ext uri="{9D8B030D-6E8A-4147-A177-3AD203B41FA5}">
                      <a16:colId xmlns:a16="http://schemas.microsoft.com/office/drawing/2014/main" val="1728125036"/>
                    </a:ext>
                  </a:extLst>
                </a:gridCol>
                <a:gridCol w="897726">
                  <a:extLst>
                    <a:ext uri="{9D8B030D-6E8A-4147-A177-3AD203B41FA5}">
                      <a16:colId xmlns:a16="http://schemas.microsoft.com/office/drawing/2014/main" val="2885883020"/>
                    </a:ext>
                  </a:extLst>
                </a:gridCol>
              </a:tblGrid>
              <a:tr h="36206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913660567"/>
                  </a:ext>
                </a:extLst>
              </a:tr>
              <a:tr h="36206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0314794"/>
                  </a:ext>
                </a:extLst>
              </a:tr>
            </a:tbl>
          </a:graphicData>
        </a:graphic>
      </p:graphicFrame>
      <p:pic>
        <p:nvPicPr>
          <p:cNvPr id="12" name="Picture 11" descr="A picture containing text&#10;&#10;Description automatically generated">
            <a:extLst>
              <a:ext uri="{FF2B5EF4-FFF2-40B4-BE49-F238E27FC236}">
                <a16:creationId xmlns:a16="http://schemas.microsoft.com/office/drawing/2014/main" id="{D25AEEA7-5317-4BC9-803D-D9CBDD06B0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039" y="4488974"/>
            <a:ext cx="1691427" cy="1750362"/>
          </a:xfrm>
          <a:prstGeom prst="rect">
            <a:avLst/>
          </a:prstGeom>
        </p:spPr>
      </p:pic>
    </p:spTree>
    <p:extLst>
      <p:ext uri="{BB962C8B-B14F-4D97-AF65-F5344CB8AC3E}">
        <p14:creationId xmlns:p14="http://schemas.microsoft.com/office/powerpoint/2010/main" val="156075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9E07-F552-40CD-AEC8-26B0DE764DDA}"/>
              </a:ext>
            </a:extLst>
          </p:cNvPr>
          <p:cNvSpPr>
            <a:spLocks noGrp="1"/>
          </p:cNvSpPr>
          <p:nvPr>
            <p:ph type="title"/>
          </p:nvPr>
        </p:nvSpPr>
        <p:spPr/>
        <p:txBody>
          <a:bodyPr/>
          <a:lstStyle/>
          <a:p>
            <a:r>
              <a:rPr lang="en-US" dirty="0"/>
              <a:t>In SAS, variety comes also in two ways: </a:t>
            </a:r>
            <a:endParaRPr lang="en-IN" dirty="0"/>
          </a:p>
        </p:txBody>
      </p:sp>
      <p:sp>
        <p:nvSpPr>
          <p:cNvPr id="3" name="Content Placeholder 2">
            <a:extLst>
              <a:ext uri="{FF2B5EF4-FFF2-40B4-BE49-F238E27FC236}">
                <a16:creationId xmlns:a16="http://schemas.microsoft.com/office/drawing/2014/main" id="{0A6548CB-6221-40F7-B239-C462AAAAEF84}"/>
              </a:ext>
            </a:extLst>
          </p:cNvPr>
          <p:cNvSpPr>
            <a:spLocks noGrp="1"/>
          </p:cNvSpPr>
          <p:nvPr>
            <p:ph idx="1"/>
          </p:nvPr>
        </p:nvSpPr>
        <p:spPr>
          <a:xfrm rot="825562">
            <a:off x="235931" y="1381050"/>
            <a:ext cx="11909474" cy="2456920"/>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b="1" dirty="0">
                <a:effectLst/>
              </a:rPr>
              <a:t>Variability:</a:t>
            </a:r>
            <a:endParaRPr lang="en-US" dirty="0">
              <a:effectLst/>
            </a:endParaRPr>
          </a:p>
          <a:p>
            <a:pPr marL="0" indent="0">
              <a:buNone/>
            </a:pPr>
            <a:r>
              <a:rPr lang="en-US" dirty="0"/>
              <a:t>In addition to the increasing velocities and varieties of data, data flows are unpredictable – changing often and varying greatly. It’s challenging, but businesses need to know when something is trending in social media, and how to manage daily, seasonal and event-triggered peak data loads.</a:t>
            </a:r>
          </a:p>
        </p:txBody>
      </p:sp>
      <p:sp>
        <p:nvSpPr>
          <p:cNvPr id="4" name="Rectangle 3">
            <a:extLst>
              <a:ext uri="{FF2B5EF4-FFF2-40B4-BE49-F238E27FC236}">
                <a16:creationId xmlns:a16="http://schemas.microsoft.com/office/drawing/2014/main" id="{D1A00848-C26F-48D5-A17F-0F233FFBA9EC}"/>
              </a:ext>
            </a:extLst>
          </p:cNvPr>
          <p:cNvSpPr/>
          <p:nvPr/>
        </p:nvSpPr>
        <p:spPr>
          <a:xfrm rot="20254229">
            <a:off x="-132610" y="2288482"/>
            <a:ext cx="12441287" cy="2246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n-US" sz="2800" b="1" dirty="0">
                <a:effectLst/>
              </a:rPr>
              <a:t>Veracity:</a:t>
            </a:r>
            <a:endParaRPr lang="en-US" sz="2800" dirty="0">
              <a:effectLst/>
            </a:endParaRPr>
          </a:p>
          <a:p>
            <a:r>
              <a:rPr lang="en-US" sz="2800" dirty="0"/>
              <a:t>Veracity refers to the quality of data. Because data comes from so many different sources, it’s difficult to link, match, cleanse and transform data across systems. Businesses need to connect and correlate relationships, hierarchies and multiple data linkages. Otherwise, their data can quickly spiral out of control.</a:t>
            </a:r>
          </a:p>
        </p:txBody>
      </p:sp>
    </p:spTree>
    <p:extLst>
      <p:ext uri="{BB962C8B-B14F-4D97-AF65-F5344CB8AC3E}">
        <p14:creationId xmlns:p14="http://schemas.microsoft.com/office/powerpoint/2010/main" val="63564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632A-41D3-49B3-8CD2-39772A0F70E6}"/>
              </a:ext>
            </a:extLst>
          </p:cNvPr>
          <p:cNvSpPr>
            <a:spLocks noGrp="1"/>
          </p:cNvSpPr>
          <p:nvPr>
            <p:ph type="title"/>
          </p:nvPr>
        </p:nvSpPr>
        <p:spPr/>
        <p:txBody>
          <a:bodyPr/>
          <a:lstStyle/>
          <a:p>
            <a:r>
              <a:rPr lang="en-US" dirty="0"/>
              <a:t>Why Bigdata is important? </a:t>
            </a:r>
            <a:endParaRPr lang="en-IN" dirty="0"/>
          </a:p>
        </p:txBody>
      </p:sp>
      <p:sp>
        <p:nvSpPr>
          <p:cNvPr id="3" name="Content Placeholder 2">
            <a:extLst>
              <a:ext uri="{FF2B5EF4-FFF2-40B4-BE49-F238E27FC236}">
                <a16:creationId xmlns:a16="http://schemas.microsoft.com/office/drawing/2014/main" id="{5A7941D6-6D50-43D0-8FD7-7BA2A5B132E0}"/>
              </a:ext>
            </a:extLst>
          </p:cNvPr>
          <p:cNvSpPr>
            <a:spLocks noGrp="1"/>
          </p:cNvSpPr>
          <p:nvPr>
            <p:ph idx="1"/>
          </p:nvPr>
        </p:nvSpPr>
        <p:spPr>
          <a:xfrm>
            <a:off x="360947" y="1825625"/>
            <a:ext cx="11405937" cy="4351338"/>
          </a:xfrm>
        </p:spPr>
        <p:style>
          <a:lnRef idx="1">
            <a:schemeClr val="accent4"/>
          </a:lnRef>
          <a:fillRef idx="3">
            <a:schemeClr val="accent4"/>
          </a:fillRef>
          <a:effectRef idx="2">
            <a:schemeClr val="accent4"/>
          </a:effectRef>
          <a:fontRef idx="minor">
            <a:schemeClr val="lt1"/>
          </a:fontRef>
        </p:style>
        <p:txBody>
          <a:bodyPr>
            <a:normAutofit fontScale="77500" lnSpcReduction="20000"/>
          </a:bodyPr>
          <a:lstStyle/>
          <a:p>
            <a:pPr>
              <a:lnSpc>
                <a:spcPct val="200000"/>
              </a:lnSpc>
            </a:pPr>
            <a:r>
              <a:rPr lang="en-US" sz="4400" dirty="0"/>
              <a:t>Large data is a scope to find the root cause,</a:t>
            </a:r>
          </a:p>
          <a:p>
            <a:pPr>
              <a:lnSpc>
                <a:spcPct val="200000"/>
              </a:lnSpc>
            </a:pPr>
            <a:r>
              <a:rPr lang="en-US" sz="4400" dirty="0"/>
              <a:t>Build new application while bigdata is high-powered with analytics,</a:t>
            </a:r>
          </a:p>
          <a:p>
            <a:pPr>
              <a:lnSpc>
                <a:spcPct val="200000"/>
              </a:lnSpc>
            </a:pPr>
            <a:r>
              <a:rPr lang="en-US" sz="4400" dirty="0"/>
              <a:t>Data-driven decision  </a:t>
            </a:r>
          </a:p>
          <a:p>
            <a:pPr>
              <a:lnSpc>
                <a:spcPct val="200000"/>
              </a:lnSpc>
            </a:pPr>
            <a:endParaRPr lang="en-IN" sz="4400" dirty="0"/>
          </a:p>
        </p:txBody>
      </p:sp>
    </p:spTree>
    <p:extLst>
      <p:ext uri="{BB962C8B-B14F-4D97-AF65-F5344CB8AC3E}">
        <p14:creationId xmlns:p14="http://schemas.microsoft.com/office/powerpoint/2010/main" val="371058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149C6820-EC0B-4C70-B4DB-E2ABBE1CA65A}"/>
              </a:ext>
            </a:extLst>
          </p:cNvPr>
          <p:cNvPicPr>
            <a:picLocks noChangeAspect="1"/>
          </p:cNvPicPr>
          <p:nvPr/>
        </p:nvPicPr>
        <p:blipFill rotWithShape="1">
          <a:blip r:embed="rId2"/>
          <a:srcRect r="15617"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CDB400-4DB4-4952-8B82-92E5821DF4D9}"/>
              </a:ext>
            </a:extLst>
          </p:cNvPr>
          <p:cNvSpPr>
            <a:spLocks noGrp="1"/>
          </p:cNvSpPr>
          <p:nvPr>
            <p:ph type="title"/>
          </p:nvPr>
        </p:nvSpPr>
        <p:spPr>
          <a:xfrm>
            <a:off x="371094" y="1161288"/>
            <a:ext cx="3438144" cy="1124712"/>
          </a:xfrm>
        </p:spPr>
        <p:txBody>
          <a:bodyPr anchor="b">
            <a:normAutofit/>
          </a:bodyPr>
          <a:lstStyle/>
          <a:p>
            <a:r>
              <a:rPr lang="en-US" sz="2800" b="1" dirty="0"/>
              <a:t>Modern Scenario</a:t>
            </a:r>
            <a:endParaRPr lang="en-IN" sz="2800" b="1"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379F4A-4401-4744-9248-2C42E8C4F50B}"/>
              </a:ext>
            </a:extLst>
          </p:cNvPr>
          <p:cNvSpPr>
            <a:spLocks noGrp="1"/>
          </p:cNvSpPr>
          <p:nvPr>
            <p:ph idx="1"/>
          </p:nvPr>
        </p:nvSpPr>
        <p:spPr>
          <a:xfrm>
            <a:off x="699135" y="2867967"/>
            <a:ext cx="4368902" cy="3207258"/>
          </a:xfrm>
        </p:spPr>
        <p:txBody>
          <a:bodyPr anchor="t">
            <a:noAutofit/>
          </a:bodyPr>
          <a:lstStyle/>
          <a:p>
            <a:r>
              <a:rPr lang="en-US" sz="2400" dirty="0"/>
              <a:t>Data is captured from various sources including IoT, devices </a:t>
            </a:r>
            <a:r>
              <a:rPr lang="en-US" sz="2400" dirty="0" err="1"/>
              <a:t>etc</a:t>
            </a:r>
            <a:r>
              <a:rPr lang="en-US" sz="2400" dirty="0"/>
              <a:t>,</a:t>
            </a:r>
          </a:p>
          <a:p>
            <a:r>
              <a:rPr lang="en-US" sz="2400" dirty="0"/>
              <a:t>Uses Deep Learning, Machine Learning, analytics to understands the root cause,</a:t>
            </a:r>
          </a:p>
          <a:p>
            <a:r>
              <a:rPr lang="en-US" sz="2400" dirty="0"/>
              <a:t>Share through cloud both services and data </a:t>
            </a:r>
            <a:endParaRPr lang="en-IN" sz="2400" dirty="0"/>
          </a:p>
        </p:txBody>
      </p:sp>
    </p:spTree>
    <p:extLst>
      <p:ext uri="{BB962C8B-B14F-4D97-AF65-F5344CB8AC3E}">
        <p14:creationId xmlns:p14="http://schemas.microsoft.com/office/powerpoint/2010/main" val="39870030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E7B743-0B3F-422D-8E4C-1996F0576144}"/>
</file>

<file path=customXml/itemProps2.xml><?xml version="1.0" encoding="utf-8"?>
<ds:datastoreItem xmlns:ds="http://schemas.openxmlformats.org/officeDocument/2006/customXml" ds:itemID="{78CAF218-7BC7-4F8E-B7CF-3B1CBD826BF3}"/>
</file>

<file path=customXml/itemProps3.xml><?xml version="1.0" encoding="utf-8"?>
<ds:datastoreItem xmlns:ds="http://schemas.openxmlformats.org/officeDocument/2006/customXml" ds:itemID="{EC97F565-31C6-4795-9EF2-1A8F4BAF1919}"/>
</file>

<file path=docProps/app.xml><?xml version="1.0" encoding="utf-8"?>
<Properties xmlns="http://schemas.openxmlformats.org/officeDocument/2006/extended-properties" xmlns:vt="http://schemas.openxmlformats.org/officeDocument/2006/docPropsVTypes">
  <TotalTime>3359</TotalTime>
  <Words>2500</Words>
  <Application>Microsoft Office PowerPoint</Application>
  <PresentationFormat>Widescreen</PresentationFormat>
  <Paragraphs>133</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Poppins</vt:lpstr>
      <vt:lpstr>Times New Roman</vt:lpstr>
      <vt:lpstr>Office Theme</vt:lpstr>
      <vt:lpstr>Big Data Understanding  </vt:lpstr>
      <vt:lpstr>Big Data? </vt:lpstr>
      <vt:lpstr>What is Big Data? </vt:lpstr>
      <vt:lpstr>Velocity </vt:lpstr>
      <vt:lpstr>Volume </vt:lpstr>
      <vt:lpstr>Variety </vt:lpstr>
      <vt:lpstr>In SAS, variety comes also in two ways: </vt:lpstr>
      <vt:lpstr>Why Bigdata is important? </vt:lpstr>
      <vt:lpstr>Modern Scenario</vt:lpstr>
      <vt:lpstr>Data-driven decision making in Life sciences </vt:lpstr>
      <vt:lpstr>PowerPoint Presentation</vt:lpstr>
      <vt:lpstr>What is Cloudera?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dc:title>
  <dc:creator>Supriya Chakraborty</dc:creator>
  <cp:lastModifiedBy>Supriya Chakraborty</cp:lastModifiedBy>
  <cp:revision>7</cp:revision>
  <dcterms:created xsi:type="dcterms:W3CDTF">2021-02-04T06:17:36Z</dcterms:created>
  <dcterms:modified xsi:type="dcterms:W3CDTF">2022-03-17T11:55:13Z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