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A96B0-17E3-40D2-BBAB-B61AA9215435}" type="doc">
      <dgm:prSet loTypeId="urn:microsoft.com/office/officeart/2005/8/layout/arrow5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363ADE-1B1A-4D29-BE3C-82CB3D59A388}">
      <dgm:prSet/>
      <dgm:spPr/>
      <dgm:t>
        <a:bodyPr/>
        <a:lstStyle/>
        <a:p>
          <a:r>
            <a:rPr lang="en-US" dirty="0"/>
            <a:t>To find the speed of the Object </a:t>
          </a:r>
        </a:p>
      </dgm:t>
    </dgm:pt>
    <dgm:pt modelId="{2BE05C99-D030-4D6C-88A2-31FA0973CA89}" type="parTrans" cxnId="{3114612A-2670-41A4-8FF6-5638149E3FA2}">
      <dgm:prSet/>
      <dgm:spPr/>
      <dgm:t>
        <a:bodyPr/>
        <a:lstStyle/>
        <a:p>
          <a:endParaRPr lang="en-US"/>
        </a:p>
      </dgm:t>
    </dgm:pt>
    <dgm:pt modelId="{4DE725ED-1C38-4A33-B746-6A9396773928}" type="sibTrans" cxnId="{3114612A-2670-41A4-8FF6-5638149E3FA2}">
      <dgm:prSet/>
      <dgm:spPr/>
      <dgm:t>
        <a:bodyPr/>
        <a:lstStyle/>
        <a:p>
          <a:endParaRPr lang="en-US"/>
        </a:p>
      </dgm:t>
    </dgm:pt>
    <dgm:pt modelId="{8B4F1337-5E0C-4995-823D-DBBD9963D34B}">
      <dgm:prSet/>
      <dgm:spPr/>
      <dgm:t>
        <a:bodyPr/>
        <a:lstStyle/>
        <a:p>
          <a:r>
            <a:rPr lang="en-US"/>
            <a:t>To find the profit of product </a:t>
          </a:r>
        </a:p>
      </dgm:t>
    </dgm:pt>
    <dgm:pt modelId="{8DDDE212-E443-4EEC-B67E-C61B7F8BD987}" type="parTrans" cxnId="{8719F304-BB43-417A-ADF7-8A9D5C79535F}">
      <dgm:prSet/>
      <dgm:spPr/>
      <dgm:t>
        <a:bodyPr/>
        <a:lstStyle/>
        <a:p>
          <a:endParaRPr lang="en-US"/>
        </a:p>
      </dgm:t>
    </dgm:pt>
    <dgm:pt modelId="{291FFAA2-B91B-43E5-B056-2BC7EE78B4ED}" type="sibTrans" cxnId="{8719F304-BB43-417A-ADF7-8A9D5C79535F}">
      <dgm:prSet/>
      <dgm:spPr/>
      <dgm:t>
        <a:bodyPr/>
        <a:lstStyle/>
        <a:p>
          <a:endParaRPr lang="en-US"/>
        </a:p>
      </dgm:t>
    </dgm:pt>
    <dgm:pt modelId="{E536C37F-1CFB-40A4-B837-3CB5BCA18065}">
      <dgm:prSet/>
      <dgm:spPr/>
      <dgm:t>
        <a:bodyPr/>
        <a:lstStyle/>
        <a:p>
          <a:r>
            <a:rPr lang="en-US" dirty="0"/>
            <a:t>Areas of rooms </a:t>
          </a:r>
        </a:p>
      </dgm:t>
    </dgm:pt>
    <dgm:pt modelId="{E582A34A-D9D4-418B-9DC8-20158EB7F6BE}" type="parTrans" cxnId="{96D0DEC4-F4AA-4AE4-B474-343CC5E48DA5}">
      <dgm:prSet/>
      <dgm:spPr/>
      <dgm:t>
        <a:bodyPr/>
        <a:lstStyle/>
        <a:p>
          <a:endParaRPr lang="en-US"/>
        </a:p>
      </dgm:t>
    </dgm:pt>
    <dgm:pt modelId="{F29ED8C8-02E7-429E-80D0-FAAE77BA1F86}" type="sibTrans" cxnId="{96D0DEC4-F4AA-4AE4-B474-343CC5E48DA5}">
      <dgm:prSet/>
      <dgm:spPr/>
      <dgm:t>
        <a:bodyPr/>
        <a:lstStyle/>
        <a:p>
          <a:endParaRPr lang="en-US"/>
        </a:p>
      </dgm:t>
    </dgm:pt>
    <dgm:pt modelId="{FE256837-9817-441E-A0B2-7950B5610455}" type="pres">
      <dgm:prSet presAssocID="{F94A96B0-17E3-40D2-BBAB-B61AA9215435}" presName="diagram" presStyleCnt="0">
        <dgm:presLayoutVars>
          <dgm:dir/>
          <dgm:resizeHandles val="exact"/>
        </dgm:presLayoutVars>
      </dgm:prSet>
      <dgm:spPr/>
    </dgm:pt>
    <dgm:pt modelId="{646D8903-584B-4209-8BC0-DE61DB936D5A}" type="pres">
      <dgm:prSet presAssocID="{F2363ADE-1B1A-4D29-BE3C-82CB3D59A388}" presName="arrow" presStyleLbl="node1" presStyleIdx="0" presStyleCnt="3">
        <dgm:presLayoutVars>
          <dgm:bulletEnabled val="1"/>
        </dgm:presLayoutVars>
      </dgm:prSet>
      <dgm:spPr/>
    </dgm:pt>
    <dgm:pt modelId="{F51A3563-AA64-49F1-B8B0-616EA7CFE383}" type="pres">
      <dgm:prSet presAssocID="{8B4F1337-5E0C-4995-823D-DBBD9963D34B}" presName="arrow" presStyleLbl="node1" presStyleIdx="1" presStyleCnt="3">
        <dgm:presLayoutVars>
          <dgm:bulletEnabled val="1"/>
        </dgm:presLayoutVars>
      </dgm:prSet>
      <dgm:spPr/>
    </dgm:pt>
    <dgm:pt modelId="{45E5EA59-E0A1-46A8-8591-ED530C6B9873}" type="pres">
      <dgm:prSet presAssocID="{E536C37F-1CFB-40A4-B837-3CB5BCA18065}" presName="arrow" presStyleLbl="node1" presStyleIdx="2" presStyleCnt="3">
        <dgm:presLayoutVars>
          <dgm:bulletEnabled val="1"/>
        </dgm:presLayoutVars>
      </dgm:prSet>
      <dgm:spPr/>
    </dgm:pt>
  </dgm:ptLst>
  <dgm:cxnLst>
    <dgm:cxn modelId="{8719F304-BB43-417A-ADF7-8A9D5C79535F}" srcId="{F94A96B0-17E3-40D2-BBAB-B61AA9215435}" destId="{8B4F1337-5E0C-4995-823D-DBBD9963D34B}" srcOrd="1" destOrd="0" parTransId="{8DDDE212-E443-4EEC-B67E-C61B7F8BD987}" sibTransId="{291FFAA2-B91B-43E5-B056-2BC7EE78B4ED}"/>
    <dgm:cxn modelId="{1463150F-BFE8-4169-ADD1-DABD0FB42CFF}" type="presOf" srcId="{E536C37F-1CFB-40A4-B837-3CB5BCA18065}" destId="{45E5EA59-E0A1-46A8-8591-ED530C6B9873}" srcOrd="0" destOrd="0" presId="urn:microsoft.com/office/officeart/2005/8/layout/arrow5"/>
    <dgm:cxn modelId="{6CA9B719-57D8-4A55-B102-95EB85A0B7BA}" type="presOf" srcId="{8B4F1337-5E0C-4995-823D-DBBD9963D34B}" destId="{F51A3563-AA64-49F1-B8B0-616EA7CFE383}" srcOrd="0" destOrd="0" presId="urn:microsoft.com/office/officeart/2005/8/layout/arrow5"/>
    <dgm:cxn modelId="{3114612A-2670-41A4-8FF6-5638149E3FA2}" srcId="{F94A96B0-17E3-40D2-BBAB-B61AA9215435}" destId="{F2363ADE-1B1A-4D29-BE3C-82CB3D59A388}" srcOrd="0" destOrd="0" parTransId="{2BE05C99-D030-4D6C-88A2-31FA0973CA89}" sibTransId="{4DE725ED-1C38-4A33-B746-6A9396773928}"/>
    <dgm:cxn modelId="{3B49119C-1916-4289-97B7-ACCC9669E2BA}" type="presOf" srcId="{F2363ADE-1B1A-4D29-BE3C-82CB3D59A388}" destId="{646D8903-584B-4209-8BC0-DE61DB936D5A}" srcOrd="0" destOrd="0" presId="urn:microsoft.com/office/officeart/2005/8/layout/arrow5"/>
    <dgm:cxn modelId="{B9AC5EBA-B476-483A-B5F7-2503ED34D940}" type="presOf" srcId="{F94A96B0-17E3-40D2-BBAB-B61AA9215435}" destId="{FE256837-9817-441E-A0B2-7950B5610455}" srcOrd="0" destOrd="0" presId="urn:microsoft.com/office/officeart/2005/8/layout/arrow5"/>
    <dgm:cxn modelId="{96D0DEC4-F4AA-4AE4-B474-343CC5E48DA5}" srcId="{F94A96B0-17E3-40D2-BBAB-B61AA9215435}" destId="{E536C37F-1CFB-40A4-B837-3CB5BCA18065}" srcOrd="2" destOrd="0" parTransId="{E582A34A-D9D4-418B-9DC8-20158EB7F6BE}" sibTransId="{F29ED8C8-02E7-429E-80D0-FAAE77BA1F86}"/>
    <dgm:cxn modelId="{BB1491D7-7204-49E9-A407-31657680B329}" type="presParOf" srcId="{FE256837-9817-441E-A0B2-7950B5610455}" destId="{646D8903-584B-4209-8BC0-DE61DB936D5A}" srcOrd="0" destOrd="0" presId="urn:microsoft.com/office/officeart/2005/8/layout/arrow5"/>
    <dgm:cxn modelId="{EB1CA410-A6D1-493D-A6C5-9E9F4453B786}" type="presParOf" srcId="{FE256837-9817-441E-A0B2-7950B5610455}" destId="{F51A3563-AA64-49F1-B8B0-616EA7CFE383}" srcOrd="1" destOrd="0" presId="urn:microsoft.com/office/officeart/2005/8/layout/arrow5"/>
    <dgm:cxn modelId="{DE8B2051-4A83-412B-BF16-382DC64ED44A}" type="presParOf" srcId="{FE256837-9817-441E-A0B2-7950B5610455}" destId="{45E5EA59-E0A1-46A8-8591-ED530C6B987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8903-584B-4209-8BC0-DE61DB936D5A}">
      <dsp:nvSpPr>
        <dsp:cNvPr id="0" name=""/>
        <dsp:cNvSpPr/>
      </dsp:nvSpPr>
      <dsp:spPr>
        <a:xfrm>
          <a:off x="2737606" y="19"/>
          <a:ext cx="2322586" cy="232258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find the speed of the Object </a:t>
          </a:r>
        </a:p>
      </dsp:txBody>
      <dsp:txXfrm>
        <a:off x="3318253" y="19"/>
        <a:ext cx="1161293" cy="1916133"/>
      </dsp:txXfrm>
    </dsp:sp>
    <dsp:sp modelId="{F51A3563-AA64-49F1-B8B0-616EA7CFE383}">
      <dsp:nvSpPr>
        <dsp:cNvPr id="0" name=""/>
        <dsp:cNvSpPr/>
      </dsp:nvSpPr>
      <dsp:spPr>
        <a:xfrm rot="7200000">
          <a:off x="4083027" y="2330356"/>
          <a:ext cx="2322586" cy="232258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find the profit of product </a:t>
          </a:r>
        </a:p>
      </dsp:txBody>
      <dsp:txXfrm rot="-5400000">
        <a:off x="4462253" y="3012616"/>
        <a:ext cx="1916133" cy="1161293"/>
      </dsp:txXfrm>
    </dsp:sp>
    <dsp:sp modelId="{45E5EA59-E0A1-46A8-8591-ED530C6B9873}">
      <dsp:nvSpPr>
        <dsp:cNvPr id="0" name=""/>
        <dsp:cNvSpPr/>
      </dsp:nvSpPr>
      <dsp:spPr>
        <a:xfrm rot="14400000">
          <a:off x="1392185" y="2330356"/>
          <a:ext cx="2322586" cy="232258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Areas of rooms </a:t>
          </a:r>
        </a:p>
      </dsp:txBody>
      <dsp:txXfrm rot="5400000">
        <a:off x="1419412" y="3012615"/>
        <a:ext cx="1916133" cy="1161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3T10:43:06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9302 9773 0,'25'0'94,"-1"0"-79,1 0 1,25 0-1,-25 0 17,24 0-17,-24 0 1,0 0 0,0 0-1,-1 0 1,1 0 15,0 0 0,0 0 16,0 0-31,-1 0-1,26 0 1,0 0 0,-26 0-1,1 0 1,0 0 0,0 0-1,0 0-15,24 0 16,1 0-1,0 0 1,-1 0 0,1 0-1,-25 0 1,24 0 15,26 0-15,-26 0-1,-24 0 1,0 0 15,0 0 1,-1 0 2218,1 0-2219,0 0-31,0 0 15,0 0-15,-1 0 0,1 0 16,0 0 0,0 25-16,49-25 15,25 25 17,25-25 30,-74 0-46,-25 0-1,24 0 1,1 0 0,25 0-1,-26 24 1,-24-24-16,74 0 15,-24 25 1,-26-25 0,26 25-1,-26-25 1,1 25 0,24-25-1,-24 0 16,24 0-15,1 0 0,-51 0-16,26 0 15,24 0 1,1 0 0,-25 0-1,24 25 1,-24-25-1,49 24 1,-25-24 0,-24 0-1,-1 0 1,26 25 0,-26-25-1,26 25 16,-1-25-15,-24 0 0,24 0-1,-49 0 1,0 0 0,0 0-1,-1 0 141,1 0-140</inkml:trace>
  <inkml:trace contextRef="#ctx0" brushRef="#br0" timeOffset="1681.9">17835 10294 0,'24'0'78,"1"0"-63,0 0 1,25 0-16,-1 0 16,-24 0 15,0 0 47,0 0 47,-1 0-94,1 0 0,0 0-15,0 0 15,0 0-15,-1 0 0,1 0 15,0 0 0,0 0 157</inkml:trace>
  <inkml:trace contextRef="#ctx0" brushRef="#br0" timeOffset="4750.56">17760 12204 0,'25'-25'78,"0"0"-62,24 0-16,-24 1 16,25-51-16,74-173 31,-75 199 0,-24-26-15,0 26-1,-25 24 63</inkml:trace>
  <inkml:trace contextRef="#ctx0" brushRef="#br0" timeOffset="6426.2">12626 13395 0,'24'0'594,"1"0"-578,50 0-1,49-25-15,-75 25 0,26 0 16,-51 0 0,1 0-16,25-25 15,-25-25-15,24 26 0,-49-26 16,25 25 31,0 25 109</inkml:trace>
  <inkml:trace contextRef="#ctx0" brushRef="#br0" timeOffset="7888.83">15304 14759 0,'50'-25'31,"-25"-25"-15,25 1-16,-26 24 15,1-25-15,25 26 16,-25-26-16,24 0 31,-24 26 0</inkml:trace>
  <inkml:trace contextRef="#ctx0" brushRef="#br0" timeOffset="10486.43">12254 15553 0,'24'0'125,"1"0"-109,25 0-16,-25 0 15,49 0 1,199 0 15,-100 0 0,-98 0-15,-50 0-16,24 0 16,1 0-1,-25 0 16,-1 0-15,1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9C21-4E0D-4645-A237-D6889C67B5B2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09FD2-02FB-4BE1-8692-DA06B9427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3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the general form of a quadratic equation where ‘a’ is called the leading coefficient and ‘c’ is called the absolute term of f (x). The values of x satisfying the quadratic equation are the roots of the quadratic equation (α,β).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09FD2-02FB-4BE1-8692-DA06B94276F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7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>
                <a:solidFill>
                  <a:srgbClr val="999988"/>
                </a:solidFill>
                <a:effectLst/>
              </a:rPr>
              <a:t>#  https://dk81.github.io/dkmathstats_site/rmath-quad-formula-r.html</a:t>
            </a:r>
          </a:p>
          <a:p>
            <a:r>
              <a:rPr lang="en-IN" i="1" dirty="0">
                <a:solidFill>
                  <a:srgbClr val="999988"/>
                </a:solidFill>
                <a:effectLst/>
              </a:rPr>
              <a:t># Quadratic Formula In R:</a:t>
            </a:r>
            <a:r>
              <a:rPr lang="en-IN" dirty="0"/>
              <a:t> </a:t>
            </a:r>
            <a:r>
              <a:rPr lang="en-IN" i="1" dirty="0">
                <a:solidFill>
                  <a:srgbClr val="999988"/>
                </a:solidFill>
                <a:effectLst/>
              </a:rPr>
              <a:t># Reference: http://stackoverflow.com/questions/15589601/print-string-and-variable-contents-on-the-same-line-in-r</a:t>
            </a:r>
            <a:r>
              <a:rPr lang="en-IN" dirty="0"/>
              <a:t> </a:t>
            </a:r>
            <a:r>
              <a:rPr lang="en-IN" i="1" dirty="0">
                <a:solidFill>
                  <a:srgbClr val="999988"/>
                </a:solidFill>
                <a:effectLst/>
              </a:rPr>
              <a:t># Quadratic equation form of ax^2 + </a:t>
            </a:r>
            <a:r>
              <a:rPr lang="en-IN" i="1" dirty="0" err="1">
                <a:solidFill>
                  <a:srgbClr val="999988"/>
                </a:solidFill>
                <a:effectLst/>
              </a:rPr>
              <a:t>bx</a:t>
            </a:r>
            <a:r>
              <a:rPr lang="en-IN" i="1" dirty="0">
                <a:solidFill>
                  <a:srgbClr val="999988"/>
                </a:solidFill>
                <a:effectLst/>
              </a:rPr>
              <a:t> + c</a:t>
            </a:r>
            <a:r>
              <a:rPr lang="en-IN" dirty="0"/>
              <a:t> </a:t>
            </a:r>
            <a:r>
              <a:rPr lang="en-IN" i="1" dirty="0">
                <a:solidFill>
                  <a:srgbClr val="999988"/>
                </a:solidFill>
                <a:effectLst/>
              </a:rPr>
              <a:t># Create quadratic formula function:</a:t>
            </a:r>
            <a:r>
              <a:rPr lang="en-IN" dirty="0"/>
              <a:t> </a:t>
            </a:r>
            <a:r>
              <a:rPr lang="en-IN" dirty="0" err="1"/>
              <a:t>quadraticRoots</a:t>
            </a:r>
            <a:r>
              <a:rPr lang="en-IN" dirty="0"/>
              <a:t> &lt;- </a:t>
            </a:r>
            <a:r>
              <a:rPr lang="en-IN" b="1" dirty="0">
                <a:solidFill>
                  <a:srgbClr val="990000"/>
                </a:solidFill>
                <a:effectLst/>
              </a:rPr>
              <a:t>function</a:t>
            </a:r>
            <a:r>
              <a:rPr lang="en-IN" dirty="0"/>
              <a:t>(a, b, c) { print(paste0(</a:t>
            </a:r>
            <a:r>
              <a:rPr lang="en-IN" dirty="0">
                <a:solidFill>
                  <a:srgbClr val="DD1144"/>
                </a:solidFill>
                <a:effectLst/>
              </a:rPr>
              <a:t>"You have chosen the quadratic equation "</a:t>
            </a:r>
            <a:r>
              <a:rPr lang="en-IN" dirty="0"/>
              <a:t>, a, </a:t>
            </a:r>
            <a:r>
              <a:rPr lang="en-IN" dirty="0">
                <a:solidFill>
                  <a:srgbClr val="DD1144"/>
                </a:solidFill>
                <a:effectLst/>
              </a:rPr>
              <a:t>"x^2 + "</a:t>
            </a:r>
            <a:r>
              <a:rPr lang="en-IN" dirty="0"/>
              <a:t>, b, </a:t>
            </a:r>
            <a:r>
              <a:rPr lang="en-IN" dirty="0">
                <a:solidFill>
                  <a:srgbClr val="DD1144"/>
                </a:solidFill>
                <a:effectLst/>
              </a:rPr>
              <a:t>"x + "</a:t>
            </a:r>
            <a:r>
              <a:rPr lang="en-IN" dirty="0"/>
              <a:t>, c, </a:t>
            </a:r>
            <a:r>
              <a:rPr lang="en-IN" dirty="0">
                <a:solidFill>
                  <a:srgbClr val="DD1144"/>
                </a:solidFill>
                <a:effectLst/>
              </a:rPr>
              <a:t>"."</a:t>
            </a:r>
            <a:r>
              <a:rPr lang="en-IN" dirty="0"/>
              <a:t>)) discriminant &lt;- (b^</a:t>
            </a:r>
            <a:r>
              <a:rPr lang="en-IN" dirty="0">
                <a:solidFill>
                  <a:srgbClr val="009999"/>
                </a:solidFill>
                <a:effectLst/>
              </a:rPr>
              <a:t>2</a:t>
            </a:r>
            <a:r>
              <a:rPr lang="en-IN" dirty="0"/>
              <a:t>) - (</a:t>
            </a:r>
            <a:r>
              <a:rPr lang="en-IN" dirty="0">
                <a:solidFill>
                  <a:srgbClr val="009999"/>
                </a:solidFill>
                <a:effectLst/>
              </a:rPr>
              <a:t>4</a:t>
            </a:r>
            <a:r>
              <a:rPr lang="en-IN" dirty="0"/>
              <a:t>*a*c) </a:t>
            </a:r>
            <a:r>
              <a:rPr lang="en-IN" b="1" dirty="0">
                <a:solidFill>
                  <a:srgbClr val="990000"/>
                </a:solidFill>
                <a:effectLst/>
              </a:rPr>
              <a:t>if</a:t>
            </a:r>
            <a:r>
              <a:rPr lang="en-IN" dirty="0"/>
              <a:t>(discriminant &lt; </a:t>
            </a:r>
            <a:r>
              <a:rPr lang="en-IN" dirty="0">
                <a:solidFill>
                  <a:srgbClr val="009999"/>
                </a:solidFill>
                <a:effectLst/>
              </a:rPr>
              <a:t>0</a:t>
            </a:r>
            <a:r>
              <a:rPr lang="en-IN" dirty="0"/>
              <a:t>) { </a:t>
            </a:r>
            <a:r>
              <a:rPr lang="en-IN" b="1" dirty="0">
                <a:solidFill>
                  <a:srgbClr val="990000"/>
                </a:solidFill>
                <a:effectLst/>
              </a:rPr>
              <a:t>return</a:t>
            </a:r>
            <a:r>
              <a:rPr lang="en-IN" dirty="0"/>
              <a:t>(paste0(</a:t>
            </a:r>
            <a:r>
              <a:rPr lang="en-IN" dirty="0">
                <a:solidFill>
                  <a:srgbClr val="DD1144"/>
                </a:solidFill>
                <a:effectLst/>
              </a:rPr>
              <a:t>"This quadratic equation has no real numbered roots."</a:t>
            </a:r>
            <a:r>
              <a:rPr lang="en-IN" dirty="0"/>
              <a:t>)) } </a:t>
            </a:r>
            <a:r>
              <a:rPr lang="en-IN" b="1" dirty="0">
                <a:solidFill>
                  <a:srgbClr val="990000"/>
                </a:solidFill>
                <a:effectLst/>
              </a:rPr>
              <a:t>else</a:t>
            </a:r>
            <a:r>
              <a:rPr lang="en-IN" dirty="0"/>
              <a:t> </a:t>
            </a:r>
            <a:r>
              <a:rPr lang="en-IN" b="1" dirty="0">
                <a:solidFill>
                  <a:srgbClr val="990000"/>
                </a:solidFill>
                <a:effectLst/>
              </a:rPr>
              <a:t>if</a:t>
            </a:r>
            <a:r>
              <a:rPr lang="en-IN" dirty="0"/>
              <a:t>(discriminant &gt; </a:t>
            </a:r>
            <a:r>
              <a:rPr lang="en-IN" dirty="0">
                <a:solidFill>
                  <a:srgbClr val="009999"/>
                </a:solidFill>
                <a:effectLst/>
              </a:rPr>
              <a:t>0</a:t>
            </a:r>
            <a:r>
              <a:rPr lang="en-IN" dirty="0"/>
              <a:t>) { </a:t>
            </a:r>
            <a:r>
              <a:rPr lang="en-IN" dirty="0" err="1"/>
              <a:t>x_int_plus</a:t>
            </a:r>
            <a:r>
              <a:rPr lang="en-IN" dirty="0"/>
              <a:t> &lt;- (-b + sqrt(discriminant)) / (</a:t>
            </a:r>
            <a:r>
              <a:rPr lang="en-IN" dirty="0">
                <a:solidFill>
                  <a:srgbClr val="009999"/>
                </a:solidFill>
                <a:effectLst/>
              </a:rPr>
              <a:t>2</a:t>
            </a:r>
            <a:r>
              <a:rPr lang="en-IN" dirty="0"/>
              <a:t>*a) </a:t>
            </a:r>
            <a:r>
              <a:rPr lang="en-IN" dirty="0" err="1"/>
              <a:t>x_int_neg</a:t>
            </a:r>
            <a:r>
              <a:rPr lang="en-IN" dirty="0"/>
              <a:t> &lt;- (-b - sqrt(discriminant)) / (</a:t>
            </a:r>
            <a:r>
              <a:rPr lang="en-IN" dirty="0">
                <a:solidFill>
                  <a:srgbClr val="009999"/>
                </a:solidFill>
                <a:effectLst/>
              </a:rPr>
              <a:t>2</a:t>
            </a:r>
            <a:r>
              <a:rPr lang="en-IN" dirty="0"/>
              <a:t>*a) </a:t>
            </a:r>
            <a:r>
              <a:rPr lang="en-IN" b="1" dirty="0">
                <a:solidFill>
                  <a:srgbClr val="990000"/>
                </a:solidFill>
                <a:effectLst/>
              </a:rPr>
              <a:t>return</a:t>
            </a:r>
            <a:r>
              <a:rPr lang="en-IN" dirty="0"/>
              <a:t>(paste0(</a:t>
            </a:r>
            <a:r>
              <a:rPr lang="en-IN" dirty="0">
                <a:solidFill>
                  <a:srgbClr val="DD1144"/>
                </a:solidFill>
                <a:effectLst/>
              </a:rPr>
              <a:t>"The two x-intercepts for the quadratic equation are "</a:t>
            </a:r>
            <a:r>
              <a:rPr lang="en-IN" dirty="0"/>
              <a:t>, format(round(</a:t>
            </a:r>
            <a:r>
              <a:rPr lang="en-IN" dirty="0" err="1"/>
              <a:t>x_int_plus</a:t>
            </a:r>
            <a:r>
              <a:rPr lang="en-IN" dirty="0"/>
              <a:t>, </a:t>
            </a:r>
            <a:r>
              <a:rPr lang="en-IN" dirty="0">
                <a:solidFill>
                  <a:srgbClr val="009999"/>
                </a:solidFill>
                <a:effectLst/>
              </a:rPr>
              <a:t>5</a:t>
            </a:r>
            <a:r>
              <a:rPr lang="en-IN" dirty="0"/>
              <a:t>), </a:t>
            </a:r>
            <a:r>
              <a:rPr lang="en-IN" dirty="0" err="1"/>
              <a:t>nsmall</a:t>
            </a:r>
            <a:r>
              <a:rPr lang="en-IN" dirty="0"/>
              <a:t> = </a:t>
            </a:r>
            <a:r>
              <a:rPr lang="en-IN" dirty="0">
                <a:solidFill>
                  <a:srgbClr val="009999"/>
                </a:solidFill>
                <a:effectLst/>
              </a:rPr>
              <a:t>5</a:t>
            </a:r>
            <a:r>
              <a:rPr lang="en-IN" dirty="0"/>
              <a:t>), </a:t>
            </a:r>
            <a:r>
              <a:rPr lang="en-IN" dirty="0">
                <a:solidFill>
                  <a:srgbClr val="DD1144"/>
                </a:solidFill>
                <a:effectLst/>
              </a:rPr>
              <a:t>" and "</a:t>
            </a:r>
            <a:r>
              <a:rPr lang="en-IN" dirty="0"/>
              <a:t>, format(round(</a:t>
            </a:r>
            <a:r>
              <a:rPr lang="en-IN" dirty="0" err="1"/>
              <a:t>x_int_neg</a:t>
            </a:r>
            <a:r>
              <a:rPr lang="en-IN" dirty="0"/>
              <a:t>, </a:t>
            </a:r>
            <a:r>
              <a:rPr lang="en-IN" dirty="0">
                <a:solidFill>
                  <a:srgbClr val="009999"/>
                </a:solidFill>
                <a:effectLst/>
              </a:rPr>
              <a:t>5</a:t>
            </a:r>
            <a:r>
              <a:rPr lang="en-IN" dirty="0"/>
              <a:t>), </a:t>
            </a:r>
            <a:r>
              <a:rPr lang="en-IN" dirty="0" err="1"/>
              <a:t>nsmall</a:t>
            </a:r>
            <a:r>
              <a:rPr lang="en-IN" dirty="0"/>
              <a:t> = </a:t>
            </a:r>
            <a:r>
              <a:rPr lang="en-IN" dirty="0">
                <a:solidFill>
                  <a:srgbClr val="009999"/>
                </a:solidFill>
                <a:effectLst/>
              </a:rPr>
              <a:t>5</a:t>
            </a:r>
            <a:r>
              <a:rPr lang="en-IN" dirty="0"/>
              <a:t>), </a:t>
            </a:r>
            <a:r>
              <a:rPr lang="en-IN" dirty="0">
                <a:solidFill>
                  <a:srgbClr val="DD1144"/>
                </a:solidFill>
                <a:effectLst/>
              </a:rPr>
              <a:t>"."</a:t>
            </a:r>
            <a:r>
              <a:rPr lang="en-IN" dirty="0"/>
              <a:t>)) } </a:t>
            </a:r>
            <a:r>
              <a:rPr lang="en-IN" b="1" dirty="0">
                <a:solidFill>
                  <a:srgbClr val="990000"/>
                </a:solidFill>
                <a:effectLst/>
              </a:rPr>
              <a:t>else</a:t>
            </a:r>
            <a:r>
              <a:rPr lang="en-IN" dirty="0"/>
              <a:t> </a:t>
            </a:r>
            <a:r>
              <a:rPr lang="en-IN" i="1" dirty="0">
                <a:solidFill>
                  <a:srgbClr val="999988"/>
                </a:solidFill>
                <a:effectLst/>
              </a:rPr>
              <a:t>#discriminant = 0 case</a:t>
            </a:r>
            <a:r>
              <a:rPr lang="en-IN" dirty="0"/>
              <a:t> </a:t>
            </a:r>
            <a:r>
              <a:rPr lang="en-IN" dirty="0" err="1"/>
              <a:t>x_int</a:t>
            </a:r>
            <a:r>
              <a:rPr lang="en-IN" dirty="0"/>
              <a:t> &lt;- (-b) / (</a:t>
            </a:r>
            <a:r>
              <a:rPr lang="en-IN" dirty="0">
                <a:solidFill>
                  <a:srgbClr val="009999"/>
                </a:solidFill>
                <a:effectLst/>
              </a:rPr>
              <a:t>2</a:t>
            </a:r>
            <a:r>
              <a:rPr lang="en-IN" dirty="0"/>
              <a:t>*a) </a:t>
            </a:r>
            <a:r>
              <a:rPr lang="en-IN" b="1" dirty="0">
                <a:solidFill>
                  <a:srgbClr val="990000"/>
                </a:solidFill>
                <a:effectLst/>
              </a:rPr>
              <a:t>return</a:t>
            </a:r>
            <a:r>
              <a:rPr lang="en-IN" dirty="0"/>
              <a:t>(paste0(</a:t>
            </a:r>
            <a:r>
              <a:rPr lang="en-IN" dirty="0">
                <a:solidFill>
                  <a:srgbClr val="DD1144"/>
                </a:solidFill>
                <a:effectLst/>
              </a:rPr>
              <a:t>"The quadratic equation has only one root. This root is "</a:t>
            </a:r>
            <a:r>
              <a:rPr lang="en-IN" dirty="0"/>
              <a:t>, </a:t>
            </a:r>
            <a:r>
              <a:rPr lang="en-IN" dirty="0" err="1"/>
              <a:t>x_int</a:t>
            </a:r>
            <a:r>
              <a:rPr lang="en-IN" dirty="0"/>
              <a:t>))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09FD2-02FB-4BE1-8692-DA06B94276F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2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8550-3072-470F-8791-082C1FF1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59FD8-6E89-4C22-8C53-1BB6246C3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5AFB-2F5B-494A-BDAB-05E44649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60C5-AAB4-4021-8F70-6F467798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2458-1C0D-421A-BD3B-1B0A5BE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EF08-63E7-4930-9A77-4AAC3A9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5135B-D319-4555-9CE7-22523CF6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341A-A8BB-4A34-A692-B1D15DC1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759C-73A6-4B64-B429-CD099467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BF5A-CEDC-4AD1-9FDD-3867BBD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F99A3-F9A7-4C66-A733-E40E30FE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75AA4-C0EE-4C6C-8C04-1B1EA000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B00F-2DDE-48A6-B335-6C962F0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58DA-1392-4E4A-ACC1-82895C6F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439-77C4-41E1-92FA-F323B718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7A02-28EF-4B46-B1FF-39E10127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4749-C86A-48FA-8CF2-40A3DA83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536-E080-457C-8A05-B9DCEED5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7234-FC71-4B36-A3E7-420337D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D0A7-CE72-443B-A14F-A20D3570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CE68-FCF6-4D98-9475-52B65584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C6FE-4497-4F9C-BED5-30EC7613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B43A-F0EB-4B0B-82DB-79E71762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9DFF-04D8-4003-BA0A-7E4DEF61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0F23-E9DA-4919-9D94-DD0F083E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62B8-D055-4551-A531-EEE4B3EB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A200-A5D8-4CFC-8BC6-64A7E89AC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B1A89-566F-4A6D-996D-F9EA38F4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71BFD-D852-4FA2-8EFC-A95A5724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2F85-5B72-4CFE-8AB2-ED2B48DA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11B2-A0E9-4828-8720-513163EA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6EEE-3A82-4339-BFDD-AB5E3DCC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600E-2A20-48A5-9510-2CE3D5D7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38B7-2F3A-46FF-8402-C9679E74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05CD-6375-48A5-A15B-6E72D6E2F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5588B-11FD-4845-AD82-EAF51754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FD6B-F044-48E2-A9CD-275B4611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1EB6E-7734-4F32-A50B-927012D7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0A39-2CA8-4D4A-A9EB-EB4AEAF7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D150-03AF-4747-AD2F-C0487FC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59AD6-9D78-4D56-9836-43367AE6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877AF-1541-472E-8258-A2E2A60D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611F-AFAB-4AD0-959D-A4132725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82CF1-4FD0-4438-BF0A-E73527E8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E28A0-F5AD-45D1-A353-876C3A56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794D-5C33-40DA-9786-454DD5A2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E917-6288-45EE-87F5-044DFBEB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0237-3089-47A1-8899-7509EB91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2B4E2-F0BC-4D64-87F9-D35A9320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2780C-2A65-4FA5-B573-5346CEF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999F7-BCBA-42FA-880A-32B8BC6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B195-6B1B-47D2-8CC6-A98670F0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3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A6ED-FFC5-4602-94A8-4FCA22E6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3C2DB-C596-4F6F-90C3-7EE2FDC3C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DD23-D070-4989-A4DD-8CB7E431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998E-77E9-44D6-A49E-DCE57963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3D5C-E7BF-4C46-BFD4-5FD07BDA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C6D9-C7C0-40FD-B64D-51CB864F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5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7FBEB-8AE4-4587-86F8-9BB666C6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10F9-B1A8-4E35-8B15-3C14DE5E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2C36-AF63-4AEE-B194-0DFA597C6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17C3-6366-4892-886D-58F266F55C2D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467F-A43F-4665-B440-753977F3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4B90-C48E-4C94-9006-4D1888D8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627B-A0CE-4A1F-9D21-1039554E2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hyperlink" Target="https://cloud.r-project.org/bin/window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4ECF-BE4E-4832-B73F-3F8782E95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Language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0246F-8A72-45D4-8870-A09DC40C8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Supriya Chakraborty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02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3DBB-33B8-4F12-84A5-63BE599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Variables in R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7F4411-3F65-4625-9482-11FA623E5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864" y="1205048"/>
            <a:ext cx="11236271" cy="1968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does not have a command for declaring a variable. A variable is created the moment you first assign a value to it. To assign a value to a variable,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sign. To output (or print) the variable value, just type the variable name: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58BD97-4B30-475D-94A6-D0D98974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5" y="5595907"/>
            <a:ext cx="116392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other programming language, it is common to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an assignment operator. In R, we can use both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assignment operators.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CD98B-BF83-4C85-AA7D-6B8FEA085B7E}"/>
              </a:ext>
            </a:extLst>
          </p:cNvPr>
          <p:cNvSpPr txBox="1"/>
          <p:nvPr/>
        </p:nvSpPr>
        <p:spPr>
          <a:xfrm>
            <a:off x="2150391" y="3810598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output "John"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output 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209F-68FF-431C-A2B1-89636947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EFE-8141-46A1-BE14-C5CE65F4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text1 &lt;- "R is"</a:t>
            </a:r>
            <a:br>
              <a:rPr lang="en-US" dirty="0"/>
            </a:br>
            <a:r>
              <a:rPr lang="en-US" dirty="0"/>
              <a:t>text2 &lt;- "awesome"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paste(text1, text2)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1ABBF-D3CF-4712-A7E3-2E8198260BBD}"/>
              </a:ext>
            </a:extLst>
          </p:cNvPr>
          <p:cNvSpPr txBox="1"/>
          <p:nvPr/>
        </p:nvSpPr>
        <p:spPr>
          <a:xfrm>
            <a:off x="4381500" y="1825625"/>
            <a:ext cx="3429000" cy="20621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 &lt;- 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num2 &lt;- 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sz="3200" dirty="0"/>
            </a:b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 + num2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3130E-5834-4039-97BF-3EFC68468AEE}"/>
              </a:ext>
            </a:extLst>
          </p:cNvPr>
          <p:cNvSpPr txBox="1"/>
          <p:nvPr/>
        </p:nvSpPr>
        <p:spPr>
          <a:xfrm>
            <a:off x="7924800" y="1825625"/>
            <a:ext cx="368343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try to combine a string (text) and a number, R will give you an error: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18BB-4565-49DE-A6EF-77D462FD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Math Function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CC6C-437C-45A8-B638-BF82186D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max(5, 10, 15)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min(5, 10, 15)</a:t>
            </a:r>
          </a:p>
        </p:txBody>
      </p:sp>
    </p:spTree>
    <p:extLst>
      <p:ext uri="{BB962C8B-B14F-4D97-AF65-F5344CB8AC3E}">
        <p14:creationId xmlns:p14="http://schemas.microsoft.com/office/powerpoint/2010/main" val="212116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2EF5-6266-470D-83EE-E0350948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built0in function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5083-6738-4CCE-A9B1-176BFB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sqrt(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ceiling(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floor(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C8D-4005-4583-9093-67007E8A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6FFC-A670-4A6D-B8E4-9BA2AF17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8994098" cy="4351338"/>
          </a:xfrm>
        </p:spPr>
        <p:txBody>
          <a:bodyPr/>
          <a:lstStyle/>
          <a:p>
            <a:r>
              <a:rPr lang="en-US" dirty="0"/>
              <a:t># We need this line of code to show graphs in our compiler</a:t>
            </a:r>
          </a:p>
          <a:p>
            <a:r>
              <a:rPr lang="en-US" dirty="0"/>
              <a:t>bitmap(file="out.png")</a:t>
            </a:r>
          </a:p>
          <a:p>
            <a:endParaRPr lang="en-US" dirty="0"/>
          </a:p>
          <a:p>
            <a:r>
              <a:rPr lang="en-US" dirty="0"/>
              <a:t># Plot numbers from 1 to 10 on the graph</a:t>
            </a:r>
          </a:p>
          <a:p>
            <a:r>
              <a:rPr lang="en-US" dirty="0"/>
              <a:t>plot(1:10)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1CE52E-1E99-4184-A3DD-9F2515AC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02" y="2173009"/>
            <a:ext cx="3589064" cy="358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01A4-910C-4A3C-BC9F-FF9B6C4D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 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DCEA-B467-4359-AB5B-B637F641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1015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function() {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function with the name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my_function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“Function Definition in R!"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B0D22-41B6-463D-A1C0-527465E219F6}"/>
              </a:ext>
            </a:extLst>
          </p:cNvPr>
          <p:cNvSpPr txBox="1"/>
          <p:nvPr/>
        </p:nvSpPr>
        <p:spPr>
          <a:xfrm>
            <a:off x="838200" y="4391075"/>
            <a:ext cx="993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the function named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14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B739-C18E-4940-A71A-FACDF1C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Quadratic Equation (one variable)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FEDC-633E-4C61-84F9-7AB814BE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f(x) = ax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bx + c =0where a, b, c, ∈ R and a ≠ 0. 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A is called leading coefficient 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 is called absolute term 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Quadratic equation always has two roots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(α,β)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673-1604-4D66-87DB-224E0F23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 of the quadratic equation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0781-14AD-4980-AAC8-E058D1E0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Roots = [-b ± √(b</a:t>
            </a:r>
            <a:r>
              <a:rPr lang="en-IN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4ac)] </a:t>
            </a:r>
            <a:r>
              <a:rPr lang="en-IN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/2a</a:t>
            </a:r>
            <a:endParaRPr lang="en-I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333333"/>
                </a:solidFill>
                <a:latin typeface="Roboto" panose="02000000000000000000" pitchFamily="2" charset="0"/>
              </a:rPr>
              <a:t>The nature of root depends of on the discriminant(D) 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IN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4ac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 &gt; 0, roots are real and distinct (unequal)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 = 0, roots are real and equal (coincident)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 &lt; 0, roots are imaginary and unequal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3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4C098-EA2F-4A35-8D64-4A5E33FE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Infographics 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F2A-1020-4990-8446-F09B53DB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625600"/>
            <a:ext cx="3925531" cy="4505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alpha val="60000"/>
                  </a:schemeClr>
                </a:solidFill>
              </a:rPr>
              <a:t>The root touches the x-axis either at two points when D&gt; 0, </a:t>
            </a:r>
          </a:p>
          <a:p>
            <a:r>
              <a:rPr lang="en-US">
                <a:solidFill>
                  <a:schemeClr val="bg1">
                    <a:alpha val="60000"/>
                  </a:schemeClr>
                </a:solidFill>
              </a:rPr>
              <a:t>The root just touches the x-axis in one point when D= 0</a:t>
            </a:r>
          </a:p>
          <a:p>
            <a:r>
              <a:rPr lang="en-US">
                <a:solidFill>
                  <a:schemeClr val="bg1">
                    <a:alpha val="60000"/>
                  </a:schemeClr>
                </a:solidFill>
              </a:rPr>
              <a:t>The root never touches the x-axis when D &lt;  0</a:t>
            </a:r>
            <a:endParaRPr lang="en-IN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26" name="Picture 2" descr="Graphical Representation of Quadratic Equation">
            <a:extLst>
              <a:ext uri="{FF2B5EF4-FFF2-40B4-BE49-F238E27FC236}">
                <a16:creationId xmlns:a16="http://schemas.microsoft.com/office/drawing/2014/main" id="{38F14201-4295-4AF8-89C6-6C80AF77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6389" y="205188"/>
            <a:ext cx="6938571" cy="56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8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536F29-DD28-40F4-B47B-4A1243EE2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7BDB-7270-44C7-B776-1F92AC50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of Quadratic Equation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63BC0-87CF-4FDB-9373-BE9CF23792D8}"/>
              </a:ext>
            </a:extLst>
          </p:cNvPr>
          <p:cNvSpPr txBox="1"/>
          <p:nvPr/>
        </p:nvSpPr>
        <p:spPr>
          <a:xfrm>
            <a:off x="8859404" y="3527315"/>
            <a:ext cx="2270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Single variable multiple  once </a:t>
            </a:r>
            <a:endParaRPr lang="en-IN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ABF98-5A96-2857-694D-FB942E460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644926"/>
              </p:ext>
            </p:extLst>
          </p:nvPr>
        </p:nvGraphicFramePr>
        <p:xfrm>
          <a:off x="530812" y="1677886"/>
          <a:ext cx="77978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1631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82D3-AFEB-4C6A-A8D7-80AE9213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R?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03D3-E7BF-435D-B8E7-DCC3D70F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is a popular programming language used for statistical computing and graphical presentation.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Its most common use is to analyze and visualize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6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B2C-E6DD-4421-AF13-990D5AF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AADE-D836-4ACC-8283-1A3DCCAA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WAP to find the root of </a:t>
            </a:r>
            <a:r>
              <a:rPr lang="en-US"/>
              <a:t>quadratic equation in 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ED7E-3F57-4256-83CF-5CC3C0D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R?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7B73-1FAD-4A36-A28B-6D306C90690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great resource for data analysis, data visualization, data science and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many statistical techniques (such as statistical tests, classification, clustering and data reduction)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easy to draw graphs in R, like pie charts, histograms, box plot, scatter plot,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works on different platforms (Windows, Mac, Linux)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open-source and free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large community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many packages (libraries of functions) that can be used to solve different problems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1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0517-5AA9-4DA0-957B-668BE932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Guide </a:t>
            </a:r>
            <a:r>
              <a:rPr lang="en-US" dirty="0" err="1"/>
              <a:t>Rstudio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1BDF-7A27-404C-9ED5-8A5BC6A0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R Studio Latest version according to your machine configuration (32/64) bits </a:t>
            </a:r>
          </a:p>
          <a:p>
            <a:r>
              <a:rPr lang="en-US" dirty="0"/>
              <a:t> The link to download </a:t>
            </a:r>
            <a:r>
              <a:rPr lang="en-US" dirty="0" err="1">
                <a:hlinkClick r:id="rId2"/>
              </a:rPr>
              <a:t>Download</a:t>
            </a:r>
            <a:r>
              <a:rPr lang="en-US" dirty="0">
                <a:hlinkClick r:id="rId2"/>
              </a:rPr>
              <a:t> the RStudio IDE – </a:t>
            </a:r>
            <a:r>
              <a:rPr lang="en-US" dirty="0" err="1">
                <a:hlinkClick r:id="rId2"/>
              </a:rPr>
              <a:t>Rstudio</a:t>
            </a:r>
            <a:endParaRPr lang="en-US" dirty="0"/>
          </a:p>
          <a:p>
            <a:r>
              <a:rPr lang="en-US" dirty="0"/>
              <a:t>Download the </a:t>
            </a:r>
            <a:r>
              <a:rPr lang="en-US" dirty="0" err="1"/>
              <a:t>Rsudio</a:t>
            </a:r>
            <a:r>
              <a:rPr lang="en-US" dirty="0"/>
              <a:t> Desktop Version and install.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27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3203-E035-4591-9A46-6F8ED0F6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R compiler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AA32-18F5-4EED-96EC-19CACC1C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Rstudio</a:t>
            </a:r>
            <a:r>
              <a:rPr lang="en-US" dirty="0"/>
              <a:t> and according to instruction move to the original R compiler site at </a:t>
            </a:r>
            <a:r>
              <a:rPr lang="en-IN" dirty="0">
                <a:hlinkClick r:id="rId2"/>
              </a:rPr>
              <a:t>R: The R Project for Statistical Computing (r-project.org)</a:t>
            </a:r>
            <a:endParaRPr lang="en-IN" dirty="0"/>
          </a:p>
          <a:p>
            <a:r>
              <a:rPr lang="en-IN" dirty="0"/>
              <a:t>Click on the CRAN and then </a:t>
            </a:r>
          </a:p>
          <a:p>
            <a:r>
              <a:rPr lang="en-IN" dirty="0"/>
              <a:t>Click on </a:t>
            </a:r>
            <a:r>
              <a:rPr lang="en-IN" dirty="0">
                <a:solidFill>
                  <a:srgbClr val="0000FF"/>
                </a:solidFill>
                <a:effectLst/>
                <a:hlinkClick r:id="rId3"/>
              </a:rPr>
              <a:t>https://cloud.r-project.org/</a:t>
            </a:r>
            <a:endParaRPr lang="en-IN" dirty="0">
              <a:solidFill>
                <a:srgbClr val="0000FF"/>
              </a:solidFill>
              <a:effectLst/>
            </a:endParaRPr>
          </a:p>
          <a:p>
            <a:r>
              <a:rPr lang="en-IN" dirty="0">
                <a:solidFill>
                  <a:srgbClr val="0000FF"/>
                </a:solidFill>
              </a:rPr>
              <a:t>Click on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hlinkClick r:id="rId4"/>
              </a:rPr>
              <a:t>Download R for Windows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FF"/>
                </a:solidFill>
              </a:rPr>
              <a:t>Download and Install </a:t>
            </a:r>
          </a:p>
          <a:p>
            <a:r>
              <a:rPr lang="en-IN" b="1" dirty="0">
                <a:solidFill>
                  <a:srgbClr val="0000FF"/>
                </a:solidFill>
              </a:rPr>
              <a:t>Start once again the </a:t>
            </a:r>
            <a:r>
              <a:rPr lang="en-IN" b="1" dirty="0" err="1">
                <a:solidFill>
                  <a:srgbClr val="0000FF"/>
                </a:solidFill>
              </a:rPr>
              <a:t>Rstudio</a:t>
            </a:r>
            <a:r>
              <a:rPr lang="en-IN" b="1">
                <a:solidFill>
                  <a:srgbClr val="0000FF"/>
                </a:solidFill>
              </a:rPr>
              <a:t> 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9F62-44CF-4261-A560-29E2048F1CB8}"/>
                  </a:ext>
                </a:extLst>
              </p14:cNvPr>
              <p14:cNvContentPartPr/>
              <p14:nvPr/>
            </p14:nvContentPartPr>
            <p14:xfrm>
              <a:off x="3348720" y="3518280"/>
              <a:ext cx="3241800" cy="208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9F62-44CF-4261-A560-29E2048F1C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9360" y="3508920"/>
                <a:ext cx="326052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15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8A8E-6C2A-42AA-9FC8-C5C92CE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EE98-6516-41D2-9980-BF06DCD6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 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4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4E18-1169-45DF-AFA0-B64FE44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EA2D-2A76-406B-AD05-4CA5FCC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+ 5</a:t>
            </a:r>
          </a:p>
          <a:p>
            <a:r>
              <a:rPr lang="en-US" dirty="0"/>
              <a:t>5 – 5</a:t>
            </a:r>
          </a:p>
          <a:p>
            <a:r>
              <a:rPr lang="en-US" dirty="0"/>
              <a:t>5 * 5</a:t>
            </a:r>
          </a:p>
          <a:p>
            <a:r>
              <a:rPr lang="en-US" dirty="0"/>
              <a:t>5 / 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41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8FA5-2B09-4378-BDEB-5CB4190A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8A42-08D4-4951-9B08-6927EA76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319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DA93E-F150-4C16-9ABA-7789E1C9F088}"/>
              </a:ext>
            </a:extLst>
          </p:cNvPr>
          <p:cNvSpPr txBox="1"/>
          <p:nvPr/>
        </p:nvSpPr>
        <p:spPr>
          <a:xfrm>
            <a:off x="6860499" y="2263914"/>
            <a:ext cx="31529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[1] 1</a:t>
            </a:r>
          </a:p>
          <a:p>
            <a:r>
              <a:rPr lang="en-IN" dirty="0"/>
              <a:t>[1] 2</a:t>
            </a:r>
          </a:p>
          <a:p>
            <a:r>
              <a:rPr lang="en-IN" dirty="0"/>
              <a:t>[1] 3</a:t>
            </a:r>
          </a:p>
          <a:p>
            <a:r>
              <a:rPr lang="en-IN" dirty="0"/>
              <a:t>[1] 4</a:t>
            </a:r>
          </a:p>
          <a:p>
            <a:r>
              <a:rPr lang="en-IN" dirty="0"/>
              <a:t>[1] 5</a:t>
            </a:r>
          </a:p>
          <a:p>
            <a:r>
              <a:rPr lang="en-IN" dirty="0"/>
              <a:t>[1] 6</a:t>
            </a:r>
          </a:p>
          <a:p>
            <a:r>
              <a:rPr lang="en-IN" dirty="0"/>
              <a:t>[1] 7</a:t>
            </a:r>
          </a:p>
          <a:p>
            <a:r>
              <a:rPr lang="en-IN" dirty="0"/>
              <a:t>[1] 8</a:t>
            </a:r>
          </a:p>
          <a:p>
            <a:r>
              <a:rPr lang="en-IN" dirty="0"/>
              <a:t>[1] 9</a:t>
            </a:r>
          </a:p>
          <a:p>
            <a:r>
              <a:rPr lang="en-IN" dirty="0"/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6838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C406-563B-4877-B2F9-F187E452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in 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8716-20BF-44CE-AE90-A6E3C5EF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This is a comment</a:t>
            </a:r>
            <a:br>
              <a:rPr lang="en-US" dirty="0"/>
            </a:br>
            <a:r>
              <a:rPr lang="en-US" dirty="0"/>
              <a:t>"Hello World!"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2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A500D2E49F44F80C3F99F3764D3AE" ma:contentTypeVersion="4" ma:contentTypeDescription="Create a new document." ma:contentTypeScope="" ma:versionID="d06f1073b93545799f49ff739aadb86a">
  <xsd:schema xmlns:xsd="http://www.w3.org/2001/XMLSchema" xmlns:xs="http://www.w3.org/2001/XMLSchema" xmlns:p="http://schemas.microsoft.com/office/2006/metadata/properties" xmlns:ns2="9e899c17-99ef-40ff-95a6-91f4f850db08" targetNamespace="http://schemas.microsoft.com/office/2006/metadata/properties" ma:root="true" ma:fieldsID="5adbf281cb1ea38aa7ee5779d934899d" ns2:_="">
    <xsd:import namespace="9e899c17-99ef-40ff-95a6-91f4f850d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99c17-99ef-40ff-95a6-91f4f850d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2ED3FE-0C76-40D8-A8A8-56049252564E}"/>
</file>

<file path=customXml/itemProps2.xml><?xml version="1.0" encoding="utf-8"?>
<ds:datastoreItem xmlns:ds="http://schemas.openxmlformats.org/officeDocument/2006/customXml" ds:itemID="{560C75EB-7E0C-4F63-B9F5-3B8B1965D312}"/>
</file>

<file path=customXml/itemProps3.xml><?xml version="1.0" encoding="utf-8"?>
<ds:datastoreItem xmlns:ds="http://schemas.openxmlformats.org/officeDocument/2006/customXml" ds:itemID="{B995314E-4988-49D6-97C4-B4DB4E440CAC}"/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1138</Words>
  <Application>Microsoft Office PowerPoint</Application>
  <PresentationFormat>Widescreen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Roboto</vt:lpstr>
      <vt:lpstr>Segoe UI</vt:lpstr>
      <vt:lpstr>Times New Roman</vt:lpstr>
      <vt:lpstr>Verdana</vt:lpstr>
      <vt:lpstr>Office Theme</vt:lpstr>
      <vt:lpstr>R Programming Language </vt:lpstr>
      <vt:lpstr>What is R? </vt:lpstr>
      <vt:lpstr>Why Use R? </vt:lpstr>
      <vt:lpstr>Installation Guide Rstudio  </vt:lpstr>
      <vt:lpstr>Installation of R compiler </vt:lpstr>
      <vt:lpstr>Print String </vt:lpstr>
      <vt:lpstr>Operation </vt:lpstr>
      <vt:lpstr>For loop </vt:lpstr>
      <vt:lpstr>Comment in R</vt:lpstr>
      <vt:lpstr>Creating Variables in R </vt:lpstr>
      <vt:lpstr>Concatenate </vt:lpstr>
      <vt:lpstr>Built in Math Function </vt:lpstr>
      <vt:lpstr>Other built0in function </vt:lpstr>
      <vt:lpstr>Data Visualization</vt:lpstr>
      <vt:lpstr>Function in R </vt:lpstr>
      <vt:lpstr>Experiment 1: Quadratic Equation (one variable)</vt:lpstr>
      <vt:lpstr>Roots of the quadratic equation </vt:lpstr>
      <vt:lpstr>Infographics </vt:lpstr>
      <vt:lpstr>Application of Quadratic Equation </vt:lpstr>
      <vt:lpstr>Implement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Language </dc:title>
  <dc:creator>Supriya Chakraborty</dc:creator>
  <cp:lastModifiedBy>Supriya Chakraborty</cp:lastModifiedBy>
  <cp:revision>21</cp:revision>
  <dcterms:created xsi:type="dcterms:W3CDTF">2021-09-13T09:22:25Z</dcterms:created>
  <dcterms:modified xsi:type="dcterms:W3CDTF">2022-03-17T11:52:43Z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0x010100AF3A500D2E49F44F80C3F99F3764D3AE</vt:lpwstr>
  </property>
</Properties>
</file>