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4.xml" ContentType="application/inkml+xml"/>
  <Override PartName="/ppt/ink/ink3.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5" r:id="rId2"/>
    <p:sldId id="256" r:id="rId3"/>
    <p:sldId id="267" r:id="rId4"/>
    <p:sldId id="296" r:id="rId5"/>
    <p:sldId id="269" r:id="rId6"/>
    <p:sldId id="268" r:id="rId7"/>
    <p:sldId id="270" r:id="rId8"/>
    <p:sldId id="271" r:id="rId9"/>
    <p:sldId id="272" r:id="rId10"/>
    <p:sldId id="273" r:id="rId11"/>
    <p:sldId id="293" r:id="rId12"/>
    <p:sldId id="275" r:id="rId13"/>
    <p:sldId id="274" r:id="rId14"/>
    <p:sldId id="276" r:id="rId15"/>
    <p:sldId id="278" r:id="rId16"/>
    <p:sldId id="290" r:id="rId17"/>
    <p:sldId id="277" r:id="rId18"/>
    <p:sldId id="279" r:id="rId19"/>
    <p:sldId id="280" r:id="rId20"/>
    <p:sldId id="281" r:id="rId21"/>
    <p:sldId id="282" r:id="rId22"/>
    <p:sldId id="283" r:id="rId23"/>
    <p:sldId id="284" r:id="rId24"/>
    <p:sldId id="285" r:id="rId25"/>
    <p:sldId id="286" r:id="rId26"/>
    <p:sldId id="287" r:id="rId27"/>
    <p:sldId id="288" r:id="rId28"/>
    <p:sldId id="289" r:id="rId29"/>
    <p:sldId id="291" r:id="rId30"/>
    <p:sldId id="294" r:id="rId31"/>
    <p:sldId id="292"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97" autoAdjust="0"/>
    <p:restoredTop sz="77843" autoAdjust="0"/>
  </p:normalViewPr>
  <p:slideViewPr>
    <p:cSldViewPr snapToGrid="0">
      <p:cViewPr varScale="1">
        <p:scale>
          <a:sx n="52" d="100"/>
          <a:sy n="52"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2-05T09:55:37.157"/>
    </inkml:context>
    <inkml:brush xml:id="br0">
      <inkml:brushProperty name="width" value="0.05292" units="cm"/>
      <inkml:brushProperty name="height" value="0.05292" units="cm"/>
      <inkml:brushProperty name="color" value="#FF0000"/>
    </inkml:brush>
  </inkml:definitions>
  <inkml:trace contextRef="#ctx0" brushRef="#br0">9847 9227 0,'0'0'0,"25"-24"16,0 24 78,0 0-94,24 0 15,1 0-15,25 0 16,-26 24-16,1-24 16,-1 25-16,1-25 15,0 0-15,-26 25 16,1-25 31,-25 25 31,0 0-31</inkml:trace>
  <inkml:trace contextRef="#ctx0" brushRef="#br0" timeOffset="1203.29">9227 11460 0,'25'0'94,"25"0"-79,-25 0 1,-1 25-16,26-25 16,-25 0-16,0 0 15,-1 24-15,26-24 16,-25 0-1,0 25-15,24-25 16,-24 0-16,0 25 16,24 0-16,-24-25 15,25 0 1,-50 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2-05T09:55:45.376"/>
    </inkml:context>
    <inkml:brush xml:id="br0">
      <inkml:brushProperty name="width" value="0.05292" units="cm"/>
      <inkml:brushProperty name="height" value="0.05292" units="cm"/>
      <inkml:brushProperty name="color" value="#FF0000"/>
    </inkml:brush>
  </inkml:definitions>
  <inkml:trace contextRef="#ctx0" brushRef="#br0">10815 10195 0,'0'-25'31,"0"0"1,49 25-17,-24-25-15,50 1 16,-26-26-16,-24 25 16,25-25-16,-26 1 15,26 49 1,-50-25-16,25 25 15</inkml:trace>
  <inkml:trace contextRef="#ctx0" brushRef="#br0" timeOffset="820.56">11038 8979 0,'25'-25'78,"24"1"-62,-24-1-16,25 0 15,-25 25 1,0-25-16</inkml:trace>
  <inkml:trace contextRef="#ctx0" brushRef="#br0" timeOffset="2030.85">10740 16867 0,'25'-25'78,"50"1"-62,-26-1-16,1 0 16,-25 0-16,-1 25 62,-24-25-46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2-05T10:04:25.281"/>
    </inkml:context>
    <inkml:brush xml:id="br0">
      <inkml:brushProperty name="width" value="0.05292" units="cm"/>
      <inkml:brushProperty name="height" value="0.05292" units="cm"/>
      <inkml:brushProperty name="color" value="#FF0000"/>
    </inkml:brush>
  </inkml:definitions>
  <inkml:trace contextRef="#ctx0" brushRef="#br0">3125 6276 0,'0'-25'63,"25"25"-32,74 0-16,1 25-15,48-25 16,-24 0 0,50 0-16,-75 0 15,1-25-15,-51 25 16,26-25 0,-51 25-1,1 0 1,0 0-1,0 0 32</inkml:trace>
  <inkml:trace contextRef="#ctx0" brushRef="#br0" timeOffset="1560.88">2977 9451 0,'0'-25'16,"24"0"15,1 25-31,50 0 31,-26 0-15,50 25-16,1-25 0,197 49 16,-148-24-1,50 0-15,-51-25 16,-24 25-16,25 0 15,-25-25-15,25 0 16,-25 0 0,99 0-16,-74 0 15,74 0-15,-74 0 16,74 0 0,-123 0-16,123 0 15,-149 0 1,26 0-16,-51 0 15,125 0 1,-100 0-16,50 0 16,-25 0-1,1 0-15,-26-25 16,75 0-16,-50 0 16,50 0-1,-75 25-15,75 0 16,-74-24-1,98 24-15,-98 0 16,49 0-16,-75 0 16,75 0-1,-49 0 1,74 0-16,-50 0 0,-25 0 16,50 0-16,-25 0 15,75 0 1,-75 0-16,-24 0 15,-1 0-15,-24 0 16,-25 0 0,24 0-16,1 0 15,-25 0 1,-1 0-16,1 0 16,0 0-1,0 0-15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2-05T10:05:10.054"/>
    </inkml:context>
    <inkml:brush xml:id="br0">
      <inkml:brushProperty name="width" value="0.05292" units="cm"/>
      <inkml:brushProperty name="height" value="0.05292" units="cm"/>
      <inkml:brushProperty name="color" value="#FF0000"/>
    </inkml:brush>
  </inkml:definitions>
  <inkml:trace contextRef="#ctx0" brushRef="#br0">3572 6424 0,'25'-24'78,"-1"24"0,1 0-78,0 24 16,25-24-16,-25 0 16,24 0-16,1 0 15,-25 0-15,-1 0 16,26 0-16,-25 25 16,0-25-16,24 0 15,-24 0 1,0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2EC44-1BA4-4063-B669-0FBE67940A5C}" type="datetimeFigureOut">
              <a:rPr lang="en-IN" smtClean="0"/>
              <a:t>27-02-2022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766C-E452-4288-B2C9-09C8C0E3D543}" type="slidenum">
              <a:rPr lang="en-IN" smtClean="0"/>
              <a:t>‹#›</a:t>
            </a:fld>
            <a:endParaRPr lang="en-IN"/>
          </a:p>
        </p:txBody>
      </p:sp>
    </p:spTree>
    <p:extLst>
      <p:ext uri="{BB962C8B-B14F-4D97-AF65-F5344CB8AC3E}">
        <p14:creationId xmlns:p14="http://schemas.microsoft.com/office/powerpoint/2010/main" val="116576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90A3-C9D5-4E13-98D7-4F0C4980E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478A1E-ED21-4339-9DDD-83C734E3C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31EEAE-0EF2-4A52-B7EF-8F1E6976E57C}"/>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5" name="Footer Placeholder 4">
            <a:extLst>
              <a:ext uri="{FF2B5EF4-FFF2-40B4-BE49-F238E27FC236}">
                <a16:creationId xmlns:a16="http://schemas.microsoft.com/office/drawing/2014/main" id="{C422EC90-52C8-4E32-8E8D-C3E5EFB97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4FC3F-D113-46F6-91BB-3EF03D99C4B9}"/>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166584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9E94-15BE-4AC9-81E6-7BE29090B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0AA7A0-5E65-4525-A274-E5585BF4E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13A3C-A2BB-425A-AED0-3110F549E063}"/>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5" name="Footer Placeholder 4">
            <a:extLst>
              <a:ext uri="{FF2B5EF4-FFF2-40B4-BE49-F238E27FC236}">
                <a16:creationId xmlns:a16="http://schemas.microsoft.com/office/drawing/2014/main" id="{A6EDE17D-FE86-4365-8B07-8A9E66EE6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12F8C9-A87A-46AA-B017-DE5D26B63B02}"/>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144330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DDAC-4AD0-4B90-964D-7481A139D5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CD58CE-5316-4F8B-A969-85DB97E0E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6E2E8-63C2-4EA3-9CAC-24545A51183C}"/>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5" name="Footer Placeholder 4">
            <a:extLst>
              <a:ext uri="{FF2B5EF4-FFF2-40B4-BE49-F238E27FC236}">
                <a16:creationId xmlns:a16="http://schemas.microsoft.com/office/drawing/2014/main" id="{01A40086-F2C0-4B62-85AE-0C3589A4C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56031-4849-45C3-A074-FF680046752B}"/>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360321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0409-0F04-4750-84BE-6696A8442F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7B113D-48E7-4453-839F-3D314092E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DA45D-72DB-495B-A88C-543B5BE7C82B}"/>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5" name="Footer Placeholder 4">
            <a:extLst>
              <a:ext uri="{FF2B5EF4-FFF2-40B4-BE49-F238E27FC236}">
                <a16:creationId xmlns:a16="http://schemas.microsoft.com/office/drawing/2014/main" id="{1D4BBF4F-203C-49A9-9498-3F8B47135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12B5C-5FDD-4C27-A8A6-797ABBDD2258}"/>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28797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CD3B-2ADF-485D-8A4F-1F03A0F31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EF1E7E-522A-49AC-A765-324CBC488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500A1-D733-4B24-B221-3906CB5AD16E}"/>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5" name="Footer Placeholder 4">
            <a:extLst>
              <a:ext uri="{FF2B5EF4-FFF2-40B4-BE49-F238E27FC236}">
                <a16:creationId xmlns:a16="http://schemas.microsoft.com/office/drawing/2014/main" id="{AE0197F7-1E79-4BB1-9CD9-7AE4C26A1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81F65-0853-4E0B-B21A-1EE9833B8BA5}"/>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14223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BF30-3241-4A88-83F7-D8653551FB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B74E09-4257-442F-A0E0-6E1FE111F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FE215E-45A2-4C0A-A772-6FF1E0592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4A115-1EDE-4B13-8D89-DFC12CC32AA8}"/>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6" name="Footer Placeholder 5">
            <a:extLst>
              <a:ext uri="{FF2B5EF4-FFF2-40B4-BE49-F238E27FC236}">
                <a16:creationId xmlns:a16="http://schemas.microsoft.com/office/drawing/2014/main" id="{C9C150DC-137A-4D96-8EDB-709015D8BD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67C2D-120F-44AB-ADD2-F8CBCFF04C2F}"/>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387285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08C6-FD1C-4FF7-A707-E43D3E8F72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F56C02-5EE8-4AD4-BAE2-03EDD4E72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47AE4-7B50-4575-8B8A-BDD3DF01BC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F94B67-17D9-4A62-B4E2-AFDD007C4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F7A6F-70DE-4CBC-868E-05EE7F5654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31304-39AC-497B-B7B3-88BABA658F66}"/>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8" name="Footer Placeholder 7">
            <a:extLst>
              <a:ext uri="{FF2B5EF4-FFF2-40B4-BE49-F238E27FC236}">
                <a16:creationId xmlns:a16="http://schemas.microsoft.com/office/drawing/2014/main" id="{CB974DA2-0A27-4E2D-9002-DE21BF8C50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CBE6C-F46E-4695-8B54-6659F082B8DB}"/>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136795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F9DB-E85D-4E5F-A457-FE111288CC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BE79FD-8917-4E49-A5B2-E21FAFE13B96}"/>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4" name="Footer Placeholder 3">
            <a:extLst>
              <a:ext uri="{FF2B5EF4-FFF2-40B4-BE49-F238E27FC236}">
                <a16:creationId xmlns:a16="http://schemas.microsoft.com/office/drawing/2014/main" id="{D129DD31-F8E1-4228-BCBF-9A3829A78A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01284B-C39C-4532-8E2E-257575FB399F}"/>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74694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CEA08-14D4-48D6-BE92-696A0F12FD6C}"/>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3" name="Footer Placeholder 2">
            <a:extLst>
              <a:ext uri="{FF2B5EF4-FFF2-40B4-BE49-F238E27FC236}">
                <a16:creationId xmlns:a16="http://schemas.microsoft.com/office/drawing/2014/main" id="{9AEEA91B-C67B-4F39-A871-6B2AA68F4A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53F00B-CEBF-485B-8BCC-08D12970066E}"/>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414557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69B4-F7C1-4C27-A5B4-E9239349F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4D7E80-D8E7-4D27-A6ED-3ED7596A2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A3A793-1957-4E5C-B1E0-512381729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2E3CD-191B-4A39-9006-FA2932676766}"/>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6" name="Footer Placeholder 5">
            <a:extLst>
              <a:ext uri="{FF2B5EF4-FFF2-40B4-BE49-F238E27FC236}">
                <a16:creationId xmlns:a16="http://schemas.microsoft.com/office/drawing/2014/main" id="{62E28612-B864-4854-8498-97E6619D2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0EF5A-FB24-485C-9A5F-DB0E97232EDD}"/>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220305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431F-6A0F-49FC-AABE-FB43C82B3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40D6FD-43ED-4134-BA43-CF278ED7A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D21005-3BA1-4576-908F-5F2F2B2DC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64E01-D7CA-4179-9699-529F7C0F1BD2}"/>
              </a:ext>
            </a:extLst>
          </p:cNvPr>
          <p:cNvSpPr>
            <a:spLocks noGrp="1"/>
          </p:cNvSpPr>
          <p:nvPr>
            <p:ph type="dt" sz="half" idx="10"/>
          </p:nvPr>
        </p:nvSpPr>
        <p:spPr/>
        <p:txBody>
          <a:bodyPr/>
          <a:lstStyle/>
          <a:p>
            <a:fld id="{0415A9B6-B65F-4B8F-A6B0-95D1D3D488CE}" type="datetimeFigureOut">
              <a:rPr lang="en-IN" smtClean="0"/>
              <a:t>27-02-2022</a:t>
            </a:fld>
            <a:endParaRPr lang="en-IN"/>
          </a:p>
        </p:txBody>
      </p:sp>
      <p:sp>
        <p:nvSpPr>
          <p:cNvPr id="6" name="Footer Placeholder 5">
            <a:extLst>
              <a:ext uri="{FF2B5EF4-FFF2-40B4-BE49-F238E27FC236}">
                <a16:creationId xmlns:a16="http://schemas.microsoft.com/office/drawing/2014/main" id="{7EEAEF53-C827-4B3E-A139-FBE360A25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B59776-4217-4960-AD25-30BCE39BA1E3}"/>
              </a:ext>
            </a:extLst>
          </p:cNvPr>
          <p:cNvSpPr>
            <a:spLocks noGrp="1"/>
          </p:cNvSpPr>
          <p:nvPr>
            <p:ph type="sldNum" sz="quarter" idx="12"/>
          </p:nvPr>
        </p:nvSpPr>
        <p:spPr/>
        <p:txBody>
          <a:bodyPr/>
          <a:lstStyle/>
          <a:p>
            <a:fld id="{1E8561DE-082D-488B-9F6D-4449EFD85B8A}" type="slidenum">
              <a:rPr lang="en-IN" smtClean="0"/>
              <a:t>‹#›</a:t>
            </a:fld>
            <a:endParaRPr lang="en-IN"/>
          </a:p>
        </p:txBody>
      </p:sp>
    </p:spTree>
    <p:extLst>
      <p:ext uri="{BB962C8B-B14F-4D97-AF65-F5344CB8AC3E}">
        <p14:creationId xmlns:p14="http://schemas.microsoft.com/office/powerpoint/2010/main" val="368097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A1140-2F6D-4A8E-9323-750D7272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906FCA-BD82-435D-9645-FD9C84FFE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1BABD-78CA-4FDE-9AB0-44A07C3AD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5A9B6-B65F-4B8F-A6B0-95D1D3D488CE}" type="datetimeFigureOut">
              <a:rPr lang="en-IN" smtClean="0"/>
              <a:t>27-02-2022</a:t>
            </a:fld>
            <a:endParaRPr lang="en-IN"/>
          </a:p>
        </p:txBody>
      </p:sp>
      <p:sp>
        <p:nvSpPr>
          <p:cNvPr id="5" name="Footer Placeholder 4">
            <a:extLst>
              <a:ext uri="{FF2B5EF4-FFF2-40B4-BE49-F238E27FC236}">
                <a16:creationId xmlns:a16="http://schemas.microsoft.com/office/drawing/2014/main" id="{48DA2EED-8745-4C7E-8F0D-18CA8A8BC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4F0C66-16AD-45F4-9B18-CEBD67F36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561DE-082D-488B-9F6D-4449EFD85B8A}" type="slidenum">
              <a:rPr lang="en-IN" smtClean="0"/>
              <a:t>‹#›</a:t>
            </a:fld>
            <a:endParaRPr lang="en-IN"/>
          </a:p>
        </p:txBody>
      </p:sp>
    </p:spTree>
    <p:extLst>
      <p:ext uri="{BB962C8B-B14F-4D97-AF65-F5344CB8AC3E}">
        <p14:creationId xmlns:p14="http://schemas.microsoft.com/office/powerpoint/2010/main" val="2707338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owardsdatascience.com/installing-hadoop-3-2-1-single-node-cluster-on-windows-10-ac258dd48ae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088/" TargetMode="External"/><Relationship Id="rId2" Type="http://schemas.openxmlformats.org/officeDocument/2006/relationships/hyperlink" Target="http://localhost:9870/dfshealth.html#tab-overview" TargetMode="Externa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 circuit board">
            <a:extLst>
              <a:ext uri="{FF2B5EF4-FFF2-40B4-BE49-F238E27FC236}">
                <a16:creationId xmlns:a16="http://schemas.microsoft.com/office/drawing/2014/main" id="{F7D4ACF1-31FA-45AA-9AA6-B8DC0F1F45A9}"/>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5AF5729-5679-4032-9936-39E17EC84C2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Hadoop Commands </a:t>
            </a:r>
          </a:p>
        </p:txBody>
      </p:sp>
      <p:sp>
        <p:nvSpPr>
          <p:cNvPr id="7" name="Subtitle 2">
            <a:extLst>
              <a:ext uri="{FF2B5EF4-FFF2-40B4-BE49-F238E27FC236}">
                <a16:creationId xmlns:a16="http://schemas.microsoft.com/office/drawing/2014/main" id="{A068BCA6-E749-4CB1-96A1-908804B2A697}"/>
              </a:ext>
            </a:extLst>
          </p:cNvPr>
          <p:cNvSpPr txBox="1">
            <a:spLocks/>
          </p:cNvSpPr>
          <p:nvPr/>
        </p:nvSpPr>
        <p:spPr>
          <a:xfrm>
            <a:off x="2892490" y="4954499"/>
            <a:ext cx="8745894" cy="1655762"/>
          </a:xfrm>
          <a:prstGeom prst="rect">
            <a:avLst/>
          </a:prstGeom>
        </p:spPr>
        <p:style>
          <a:lnRef idx="1">
            <a:schemeClr val="accent1"/>
          </a:lnRef>
          <a:fillRef idx="2">
            <a:schemeClr val="accent1"/>
          </a:fillRef>
          <a:effectRef idx="1">
            <a:schemeClr val="accent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Dr. Supriya Chakraborty </a:t>
            </a:r>
          </a:p>
          <a:p>
            <a:pPr marL="0" indent="0" algn="r">
              <a:buNone/>
            </a:pPr>
            <a:r>
              <a:rPr lang="en-US" dirty="0">
                <a:solidFill>
                  <a:schemeClr val="bg1"/>
                </a:solidFill>
              </a:rPr>
              <a:t>AMITY Institute of Information Technology Kolkata </a:t>
            </a:r>
          </a:p>
          <a:p>
            <a:pPr marL="0" indent="0" algn="r">
              <a:buNone/>
            </a:pPr>
            <a:r>
              <a:rPr lang="en-US" dirty="0">
                <a:solidFill>
                  <a:schemeClr val="bg1"/>
                </a:solidFill>
              </a:rPr>
              <a:t>AMITY University Kolkata </a:t>
            </a:r>
            <a:endParaRPr lang="en-IN" dirty="0">
              <a:solidFill>
                <a:schemeClr val="bg1"/>
              </a:solidFill>
            </a:endParaRPr>
          </a:p>
        </p:txBody>
      </p:sp>
    </p:spTree>
    <p:extLst>
      <p:ext uri="{BB962C8B-B14F-4D97-AF65-F5344CB8AC3E}">
        <p14:creationId xmlns:p14="http://schemas.microsoft.com/office/powerpoint/2010/main" val="279396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5E4F-AB00-4080-8E58-3DCEDE437C7F}"/>
              </a:ext>
            </a:extLst>
          </p:cNvPr>
          <p:cNvSpPr>
            <a:spLocks noGrp="1"/>
          </p:cNvSpPr>
          <p:nvPr>
            <p:ph type="title"/>
          </p:nvPr>
        </p:nvSpPr>
        <p:spPr/>
        <p:txBody>
          <a:bodyPr/>
          <a:lstStyle/>
          <a:p>
            <a:r>
              <a:rPr lang="en-US" dirty="0"/>
              <a:t>Listing the details of the directory and files </a:t>
            </a:r>
            <a:endParaRPr lang="en-IN" dirty="0"/>
          </a:p>
        </p:txBody>
      </p:sp>
      <p:sp>
        <p:nvSpPr>
          <p:cNvPr id="3" name="Content Placeholder 2">
            <a:extLst>
              <a:ext uri="{FF2B5EF4-FFF2-40B4-BE49-F238E27FC236}">
                <a16:creationId xmlns:a16="http://schemas.microsoft.com/office/drawing/2014/main" id="{EECCCA21-16A9-440C-AE2A-4FA16D1D8B32}"/>
              </a:ext>
            </a:extLst>
          </p:cNvPr>
          <p:cNvSpPr>
            <a:spLocks noGrp="1"/>
          </p:cNvSpPr>
          <p:nvPr>
            <p:ph idx="1"/>
          </p:nvPr>
        </p:nvSpPr>
        <p:spPr/>
        <p:txBody>
          <a:bodyPr/>
          <a:lstStyle/>
          <a:p>
            <a:r>
              <a:rPr lang="en-IN" dirty="0" err="1"/>
              <a:t>hdfs</a:t>
            </a:r>
            <a:r>
              <a:rPr lang="en-IN" dirty="0"/>
              <a:t> </a:t>
            </a:r>
            <a:r>
              <a:rPr lang="en-IN" dirty="0" err="1"/>
              <a:t>dfs</a:t>
            </a:r>
            <a:r>
              <a:rPr lang="en-IN" dirty="0"/>
              <a:t> -ls /</a:t>
            </a:r>
          </a:p>
        </p:txBody>
      </p:sp>
      <p:pic>
        <p:nvPicPr>
          <p:cNvPr id="5" name="Picture 4">
            <a:extLst>
              <a:ext uri="{FF2B5EF4-FFF2-40B4-BE49-F238E27FC236}">
                <a16:creationId xmlns:a16="http://schemas.microsoft.com/office/drawing/2014/main" id="{1568594A-2AEE-46DF-8AA5-B8234F984E29}"/>
              </a:ext>
            </a:extLst>
          </p:cNvPr>
          <p:cNvPicPr>
            <a:picLocks noChangeAspect="1"/>
          </p:cNvPicPr>
          <p:nvPr/>
        </p:nvPicPr>
        <p:blipFill>
          <a:blip r:embed="rId2"/>
          <a:stretch>
            <a:fillRect/>
          </a:stretch>
        </p:blipFill>
        <p:spPr>
          <a:xfrm>
            <a:off x="2250704" y="2788720"/>
            <a:ext cx="9103096" cy="2425148"/>
          </a:xfrm>
          <a:prstGeom prst="rect">
            <a:avLst/>
          </a:prstGeom>
        </p:spPr>
      </p:pic>
      <p:sp>
        <p:nvSpPr>
          <p:cNvPr id="6" name="TextBox 5">
            <a:extLst>
              <a:ext uri="{FF2B5EF4-FFF2-40B4-BE49-F238E27FC236}">
                <a16:creationId xmlns:a16="http://schemas.microsoft.com/office/drawing/2014/main" id="{B3A74361-6FBF-4464-BB62-C0FA4858FB63}"/>
              </a:ext>
            </a:extLst>
          </p:cNvPr>
          <p:cNvSpPr txBox="1"/>
          <p:nvPr/>
        </p:nvSpPr>
        <p:spPr>
          <a:xfrm>
            <a:off x="571320" y="5685183"/>
            <a:ext cx="10823348" cy="830997"/>
          </a:xfrm>
          <a:prstGeom prst="rect">
            <a:avLst/>
          </a:prstGeom>
          <a:noFill/>
        </p:spPr>
        <p:txBody>
          <a:bodyPr wrap="none" rtlCol="0">
            <a:spAutoFit/>
          </a:bodyPr>
          <a:lstStyle/>
          <a:p>
            <a:r>
              <a:rPr lang="en-US" sz="2400" dirty="0"/>
              <a:t>/ is the root of the Hadoop We may think of http://0.0.0.1900: </a:t>
            </a:r>
            <a:r>
              <a:rPr lang="en-US" sz="2400" dirty="0" err="1"/>
              <a:t>portno</a:t>
            </a:r>
            <a:r>
              <a:rPr lang="en-US" sz="2400" dirty="0"/>
              <a:t> communicates </a:t>
            </a:r>
          </a:p>
          <a:p>
            <a:r>
              <a:rPr lang="en-US" sz="2400" dirty="0"/>
              <a:t>directly to the /.</a:t>
            </a:r>
            <a:endParaRPr lang="en-IN" sz="2400" dirty="0"/>
          </a:p>
        </p:txBody>
      </p:sp>
    </p:spTree>
    <p:extLst>
      <p:ext uri="{BB962C8B-B14F-4D97-AF65-F5344CB8AC3E}">
        <p14:creationId xmlns:p14="http://schemas.microsoft.com/office/powerpoint/2010/main" val="9119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7D71-AAFB-4210-8A20-22588B24F77D}"/>
              </a:ext>
            </a:extLst>
          </p:cNvPr>
          <p:cNvSpPr>
            <a:spLocks noGrp="1"/>
          </p:cNvSpPr>
          <p:nvPr>
            <p:ph type="title"/>
          </p:nvPr>
        </p:nvSpPr>
        <p:spPr/>
        <p:txBody>
          <a:bodyPr/>
          <a:lstStyle/>
          <a:p>
            <a:r>
              <a:rPr lang="en-US" dirty="0"/>
              <a:t>Create file under directory </a:t>
            </a:r>
            <a:endParaRPr lang="en-IN" dirty="0"/>
          </a:p>
        </p:txBody>
      </p:sp>
      <p:sp>
        <p:nvSpPr>
          <p:cNvPr id="3" name="Content Placeholder 2">
            <a:extLst>
              <a:ext uri="{FF2B5EF4-FFF2-40B4-BE49-F238E27FC236}">
                <a16:creationId xmlns:a16="http://schemas.microsoft.com/office/drawing/2014/main" id="{BF81C3F8-4777-4E3F-975F-6FEA891ED82C}"/>
              </a:ext>
            </a:extLst>
          </p:cNvPr>
          <p:cNvSpPr>
            <a:spLocks noGrp="1"/>
          </p:cNvSpPr>
          <p:nvPr>
            <p:ph idx="1"/>
          </p:nvPr>
        </p:nvSpPr>
        <p:spPr>
          <a:xfrm>
            <a:off x="838200" y="1825625"/>
            <a:ext cx="10515600" cy="1603375"/>
          </a:xfrm>
        </p:spPr>
        <p:txBody>
          <a:bodyPr/>
          <a:lstStyle/>
          <a:p>
            <a:pPr marL="0" indent="0">
              <a:buNone/>
            </a:pPr>
            <a:r>
              <a:rPr lang="en-US" dirty="0" err="1"/>
              <a:t>Hdfs</a:t>
            </a:r>
            <a:r>
              <a:rPr lang="en-US" dirty="0"/>
              <a:t> </a:t>
            </a:r>
            <a:r>
              <a:rPr lang="en-US" dirty="0" err="1"/>
              <a:t>dfs</a:t>
            </a:r>
            <a:r>
              <a:rPr lang="en-US" dirty="0"/>
              <a:t> –</a:t>
            </a:r>
            <a:r>
              <a:rPr lang="en-US" dirty="0" err="1"/>
              <a:t>mkdir</a:t>
            </a:r>
            <a:r>
              <a:rPr lang="en-US" dirty="0"/>
              <a:t> /user</a:t>
            </a:r>
          </a:p>
          <a:p>
            <a:pPr marL="0" indent="0">
              <a:buNone/>
            </a:pPr>
            <a:r>
              <a:rPr lang="en-US" dirty="0" err="1"/>
              <a:t>Hdfs</a:t>
            </a:r>
            <a:r>
              <a:rPr lang="en-US" dirty="0"/>
              <a:t> </a:t>
            </a:r>
            <a:r>
              <a:rPr lang="en-US" dirty="0" err="1"/>
              <a:t>dfs</a:t>
            </a:r>
            <a:r>
              <a:rPr lang="en-US" dirty="0"/>
              <a:t> –</a:t>
            </a:r>
            <a:r>
              <a:rPr lang="en-US" dirty="0" err="1"/>
              <a:t>mkdir</a:t>
            </a:r>
            <a:r>
              <a:rPr lang="en-US" dirty="0"/>
              <a:t> /user/input</a:t>
            </a:r>
          </a:p>
          <a:p>
            <a:pPr marL="0" indent="0">
              <a:buNone/>
            </a:pPr>
            <a:r>
              <a:rPr lang="en-US" dirty="0" err="1"/>
              <a:t>Hdfs</a:t>
            </a:r>
            <a:r>
              <a:rPr lang="en-US" dirty="0"/>
              <a:t> </a:t>
            </a:r>
            <a:r>
              <a:rPr lang="en-US" dirty="0" err="1"/>
              <a:t>dfs</a:t>
            </a:r>
            <a:r>
              <a:rPr lang="en-US" dirty="0"/>
              <a:t> –touch /user/input/file.txt</a:t>
            </a:r>
            <a:endParaRPr lang="en-IN" dirty="0"/>
          </a:p>
        </p:txBody>
      </p:sp>
    </p:spTree>
    <p:extLst>
      <p:ext uri="{BB962C8B-B14F-4D97-AF65-F5344CB8AC3E}">
        <p14:creationId xmlns:p14="http://schemas.microsoft.com/office/powerpoint/2010/main" val="284122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F71F-7DA0-4611-9AAE-A5215E9FE851}"/>
              </a:ext>
            </a:extLst>
          </p:cNvPr>
          <p:cNvSpPr>
            <a:spLocks noGrp="1"/>
          </p:cNvSpPr>
          <p:nvPr>
            <p:ph type="title"/>
          </p:nvPr>
        </p:nvSpPr>
        <p:spPr>
          <a:xfrm>
            <a:off x="838200" y="365126"/>
            <a:ext cx="10515600" cy="779464"/>
          </a:xfrm>
        </p:spPr>
        <p:txBody>
          <a:bodyPr/>
          <a:lstStyle/>
          <a:p>
            <a:r>
              <a:rPr lang="en-US" dirty="0"/>
              <a:t>Copy the file outside the Hadoop into it </a:t>
            </a:r>
            <a:endParaRPr lang="en-IN" dirty="0"/>
          </a:p>
        </p:txBody>
      </p:sp>
      <p:sp>
        <p:nvSpPr>
          <p:cNvPr id="3" name="Content Placeholder 2">
            <a:extLst>
              <a:ext uri="{FF2B5EF4-FFF2-40B4-BE49-F238E27FC236}">
                <a16:creationId xmlns:a16="http://schemas.microsoft.com/office/drawing/2014/main" id="{7B60FACE-C2D2-4972-A715-44E5CDDA15E3}"/>
              </a:ext>
            </a:extLst>
          </p:cNvPr>
          <p:cNvSpPr>
            <a:spLocks noGrp="1"/>
          </p:cNvSpPr>
          <p:nvPr>
            <p:ph idx="1"/>
          </p:nvPr>
        </p:nvSpPr>
        <p:spPr>
          <a:xfrm>
            <a:off x="838200" y="1144590"/>
            <a:ext cx="10515600" cy="5032373"/>
          </a:xfrm>
        </p:spPr>
        <p:txBody>
          <a:bodyPr/>
          <a:lstStyle/>
          <a:p>
            <a:r>
              <a:rPr lang="en-US" b="1" dirty="0" err="1"/>
              <a:t>copyFromLocal</a:t>
            </a:r>
            <a:endParaRPr lang="en-US" b="1" dirty="0"/>
          </a:p>
          <a:p>
            <a:r>
              <a:rPr lang="en-US" dirty="0"/>
              <a:t>This Hadoop command is the same as put command but here one difference is here like in case this command source directory is restricted to local file reference.</a:t>
            </a:r>
          </a:p>
          <a:p>
            <a:r>
              <a:rPr lang="fr-FR" dirty="0" err="1"/>
              <a:t>hdfs</a:t>
            </a:r>
            <a:r>
              <a:rPr lang="fr-FR" dirty="0"/>
              <a:t> </a:t>
            </a:r>
            <a:r>
              <a:rPr lang="fr-FR" dirty="0" err="1"/>
              <a:t>dfs</a:t>
            </a:r>
            <a:r>
              <a:rPr lang="fr-FR" dirty="0"/>
              <a:t> -</a:t>
            </a:r>
            <a:r>
              <a:rPr lang="fr-FR" dirty="0" err="1"/>
              <a:t>copyFromLocal</a:t>
            </a:r>
            <a:r>
              <a:rPr lang="fr-FR" dirty="0"/>
              <a:t>  c:\users\IT\data.tx  \</a:t>
            </a:r>
            <a:r>
              <a:rPr lang="fr-FR" dirty="0" err="1"/>
              <a:t>bt</a:t>
            </a:r>
            <a:endParaRPr lang="en-IN" dirty="0"/>
          </a:p>
        </p:txBody>
      </p:sp>
      <p:pic>
        <p:nvPicPr>
          <p:cNvPr id="5" name="Picture 4">
            <a:extLst>
              <a:ext uri="{FF2B5EF4-FFF2-40B4-BE49-F238E27FC236}">
                <a16:creationId xmlns:a16="http://schemas.microsoft.com/office/drawing/2014/main" id="{5FD4662C-5A58-4462-B715-F164B003D48C}"/>
              </a:ext>
            </a:extLst>
          </p:cNvPr>
          <p:cNvPicPr>
            <a:picLocks noChangeAspect="1"/>
          </p:cNvPicPr>
          <p:nvPr/>
        </p:nvPicPr>
        <p:blipFill>
          <a:blip r:embed="rId2"/>
          <a:stretch>
            <a:fillRect/>
          </a:stretch>
        </p:blipFill>
        <p:spPr>
          <a:xfrm>
            <a:off x="92766" y="3429000"/>
            <a:ext cx="11966712" cy="3428999"/>
          </a:xfrm>
          <a:prstGeom prst="rect">
            <a:avLst/>
          </a:prstGeom>
        </p:spPr>
      </p:pic>
    </p:spTree>
    <p:extLst>
      <p:ext uri="{BB962C8B-B14F-4D97-AF65-F5344CB8AC3E}">
        <p14:creationId xmlns:p14="http://schemas.microsoft.com/office/powerpoint/2010/main" val="1310933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E657-F5D9-4D7E-96F4-CD582EC75604}"/>
              </a:ext>
            </a:extLst>
          </p:cNvPr>
          <p:cNvSpPr>
            <a:spLocks noGrp="1"/>
          </p:cNvSpPr>
          <p:nvPr>
            <p:ph type="title"/>
          </p:nvPr>
        </p:nvSpPr>
        <p:spPr>
          <a:xfrm>
            <a:off x="838200" y="365125"/>
            <a:ext cx="10515600" cy="549275"/>
          </a:xfrm>
        </p:spPr>
        <p:txBody>
          <a:bodyPr>
            <a:normAutofit fontScale="90000"/>
          </a:bodyPr>
          <a:lstStyle/>
          <a:p>
            <a:r>
              <a:rPr lang="en-US" dirty="0"/>
              <a:t>Copy the content </a:t>
            </a:r>
            <a:endParaRPr lang="en-IN" dirty="0"/>
          </a:p>
        </p:txBody>
      </p:sp>
      <p:sp>
        <p:nvSpPr>
          <p:cNvPr id="3" name="Content Placeholder 2">
            <a:extLst>
              <a:ext uri="{FF2B5EF4-FFF2-40B4-BE49-F238E27FC236}">
                <a16:creationId xmlns:a16="http://schemas.microsoft.com/office/drawing/2014/main" id="{C098748A-455F-47D6-A1D7-B1868E9AF8B9}"/>
              </a:ext>
            </a:extLst>
          </p:cNvPr>
          <p:cNvSpPr>
            <a:spLocks noGrp="1"/>
          </p:cNvSpPr>
          <p:nvPr>
            <p:ph idx="1"/>
          </p:nvPr>
        </p:nvSpPr>
        <p:spPr>
          <a:xfrm>
            <a:off x="812520" y="1030495"/>
            <a:ext cx="10515600" cy="4351338"/>
          </a:xfrm>
        </p:spPr>
        <p:txBody>
          <a:bodyPr/>
          <a:lstStyle/>
          <a:p>
            <a:r>
              <a:rPr lang="en-US" b="1" dirty="0"/>
              <a:t>put</a:t>
            </a:r>
          </a:p>
          <a:p>
            <a:r>
              <a:rPr lang="en-US" dirty="0"/>
              <a:t>This Hadoop Command is used to copies the content from the local file system to the other location within DFS.</a:t>
            </a:r>
          </a:p>
          <a:p>
            <a:r>
              <a:rPr lang="fr-FR" dirty="0" err="1"/>
              <a:t>hdfs</a:t>
            </a:r>
            <a:r>
              <a:rPr lang="fr-FR" dirty="0"/>
              <a:t> </a:t>
            </a:r>
            <a:r>
              <a:rPr lang="fr-FR" dirty="0" err="1"/>
              <a:t>dfs</a:t>
            </a:r>
            <a:r>
              <a:rPr lang="fr-FR" dirty="0"/>
              <a:t> -put  /</a:t>
            </a:r>
            <a:r>
              <a:rPr lang="fr-FR" dirty="0" err="1"/>
              <a:t>bt</a:t>
            </a:r>
            <a:r>
              <a:rPr lang="fr-FR" dirty="0"/>
              <a:t>/data.txt  /input</a:t>
            </a:r>
            <a:endParaRPr lang="en-US" dirty="0"/>
          </a:p>
          <a:p>
            <a:endParaRPr lang="en-IN" dirty="0"/>
          </a:p>
        </p:txBody>
      </p:sp>
      <p:pic>
        <p:nvPicPr>
          <p:cNvPr id="5" name="Picture 4">
            <a:extLst>
              <a:ext uri="{FF2B5EF4-FFF2-40B4-BE49-F238E27FC236}">
                <a16:creationId xmlns:a16="http://schemas.microsoft.com/office/drawing/2014/main" id="{B634C574-CBF5-4A05-B961-B413F1843AB8}"/>
              </a:ext>
            </a:extLst>
          </p:cNvPr>
          <p:cNvPicPr>
            <a:picLocks noChangeAspect="1"/>
          </p:cNvPicPr>
          <p:nvPr/>
        </p:nvPicPr>
        <p:blipFill>
          <a:blip r:embed="rId2"/>
          <a:stretch>
            <a:fillRect/>
          </a:stretch>
        </p:blipFill>
        <p:spPr>
          <a:xfrm>
            <a:off x="265043" y="2929892"/>
            <a:ext cx="11688417" cy="3928108"/>
          </a:xfrm>
          <a:prstGeom prst="rect">
            <a:avLst/>
          </a:prstGeom>
        </p:spPr>
      </p:pic>
    </p:spTree>
    <p:extLst>
      <p:ext uri="{BB962C8B-B14F-4D97-AF65-F5344CB8AC3E}">
        <p14:creationId xmlns:p14="http://schemas.microsoft.com/office/powerpoint/2010/main" val="425045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B7F8-08C2-4FBA-B4FF-E9CA40F28256}"/>
              </a:ext>
            </a:extLst>
          </p:cNvPr>
          <p:cNvSpPr>
            <a:spLocks noGrp="1"/>
          </p:cNvSpPr>
          <p:nvPr>
            <p:ph type="title"/>
          </p:nvPr>
        </p:nvSpPr>
        <p:spPr/>
        <p:txBody>
          <a:bodyPr/>
          <a:lstStyle/>
          <a:p>
            <a:r>
              <a:rPr lang="en-US" dirty="0"/>
              <a:t>Fetches all files </a:t>
            </a:r>
            <a:endParaRPr lang="en-IN" dirty="0"/>
          </a:p>
        </p:txBody>
      </p:sp>
      <p:sp>
        <p:nvSpPr>
          <p:cNvPr id="3" name="Content Placeholder 2">
            <a:extLst>
              <a:ext uri="{FF2B5EF4-FFF2-40B4-BE49-F238E27FC236}">
                <a16:creationId xmlns:a16="http://schemas.microsoft.com/office/drawing/2014/main" id="{05DD2727-41BB-44D3-8797-3BF00C0A7CB4}"/>
              </a:ext>
            </a:extLst>
          </p:cNvPr>
          <p:cNvSpPr>
            <a:spLocks noGrp="1"/>
          </p:cNvSpPr>
          <p:nvPr>
            <p:ph idx="1"/>
          </p:nvPr>
        </p:nvSpPr>
        <p:spPr/>
        <p:txBody>
          <a:bodyPr/>
          <a:lstStyle/>
          <a:p>
            <a:r>
              <a:rPr lang="en-US" b="1" dirty="0"/>
              <a:t>. get</a:t>
            </a:r>
          </a:p>
          <a:p>
            <a:r>
              <a:rPr lang="en-US" dirty="0"/>
              <a:t>This Hadoop Command fetches all files that match the </a:t>
            </a:r>
            <a:r>
              <a:rPr lang="en-US" dirty="0" err="1"/>
              <a:t>src</a:t>
            </a:r>
            <a:r>
              <a:rPr lang="en-US" dirty="0"/>
              <a:t> </a:t>
            </a:r>
            <a:r>
              <a:rPr lang="en-US" dirty="0" err="1"/>
              <a:t>dir</a:t>
            </a:r>
            <a:r>
              <a:rPr lang="en-US" dirty="0"/>
              <a:t> which is entered by the user in HDFS and generates a copy of them in the local file system.</a:t>
            </a:r>
          </a:p>
          <a:p>
            <a:r>
              <a:rPr lang="en-IN" dirty="0" err="1"/>
              <a:t>hdfs</a:t>
            </a:r>
            <a:r>
              <a:rPr lang="en-IN" dirty="0"/>
              <a:t> </a:t>
            </a:r>
            <a:r>
              <a:rPr lang="en-IN" dirty="0" err="1"/>
              <a:t>dfs</a:t>
            </a:r>
            <a:r>
              <a:rPr lang="en-IN" dirty="0"/>
              <a:t> -get  </a:t>
            </a:r>
            <a:r>
              <a:rPr lang="en-IN" dirty="0" err="1"/>
              <a:t>source_dir</a:t>
            </a:r>
            <a:r>
              <a:rPr lang="en-IN" dirty="0"/>
              <a:t>  </a:t>
            </a:r>
            <a:r>
              <a:rPr lang="en-IN" dirty="0" err="1"/>
              <a:t>local_dir</a:t>
            </a:r>
            <a:r>
              <a:rPr lang="en-IN" dirty="0"/>
              <a:t>?</a:t>
            </a:r>
          </a:p>
        </p:txBody>
      </p:sp>
    </p:spTree>
    <p:extLst>
      <p:ext uri="{BB962C8B-B14F-4D97-AF65-F5344CB8AC3E}">
        <p14:creationId xmlns:p14="http://schemas.microsoft.com/office/powerpoint/2010/main" val="197131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43E9-81BF-44B6-8CA2-049B43D5374F}"/>
              </a:ext>
            </a:extLst>
          </p:cNvPr>
          <p:cNvSpPr>
            <a:spLocks noGrp="1"/>
          </p:cNvSpPr>
          <p:nvPr>
            <p:ph type="title"/>
          </p:nvPr>
        </p:nvSpPr>
        <p:spPr/>
        <p:txBody>
          <a:bodyPr/>
          <a:lstStyle/>
          <a:p>
            <a:r>
              <a:rPr lang="en-US" dirty="0"/>
              <a:t>Showing the output of the file </a:t>
            </a:r>
            <a:endParaRPr lang="en-IN" dirty="0"/>
          </a:p>
        </p:txBody>
      </p:sp>
      <p:sp>
        <p:nvSpPr>
          <p:cNvPr id="3" name="Content Placeholder 2">
            <a:extLst>
              <a:ext uri="{FF2B5EF4-FFF2-40B4-BE49-F238E27FC236}">
                <a16:creationId xmlns:a16="http://schemas.microsoft.com/office/drawing/2014/main" id="{724496E6-6F26-4F9B-835F-588851D067B5}"/>
              </a:ext>
            </a:extLst>
          </p:cNvPr>
          <p:cNvSpPr>
            <a:spLocks noGrp="1"/>
          </p:cNvSpPr>
          <p:nvPr>
            <p:ph idx="1"/>
          </p:nvPr>
        </p:nvSpPr>
        <p:spPr>
          <a:xfrm>
            <a:off x="838200" y="1444487"/>
            <a:ext cx="10515600" cy="4732476"/>
          </a:xfrm>
        </p:spPr>
        <p:txBody>
          <a:bodyPr/>
          <a:lstStyle/>
          <a:p>
            <a:r>
              <a:rPr lang="en-US" b="1" dirty="0"/>
              <a:t>cat</a:t>
            </a:r>
          </a:p>
          <a:p>
            <a:r>
              <a:rPr lang="en-US" dirty="0"/>
              <a:t>This Hadoop Command displays the content of the file name on the console.</a:t>
            </a:r>
          </a:p>
          <a:p>
            <a:r>
              <a:rPr lang="en-IN" dirty="0" err="1"/>
              <a:t>hdfs</a:t>
            </a:r>
            <a:r>
              <a:rPr lang="en-IN" dirty="0"/>
              <a:t> </a:t>
            </a:r>
            <a:r>
              <a:rPr lang="en-IN" dirty="0" err="1"/>
              <a:t>dfs</a:t>
            </a:r>
            <a:r>
              <a:rPr lang="en-IN" dirty="0"/>
              <a:t> -cat  \</a:t>
            </a:r>
            <a:r>
              <a:rPr lang="en-IN" dirty="0" err="1"/>
              <a:t>bt</a:t>
            </a:r>
            <a:r>
              <a:rPr lang="en-IN" dirty="0"/>
              <a:t>\data.txt </a:t>
            </a:r>
          </a:p>
        </p:txBody>
      </p:sp>
      <p:pic>
        <p:nvPicPr>
          <p:cNvPr id="5" name="Picture 4">
            <a:extLst>
              <a:ext uri="{FF2B5EF4-FFF2-40B4-BE49-F238E27FC236}">
                <a16:creationId xmlns:a16="http://schemas.microsoft.com/office/drawing/2014/main" id="{2645B957-155F-4EE1-B6D0-ADBBE3A4B457}"/>
              </a:ext>
            </a:extLst>
          </p:cNvPr>
          <p:cNvPicPr>
            <a:picLocks noChangeAspect="1"/>
          </p:cNvPicPr>
          <p:nvPr/>
        </p:nvPicPr>
        <p:blipFill>
          <a:blip r:embed="rId2"/>
          <a:stretch>
            <a:fillRect/>
          </a:stretch>
        </p:blipFill>
        <p:spPr>
          <a:xfrm>
            <a:off x="114567" y="3273784"/>
            <a:ext cx="11770256" cy="3584215"/>
          </a:xfrm>
          <a:prstGeom prst="rect">
            <a:avLst/>
          </a:prstGeom>
        </p:spPr>
      </p:pic>
    </p:spTree>
    <p:extLst>
      <p:ext uri="{BB962C8B-B14F-4D97-AF65-F5344CB8AC3E}">
        <p14:creationId xmlns:p14="http://schemas.microsoft.com/office/powerpoint/2010/main" val="289295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8C52-FFB9-4A2B-BEDD-75D32C31D359}"/>
              </a:ext>
            </a:extLst>
          </p:cNvPr>
          <p:cNvSpPr>
            <a:spLocks noGrp="1"/>
          </p:cNvSpPr>
          <p:nvPr>
            <p:ph type="title"/>
          </p:nvPr>
        </p:nvSpPr>
        <p:spPr>
          <a:xfrm>
            <a:off x="838200" y="365125"/>
            <a:ext cx="10515600" cy="536023"/>
          </a:xfrm>
        </p:spPr>
        <p:txBody>
          <a:bodyPr>
            <a:normAutofit fontScale="90000"/>
          </a:bodyPr>
          <a:lstStyle/>
          <a:p>
            <a:r>
              <a:rPr lang="en-US" dirty="0"/>
              <a:t>Concatenate </a:t>
            </a:r>
            <a:endParaRPr lang="en-IN" dirty="0"/>
          </a:p>
        </p:txBody>
      </p:sp>
      <p:sp>
        <p:nvSpPr>
          <p:cNvPr id="3" name="Content Placeholder 2">
            <a:extLst>
              <a:ext uri="{FF2B5EF4-FFF2-40B4-BE49-F238E27FC236}">
                <a16:creationId xmlns:a16="http://schemas.microsoft.com/office/drawing/2014/main" id="{2D2A4DE5-2D3C-4854-B07B-2E4399DB9165}"/>
              </a:ext>
            </a:extLst>
          </p:cNvPr>
          <p:cNvSpPr>
            <a:spLocks noGrp="1"/>
          </p:cNvSpPr>
          <p:nvPr>
            <p:ph idx="1"/>
          </p:nvPr>
        </p:nvSpPr>
        <p:spPr>
          <a:xfrm>
            <a:off x="586409" y="1110008"/>
            <a:ext cx="10515600" cy="4351338"/>
          </a:xfrm>
        </p:spPr>
        <p:txBody>
          <a:bodyPr/>
          <a:lstStyle/>
          <a:p>
            <a:r>
              <a:rPr lang="en-US" b="1" dirty="0" err="1"/>
              <a:t>appendToFile</a:t>
            </a:r>
            <a:endParaRPr lang="en-US" b="1" dirty="0"/>
          </a:p>
          <a:p>
            <a:r>
              <a:rPr lang="en-US" dirty="0"/>
              <a:t>It appends one and multiple sources from the local file system to the destination and reads from the local stdin also. </a:t>
            </a:r>
          </a:p>
          <a:p>
            <a:r>
              <a:rPr lang="en-US" dirty="0" err="1"/>
              <a:t>hdfs</a:t>
            </a:r>
            <a:r>
              <a:rPr lang="en-US" dirty="0"/>
              <a:t> </a:t>
            </a:r>
            <a:r>
              <a:rPr lang="en-US" dirty="0" err="1"/>
              <a:t>dfs</a:t>
            </a:r>
            <a:r>
              <a:rPr lang="en-US" dirty="0"/>
              <a:t> -</a:t>
            </a:r>
            <a:r>
              <a:rPr lang="en-US" dirty="0" err="1"/>
              <a:t>appendToFile</a:t>
            </a:r>
            <a:r>
              <a:rPr lang="en-US" dirty="0"/>
              <a:t> c:\Users\IT\Desktop\Input.txt /</a:t>
            </a:r>
            <a:r>
              <a:rPr lang="en-US" dirty="0" err="1"/>
              <a:t>bt</a:t>
            </a:r>
            <a:r>
              <a:rPr lang="en-US" dirty="0"/>
              <a:t>/data1.txt</a:t>
            </a:r>
          </a:p>
          <a:p>
            <a:endParaRPr lang="en-IN" dirty="0"/>
          </a:p>
        </p:txBody>
      </p:sp>
      <p:pic>
        <p:nvPicPr>
          <p:cNvPr id="5" name="Picture 4">
            <a:extLst>
              <a:ext uri="{FF2B5EF4-FFF2-40B4-BE49-F238E27FC236}">
                <a16:creationId xmlns:a16="http://schemas.microsoft.com/office/drawing/2014/main" id="{1D4BE562-F25B-461F-A4B0-43321881AD0B}"/>
              </a:ext>
            </a:extLst>
          </p:cNvPr>
          <p:cNvPicPr>
            <a:picLocks noChangeAspect="1"/>
          </p:cNvPicPr>
          <p:nvPr/>
        </p:nvPicPr>
        <p:blipFill>
          <a:blip r:embed="rId2"/>
          <a:stretch>
            <a:fillRect/>
          </a:stretch>
        </p:blipFill>
        <p:spPr>
          <a:xfrm>
            <a:off x="114567" y="3273784"/>
            <a:ext cx="11770256" cy="3584215"/>
          </a:xfrm>
          <a:prstGeom prst="rect">
            <a:avLst/>
          </a:prstGeom>
        </p:spPr>
      </p:pic>
    </p:spTree>
    <p:extLst>
      <p:ext uri="{BB962C8B-B14F-4D97-AF65-F5344CB8AC3E}">
        <p14:creationId xmlns:p14="http://schemas.microsoft.com/office/powerpoint/2010/main" val="138061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19E5-3891-490E-9BB0-D77221F77B35}"/>
              </a:ext>
            </a:extLst>
          </p:cNvPr>
          <p:cNvSpPr>
            <a:spLocks noGrp="1"/>
          </p:cNvSpPr>
          <p:nvPr>
            <p:ph type="title"/>
          </p:nvPr>
        </p:nvSpPr>
        <p:spPr/>
        <p:txBody>
          <a:bodyPr/>
          <a:lstStyle/>
          <a:p>
            <a:r>
              <a:rPr lang="en-US" dirty="0"/>
              <a:t>Copy from Hadoop to outside </a:t>
            </a:r>
            <a:endParaRPr lang="en-IN" dirty="0"/>
          </a:p>
        </p:txBody>
      </p:sp>
      <p:sp>
        <p:nvSpPr>
          <p:cNvPr id="3" name="Content Placeholder 2">
            <a:extLst>
              <a:ext uri="{FF2B5EF4-FFF2-40B4-BE49-F238E27FC236}">
                <a16:creationId xmlns:a16="http://schemas.microsoft.com/office/drawing/2014/main" id="{199B819A-F656-4613-AEFC-3BACF57E46B2}"/>
              </a:ext>
            </a:extLst>
          </p:cNvPr>
          <p:cNvSpPr>
            <a:spLocks noGrp="1"/>
          </p:cNvSpPr>
          <p:nvPr>
            <p:ph idx="1"/>
          </p:nvPr>
        </p:nvSpPr>
        <p:spPr/>
        <p:txBody>
          <a:bodyPr/>
          <a:lstStyle/>
          <a:p>
            <a:r>
              <a:rPr lang="en-US" b="1" dirty="0" err="1"/>
              <a:t>copyTOLocal</a:t>
            </a:r>
            <a:endParaRPr lang="en-US" b="1" dirty="0"/>
          </a:p>
          <a:p>
            <a:r>
              <a:rPr lang="en-US" dirty="0"/>
              <a:t>This Hadoop Command is using the same as getting command but one difference is that in this the destination is limited to a local file path.</a:t>
            </a:r>
          </a:p>
          <a:p>
            <a:r>
              <a:rPr lang="pt-BR" dirty="0"/>
              <a:t>hdfs -dfs  -copyToLocal  src_dir  local_dir</a:t>
            </a:r>
            <a:endParaRPr lang="en-IN" dirty="0"/>
          </a:p>
        </p:txBody>
      </p:sp>
    </p:spTree>
    <p:extLst>
      <p:ext uri="{BB962C8B-B14F-4D97-AF65-F5344CB8AC3E}">
        <p14:creationId xmlns:p14="http://schemas.microsoft.com/office/powerpoint/2010/main" val="182556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622D-1980-48AF-8F7D-7FA0AF73E4C5}"/>
              </a:ext>
            </a:extLst>
          </p:cNvPr>
          <p:cNvSpPr>
            <a:spLocks noGrp="1"/>
          </p:cNvSpPr>
          <p:nvPr>
            <p:ph type="title"/>
          </p:nvPr>
        </p:nvSpPr>
        <p:spPr/>
        <p:txBody>
          <a:bodyPr/>
          <a:lstStyle/>
          <a:p>
            <a:r>
              <a:rPr lang="en-US" dirty="0"/>
              <a:t>Cut </a:t>
            </a:r>
            <a:endParaRPr lang="en-IN" dirty="0"/>
          </a:p>
        </p:txBody>
      </p:sp>
      <p:sp>
        <p:nvSpPr>
          <p:cNvPr id="3" name="Content Placeholder 2">
            <a:extLst>
              <a:ext uri="{FF2B5EF4-FFF2-40B4-BE49-F238E27FC236}">
                <a16:creationId xmlns:a16="http://schemas.microsoft.com/office/drawing/2014/main" id="{77A85A57-EABF-42B5-9A5E-FEB306304D92}"/>
              </a:ext>
            </a:extLst>
          </p:cNvPr>
          <p:cNvSpPr>
            <a:spLocks noGrp="1"/>
          </p:cNvSpPr>
          <p:nvPr>
            <p:ph idx="1"/>
          </p:nvPr>
        </p:nvSpPr>
        <p:spPr/>
        <p:txBody>
          <a:bodyPr/>
          <a:lstStyle/>
          <a:p>
            <a:r>
              <a:rPr lang="en-US" b="1" dirty="0"/>
              <a:t>. mv</a:t>
            </a:r>
          </a:p>
          <a:p>
            <a:r>
              <a:rPr lang="en-US" dirty="0"/>
              <a:t>This Hadoop Command moves the file and directory one location to another location within </a:t>
            </a:r>
            <a:r>
              <a:rPr lang="en-US" dirty="0" err="1"/>
              <a:t>hdfs</a:t>
            </a:r>
            <a:r>
              <a:rPr lang="en-US" dirty="0"/>
              <a:t>.</a:t>
            </a:r>
          </a:p>
          <a:p>
            <a:r>
              <a:rPr lang="fr-FR" dirty="0" err="1"/>
              <a:t>hdfs</a:t>
            </a:r>
            <a:r>
              <a:rPr lang="fr-FR" dirty="0"/>
              <a:t> </a:t>
            </a:r>
            <a:r>
              <a:rPr lang="fr-FR" dirty="0" err="1"/>
              <a:t>fs</a:t>
            </a:r>
            <a:r>
              <a:rPr lang="fr-FR" dirty="0"/>
              <a:t> -mv </a:t>
            </a:r>
            <a:r>
              <a:rPr lang="fr-FR" dirty="0" err="1"/>
              <a:t>source_dir_filename</a:t>
            </a:r>
            <a:r>
              <a:rPr lang="fr-FR" dirty="0"/>
              <a:t>  </a:t>
            </a:r>
            <a:r>
              <a:rPr lang="fr-FR" dirty="0" err="1"/>
              <a:t>destination_dir</a:t>
            </a:r>
            <a:endParaRPr lang="en-IN" dirty="0"/>
          </a:p>
        </p:txBody>
      </p:sp>
    </p:spTree>
    <p:extLst>
      <p:ext uri="{BB962C8B-B14F-4D97-AF65-F5344CB8AC3E}">
        <p14:creationId xmlns:p14="http://schemas.microsoft.com/office/powerpoint/2010/main" val="104125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D089-C516-4E71-9F84-A9A03340CA8A}"/>
              </a:ext>
            </a:extLst>
          </p:cNvPr>
          <p:cNvSpPr>
            <a:spLocks noGrp="1"/>
          </p:cNvSpPr>
          <p:nvPr>
            <p:ph type="title"/>
          </p:nvPr>
        </p:nvSpPr>
        <p:spPr/>
        <p:txBody>
          <a:bodyPr/>
          <a:lstStyle/>
          <a:p>
            <a:r>
              <a:rPr lang="en-US" dirty="0"/>
              <a:t>Copy </a:t>
            </a:r>
            <a:endParaRPr lang="en-IN" dirty="0"/>
          </a:p>
        </p:txBody>
      </p:sp>
      <p:sp>
        <p:nvSpPr>
          <p:cNvPr id="3" name="Content Placeholder 2">
            <a:extLst>
              <a:ext uri="{FF2B5EF4-FFF2-40B4-BE49-F238E27FC236}">
                <a16:creationId xmlns:a16="http://schemas.microsoft.com/office/drawing/2014/main" id="{08A27B05-E934-4878-9030-0934878242F3}"/>
              </a:ext>
            </a:extLst>
          </p:cNvPr>
          <p:cNvSpPr>
            <a:spLocks noGrp="1"/>
          </p:cNvSpPr>
          <p:nvPr>
            <p:ph idx="1"/>
          </p:nvPr>
        </p:nvSpPr>
        <p:spPr/>
        <p:txBody>
          <a:bodyPr/>
          <a:lstStyle/>
          <a:p>
            <a:r>
              <a:rPr lang="en-US" b="1" dirty="0"/>
              <a:t>cp</a:t>
            </a:r>
          </a:p>
          <a:p>
            <a:r>
              <a:rPr lang="en-US" dirty="0"/>
              <a:t>This Hadoop command copies the file and directory one location to other locations within </a:t>
            </a:r>
            <a:r>
              <a:rPr lang="en-US" dirty="0" err="1"/>
              <a:t>hdfs</a:t>
            </a:r>
            <a:r>
              <a:rPr lang="en-US" dirty="0"/>
              <a:t>.</a:t>
            </a:r>
          </a:p>
          <a:p>
            <a:r>
              <a:rPr lang="fr-FR" dirty="0" err="1"/>
              <a:t>hdfs</a:t>
            </a:r>
            <a:r>
              <a:rPr lang="fr-FR" dirty="0"/>
              <a:t> </a:t>
            </a:r>
            <a:r>
              <a:rPr lang="fr-FR" dirty="0" err="1"/>
              <a:t>fs</a:t>
            </a:r>
            <a:r>
              <a:rPr lang="fr-FR" dirty="0"/>
              <a:t> -</a:t>
            </a:r>
            <a:r>
              <a:rPr lang="fr-FR" dirty="0" err="1"/>
              <a:t>cp</a:t>
            </a:r>
            <a:r>
              <a:rPr lang="fr-FR" dirty="0"/>
              <a:t> </a:t>
            </a:r>
            <a:r>
              <a:rPr lang="fr-FR" dirty="0" err="1"/>
              <a:t>source_dir_filename</a:t>
            </a:r>
            <a:r>
              <a:rPr lang="fr-FR" dirty="0"/>
              <a:t>  </a:t>
            </a:r>
            <a:r>
              <a:rPr lang="fr-FR" dirty="0" err="1"/>
              <a:t>destination_dir</a:t>
            </a:r>
            <a:endParaRPr lang="en-IN" dirty="0"/>
          </a:p>
        </p:txBody>
      </p:sp>
    </p:spTree>
    <p:extLst>
      <p:ext uri="{BB962C8B-B14F-4D97-AF65-F5344CB8AC3E}">
        <p14:creationId xmlns:p14="http://schemas.microsoft.com/office/powerpoint/2010/main" val="29068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CE19-AE4A-4510-B2FF-A50D59278263}"/>
              </a:ext>
            </a:extLst>
          </p:cNvPr>
          <p:cNvSpPr>
            <a:spLocks noGrp="1"/>
          </p:cNvSpPr>
          <p:nvPr>
            <p:ph type="ctrTitle"/>
          </p:nvPr>
        </p:nvSpPr>
        <p:spPr>
          <a:xfrm>
            <a:off x="143070" y="210360"/>
            <a:ext cx="9144000" cy="743759"/>
          </a:xfrm>
        </p:spPr>
        <p:txBody>
          <a:bodyPr>
            <a:normAutofit fontScale="90000"/>
          </a:bodyPr>
          <a:lstStyle/>
          <a:p>
            <a:r>
              <a:rPr lang="en-US" dirty="0"/>
              <a:t>Disclaimer </a:t>
            </a:r>
            <a:endParaRPr lang="en-IN" dirty="0"/>
          </a:p>
        </p:txBody>
      </p:sp>
      <p:sp>
        <p:nvSpPr>
          <p:cNvPr id="5" name="Subtitle 4">
            <a:extLst>
              <a:ext uri="{FF2B5EF4-FFF2-40B4-BE49-F238E27FC236}">
                <a16:creationId xmlns:a16="http://schemas.microsoft.com/office/drawing/2014/main" id="{0EAD00CD-3EC9-4893-9E7D-1775D0A1DA7A}"/>
              </a:ext>
            </a:extLst>
          </p:cNvPr>
          <p:cNvSpPr>
            <a:spLocks noGrp="1"/>
          </p:cNvSpPr>
          <p:nvPr>
            <p:ph type="subTitle" idx="1"/>
          </p:nvPr>
        </p:nvSpPr>
        <p:spPr>
          <a:xfrm>
            <a:off x="0" y="1232062"/>
            <a:ext cx="12192000" cy="5415578"/>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algn="just"/>
            <a:r>
              <a:rPr lang="en-US" spc="100" dirty="0">
                <a:latin typeface="Courier New" panose="02070309020205020404" pitchFamily="49" charset="0"/>
                <a:cs typeface="Courier New" panose="02070309020205020404" pitchFamily="49" charset="0"/>
              </a:rPr>
              <a:t>Read the following before reading…..</a:t>
            </a:r>
          </a:p>
          <a:p>
            <a:pPr algn="just"/>
            <a:r>
              <a:rPr lang="en-US" spc="100" dirty="0">
                <a:latin typeface="Courier New" panose="02070309020205020404" pitchFamily="49" charset="0"/>
                <a:cs typeface="Courier New" panose="02070309020205020404" pitchFamily="49" charset="0"/>
              </a:rPr>
              <a:t>This document is solely prepared for the academic purposes of students at Amity University Kolkata. </a:t>
            </a:r>
          </a:p>
          <a:p>
            <a:pPr algn="just"/>
            <a:r>
              <a:rPr lang="en-US" spc="100" dirty="0">
                <a:latin typeface="Courier New" panose="02070309020205020404" pitchFamily="49" charset="0"/>
                <a:cs typeface="Courier New" panose="02070309020205020404" pitchFamily="49" charset="0"/>
              </a:rPr>
              <a:t>For further usage, a tangible permission is required solely from the author. </a:t>
            </a:r>
          </a:p>
          <a:p>
            <a:pPr algn="just"/>
            <a:r>
              <a:rPr lang="en-US" spc="100" dirty="0">
                <a:latin typeface="Courier New" panose="02070309020205020404" pitchFamily="49" charset="0"/>
                <a:cs typeface="Courier New" panose="02070309020205020404" pitchFamily="49" charset="0"/>
              </a:rPr>
              <a:t>The recipients of this document is advised not to distribute this document freely on the internet. </a:t>
            </a:r>
          </a:p>
          <a:p>
            <a:pPr algn="just"/>
            <a:endParaRPr lang="en-US" spc="100" dirty="0">
              <a:latin typeface="Courier New" panose="02070309020205020404" pitchFamily="49" charset="0"/>
              <a:cs typeface="Courier New" panose="02070309020205020404" pitchFamily="49" charset="0"/>
            </a:endParaRPr>
          </a:p>
          <a:p>
            <a:pPr algn="just"/>
            <a:r>
              <a:rPr lang="en-US" spc="100" dirty="0">
                <a:latin typeface="Courier New" panose="02070309020205020404" pitchFamily="49" charset="0"/>
                <a:cs typeface="Courier New" panose="02070309020205020404" pitchFamily="49" charset="0"/>
              </a:rPr>
              <a:t>All the commands and output are elicited with utmost care to be followed by the learners. </a:t>
            </a:r>
          </a:p>
          <a:p>
            <a:pPr algn="just"/>
            <a:endParaRPr lang="en-US" spc="100">
              <a:latin typeface="Courier New" panose="02070309020205020404" pitchFamily="49" charset="0"/>
              <a:cs typeface="Courier New" panose="02070309020205020404" pitchFamily="49" charset="0"/>
            </a:endParaRPr>
          </a:p>
          <a:p>
            <a:pPr algn="just"/>
            <a:r>
              <a:rPr lang="en-US" spc="100">
                <a:latin typeface="Courier New" panose="02070309020205020404" pitchFamily="49" charset="0"/>
                <a:cs typeface="Courier New" panose="02070309020205020404" pitchFamily="49" charset="0"/>
              </a:rPr>
              <a:t>Learners </a:t>
            </a:r>
            <a:r>
              <a:rPr lang="en-US" spc="100" dirty="0">
                <a:latin typeface="Courier New" panose="02070309020205020404" pitchFamily="49" charset="0"/>
                <a:cs typeface="Courier New" panose="02070309020205020404" pitchFamily="49" charset="0"/>
              </a:rPr>
              <a:t>are welcome to contribute their findings with command and outputs in this presentation. Their photo identify contributions will also be shared with the next learners\students of this University. Further, negation is also possible  </a:t>
            </a:r>
          </a:p>
          <a:p>
            <a:endParaRPr lang="en-US" spc="100" dirty="0">
              <a:latin typeface="Courier New" panose="02070309020205020404" pitchFamily="49" charset="0"/>
              <a:cs typeface="Courier New" panose="02070309020205020404" pitchFamily="49" charset="0"/>
            </a:endParaRPr>
          </a:p>
          <a:p>
            <a:r>
              <a:rPr lang="en-US" spc="100" dirty="0">
                <a:latin typeface="Courier New" panose="02070309020205020404" pitchFamily="49" charset="0"/>
                <a:cs typeface="Courier New" panose="02070309020205020404" pitchFamily="49" charset="0"/>
              </a:rPr>
              <a:t>  </a:t>
            </a:r>
            <a:endParaRPr lang="en-IN" spc="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157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B071-2957-4929-8866-087E9AEE8E34}"/>
              </a:ext>
            </a:extLst>
          </p:cNvPr>
          <p:cNvSpPr>
            <a:spLocks noGrp="1"/>
          </p:cNvSpPr>
          <p:nvPr>
            <p:ph type="title"/>
          </p:nvPr>
        </p:nvSpPr>
        <p:spPr/>
        <p:txBody>
          <a:bodyPr/>
          <a:lstStyle/>
          <a:p>
            <a:r>
              <a:rPr lang="en-US" dirty="0"/>
              <a:t>Cut to/from Hadoop </a:t>
            </a:r>
            <a:endParaRPr lang="en-IN" dirty="0"/>
          </a:p>
        </p:txBody>
      </p:sp>
      <p:sp>
        <p:nvSpPr>
          <p:cNvPr id="3" name="Content Placeholder 2">
            <a:extLst>
              <a:ext uri="{FF2B5EF4-FFF2-40B4-BE49-F238E27FC236}">
                <a16:creationId xmlns:a16="http://schemas.microsoft.com/office/drawing/2014/main" id="{CE2CD1F1-0639-4630-9CC3-8D2D4E0CFC9A}"/>
              </a:ext>
            </a:extLst>
          </p:cNvPr>
          <p:cNvSpPr>
            <a:spLocks noGrp="1"/>
          </p:cNvSpPr>
          <p:nvPr>
            <p:ph idx="1"/>
          </p:nvPr>
        </p:nvSpPr>
        <p:spPr/>
        <p:txBody>
          <a:bodyPr>
            <a:normAutofit lnSpcReduction="10000"/>
          </a:bodyPr>
          <a:lstStyle/>
          <a:p>
            <a:r>
              <a:rPr lang="en-US" b="1" dirty="0" err="1"/>
              <a:t>moveFromLocal</a:t>
            </a:r>
            <a:endParaRPr lang="en-US" b="1" dirty="0"/>
          </a:p>
          <a:p>
            <a:r>
              <a:rPr lang="en-US" dirty="0"/>
              <a:t>It copies content from the local file system to a destination within HDFS but the copy is a success then deletes content from the local file system.</a:t>
            </a:r>
          </a:p>
          <a:p>
            <a:r>
              <a:rPr lang="en-US" dirty="0" err="1"/>
              <a:t>hdfs</a:t>
            </a:r>
            <a:r>
              <a:rPr lang="en-US" dirty="0"/>
              <a:t> </a:t>
            </a:r>
            <a:r>
              <a:rPr lang="en-US" dirty="0" err="1"/>
              <a:t>dfs</a:t>
            </a:r>
            <a:r>
              <a:rPr lang="en-US" dirty="0"/>
              <a:t> -move from local </a:t>
            </a:r>
            <a:r>
              <a:rPr lang="en-US" dirty="0" err="1"/>
              <a:t>local_src</a:t>
            </a:r>
            <a:r>
              <a:rPr lang="en-US" dirty="0"/>
              <a:t>  </a:t>
            </a:r>
            <a:r>
              <a:rPr lang="en-US" dirty="0" err="1"/>
              <a:t>destination_dir</a:t>
            </a:r>
            <a:endParaRPr lang="en-US" dirty="0"/>
          </a:p>
          <a:p>
            <a:r>
              <a:rPr lang="en-US" b="1" dirty="0"/>
              <a:t>move to local</a:t>
            </a:r>
          </a:p>
          <a:p>
            <a:r>
              <a:rPr lang="en-US" dirty="0"/>
              <a:t>This Hadoop command runs as -get commands but one difference is that when the copy operation is a success then delete the file from HDFS location.</a:t>
            </a:r>
          </a:p>
          <a:p>
            <a:r>
              <a:rPr lang="en-US" dirty="0"/>
              <a:t>move to local </a:t>
            </a:r>
            <a:r>
              <a:rPr lang="en-US" dirty="0" err="1"/>
              <a:t>source_dir</a:t>
            </a:r>
            <a:r>
              <a:rPr lang="en-US" dirty="0"/>
              <a:t>  </a:t>
            </a:r>
            <a:r>
              <a:rPr lang="en-US" dirty="0" err="1"/>
              <a:t>local_dir</a:t>
            </a:r>
            <a:endParaRPr lang="en-US" dirty="0"/>
          </a:p>
          <a:p>
            <a:endParaRPr lang="en-US" dirty="0"/>
          </a:p>
          <a:p>
            <a:endParaRPr lang="en-IN" dirty="0"/>
          </a:p>
        </p:txBody>
      </p:sp>
    </p:spTree>
    <p:extLst>
      <p:ext uri="{BB962C8B-B14F-4D97-AF65-F5344CB8AC3E}">
        <p14:creationId xmlns:p14="http://schemas.microsoft.com/office/powerpoint/2010/main" val="409802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6445-4FB2-48EF-9501-1F1DE7B76BA7}"/>
              </a:ext>
            </a:extLst>
          </p:cNvPr>
          <p:cNvSpPr>
            <a:spLocks noGrp="1"/>
          </p:cNvSpPr>
          <p:nvPr>
            <p:ph type="title"/>
          </p:nvPr>
        </p:nvSpPr>
        <p:spPr/>
        <p:txBody>
          <a:bodyPr/>
          <a:lstStyle/>
          <a:p>
            <a:r>
              <a:rPr lang="en-US" dirty="0"/>
              <a:t>Only the beginning of the file </a:t>
            </a:r>
            <a:endParaRPr lang="en-IN" dirty="0"/>
          </a:p>
        </p:txBody>
      </p:sp>
      <p:sp>
        <p:nvSpPr>
          <p:cNvPr id="3" name="Content Placeholder 2">
            <a:extLst>
              <a:ext uri="{FF2B5EF4-FFF2-40B4-BE49-F238E27FC236}">
                <a16:creationId xmlns:a16="http://schemas.microsoft.com/office/drawing/2014/main" id="{6FD3DCA7-9D9A-4C17-A0C5-08FFD819DDC4}"/>
              </a:ext>
            </a:extLst>
          </p:cNvPr>
          <p:cNvSpPr>
            <a:spLocks noGrp="1"/>
          </p:cNvSpPr>
          <p:nvPr>
            <p:ph idx="1"/>
          </p:nvPr>
        </p:nvSpPr>
        <p:spPr/>
        <p:txBody>
          <a:bodyPr/>
          <a:lstStyle/>
          <a:p>
            <a:r>
              <a:rPr lang="en-US" b="1" dirty="0"/>
              <a:t>tail</a:t>
            </a:r>
          </a:p>
          <a:p>
            <a:r>
              <a:rPr lang="en-US" dirty="0"/>
              <a:t>It displays 1 KB content on the console of the file.</a:t>
            </a:r>
          </a:p>
          <a:p>
            <a:r>
              <a:rPr lang="fr-FR" dirty="0" err="1"/>
              <a:t>hdfs</a:t>
            </a:r>
            <a:r>
              <a:rPr lang="fr-FR" dirty="0"/>
              <a:t> </a:t>
            </a:r>
            <a:r>
              <a:rPr lang="fr-FR" dirty="0" err="1"/>
              <a:t>dfs</a:t>
            </a:r>
            <a:r>
              <a:rPr lang="fr-FR" dirty="0"/>
              <a:t> -</a:t>
            </a:r>
            <a:r>
              <a:rPr lang="fr-FR" dirty="0" err="1"/>
              <a:t>tail</a:t>
            </a:r>
            <a:r>
              <a:rPr lang="fr-FR" dirty="0"/>
              <a:t> /</a:t>
            </a:r>
            <a:r>
              <a:rPr lang="fr-FR" dirty="0" err="1"/>
              <a:t>bt</a:t>
            </a:r>
            <a:r>
              <a:rPr lang="fr-FR" dirty="0"/>
              <a:t>/data.txt</a:t>
            </a:r>
            <a:endParaRPr lang="en-US" dirty="0"/>
          </a:p>
          <a:p>
            <a:endParaRPr lang="en-IN" dirty="0"/>
          </a:p>
        </p:txBody>
      </p:sp>
      <p:pic>
        <p:nvPicPr>
          <p:cNvPr id="5" name="Picture 4">
            <a:extLst>
              <a:ext uri="{FF2B5EF4-FFF2-40B4-BE49-F238E27FC236}">
                <a16:creationId xmlns:a16="http://schemas.microsoft.com/office/drawing/2014/main" id="{13D15101-0B85-4742-995C-A7F8F1FED545}"/>
              </a:ext>
            </a:extLst>
          </p:cNvPr>
          <p:cNvPicPr>
            <a:picLocks noChangeAspect="1"/>
          </p:cNvPicPr>
          <p:nvPr/>
        </p:nvPicPr>
        <p:blipFill>
          <a:blip r:embed="rId2"/>
          <a:stretch>
            <a:fillRect/>
          </a:stretch>
        </p:blipFill>
        <p:spPr>
          <a:xfrm>
            <a:off x="732239" y="3465000"/>
            <a:ext cx="11208441" cy="3027875"/>
          </a:xfrm>
          <a:prstGeom prst="rect">
            <a:avLst/>
          </a:prstGeom>
        </p:spPr>
      </p:pic>
    </p:spTree>
    <p:extLst>
      <p:ext uri="{BB962C8B-B14F-4D97-AF65-F5344CB8AC3E}">
        <p14:creationId xmlns:p14="http://schemas.microsoft.com/office/powerpoint/2010/main" val="104472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6E23-D382-4CD5-A4F1-DB920943D280}"/>
              </a:ext>
            </a:extLst>
          </p:cNvPr>
          <p:cNvSpPr>
            <a:spLocks noGrp="1"/>
          </p:cNvSpPr>
          <p:nvPr>
            <p:ph type="title"/>
          </p:nvPr>
        </p:nvSpPr>
        <p:spPr/>
        <p:txBody>
          <a:bodyPr/>
          <a:lstStyle/>
          <a:p>
            <a:r>
              <a:rPr lang="en-US" dirty="0"/>
              <a:t>Remove </a:t>
            </a:r>
            <a:endParaRPr lang="en-IN" dirty="0"/>
          </a:p>
        </p:txBody>
      </p:sp>
      <p:sp>
        <p:nvSpPr>
          <p:cNvPr id="3" name="Content Placeholder 2">
            <a:extLst>
              <a:ext uri="{FF2B5EF4-FFF2-40B4-BE49-F238E27FC236}">
                <a16:creationId xmlns:a16="http://schemas.microsoft.com/office/drawing/2014/main" id="{70C32578-9E6F-4C18-AC66-F556AF191516}"/>
              </a:ext>
            </a:extLst>
          </p:cNvPr>
          <p:cNvSpPr>
            <a:spLocks noGrp="1"/>
          </p:cNvSpPr>
          <p:nvPr>
            <p:ph idx="1"/>
          </p:nvPr>
        </p:nvSpPr>
        <p:spPr/>
        <p:txBody>
          <a:bodyPr/>
          <a:lstStyle/>
          <a:p>
            <a:r>
              <a:rPr lang="en-US" b="1" dirty="0"/>
              <a:t>rm</a:t>
            </a:r>
          </a:p>
          <a:p>
            <a:r>
              <a:rPr lang="en-US" dirty="0"/>
              <a:t>It removes files and directory from the specified path.</a:t>
            </a:r>
          </a:p>
          <a:p>
            <a:r>
              <a:rPr lang="de-DE" dirty="0"/>
              <a:t>hdfs dfs -rm dir_name</a:t>
            </a:r>
            <a:endParaRPr lang="en-US"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6A5626-B2B3-462D-9494-6B13890BCC76}"/>
                  </a:ext>
                </a:extLst>
              </p14:cNvPr>
              <p14:cNvContentPartPr/>
              <p14:nvPr/>
            </p14:nvContentPartPr>
            <p14:xfrm>
              <a:off x="1071720" y="2241360"/>
              <a:ext cx="2366640" cy="1206000"/>
            </p14:xfrm>
          </p:contentPart>
        </mc:Choice>
        <mc:Fallback xmlns="">
          <p:pic>
            <p:nvPicPr>
              <p:cNvPr id="4" name="Ink 3">
                <a:extLst>
                  <a:ext uri="{FF2B5EF4-FFF2-40B4-BE49-F238E27FC236}">
                    <a16:creationId xmlns:a16="http://schemas.microsoft.com/office/drawing/2014/main" id="{626A5626-B2B3-462D-9494-6B13890BCC76}"/>
                  </a:ext>
                </a:extLst>
              </p:cNvPr>
              <p:cNvPicPr/>
              <p:nvPr/>
            </p:nvPicPr>
            <p:blipFill>
              <a:blip r:embed="rId3"/>
              <a:stretch>
                <a:fillRect/>
              </a:stretch>
            </p:blipFill>
            <p:spPr>
              <a:xfrm>
                <a:off x="1062360" y="2232000"/>
                <a:ext cx="2385360" cy="1224720"/>
              </a:xfrm>
              <a:prstGeom prst="rect">
                <a:avLst/>
              </a:prstGeom>
            </p:spPr>
          </p:pic>
        </mc:Fallback>
      </mc:AlternateContent>
    </p:spTree>
    <p:extLst>
      <p:ext uri="{BB962C8B-B14F-4D97-AF65-F5344CB8AC3E}">
        <p14:creationId xmlns:p14="http://schemas.microsoft.com/office/powerpoint/2010/main" val="3080350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B98-78F9-4123-A4AF-DA2B725A9CDE}"/>
              </a:ext>
            </a:extLst>
          </p:cNvPr>
          <p:cNvSpPr>
            <a:spLocks noGrp="1"/>
          </p:cNvSpPr>
          <p:nvPr>
            <p:ph type="title"/>
          </p:nvPr>
        </p:nvSpPr>
        <p:spPr/>
        <p:txBody>
          <a:bodyPr/>
          <a:lstStyle/>
          <a:p>
            <a:r>
              <a:rPr lang="en-US" dirty="0"/>
              <a:t>Empty the Trash </a:t>
            </a:r>
            <a:endParaRPr lang="en-IN" dirty="0"/>
          </a:p>
        </p:txBody>
      </p:sp>
      <p:sp>
        <p:nvSpPr>
          <p:cNvPr id="3" name="Content Placeholder 2">
            <a:extLst>
              <a:ext uri="{FF2B5EF4-FFF2-40B4-BE49-F238E27FC236}">
                <a16:creationId xmlns:a16="http://schemas.microsoft.com/office/drawing/2014/main" id="{922D531E-660D-4420-BFFB-4670F7B3FDBC}"/>
              </a:ext>
            </a:extLst>
          </p:cNvPr>
          <p:cNvSpPr>
            <a:spLocks noGrp="1"/>
          </p:cNvSpPr>
          <p:nvPr>
            <p:ph idx="1"/>
          </p:nvPr>
        </p:nvSpPr>
        <p:spPr/>
        <p:txBody>
          <a:bodyPr/>
          <a:lstStyle/>
          <a:p>
            <a:r>
              <a:rPr lang="en-US" b="1" dirty="0"/>
              <a:t>expunge</a:t>
            </a:r>
          </a:p>
          <a:p>
            <a:r>
              <a:rPr lang="en-US" dirty="0"/>
              <a:t>This is used to empty the trash.</a:t>
            </a:r>
          </a:p>
          <a:p>
            <a:r>
              <a:rPr lang="en-IN" dirty="0" err="1"/>
              <a:t>hdfs</a:t>
            </a:r>
            <a:r>
              <a:rPr lang="en-IN" dirty="0"/>
              <a:t> </a:t>
            </a:r>
            <a:r>
              <a:rPr lang="en-IN" dirty="0" err="1"/>
              <a:t>dfs</a:t>
            </a:r>
            <a:r>
              <a:rPr lang="en-IN" dirty="0"/>
              <a:t> -expunge</a:t>
            </a:r>
            <a:endParaRPr lang="en-US" dirty="0"/>
          </a:p>
          <a:p>
            <a:endParaRPr lang="en-IN" dirty="0"/>
          </a:p>
        </p:txBody>
      </p:sp>
    </p:spTree>
    <p:extLst>
      <p:ext uri="{BB962C8B-B14F-4D97-AF65-F5344CB8AC3E}">
        <p14:creationId xmlns:p14="http://schemas.microsoft.com/office/powerpoint/2010/main" val="627703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601C-5E63-4C38-BF9E-050067637375}"/>
              </a:ext>
            </a:extLst>
          </p:cNvPr>
          <p:cNvSpPr>
            <a:spLocks noGrp="1"/>
          </p:cNvSpPr>
          <p:nvPr>
            <p:ph type="title"/>
          </p:nvPr>
        </p:nvSpPr>
        <p:spPr>
          <a:xfrm>
            <a:off x="838200" y="365125"/>
            <a:ext cx="10515600" cy="779463"/>
          </a:xfrm>
        </p:spPr>
        <p:txBody>
          <a:bodyPr/>
          <a:lstStyle/>
          <a:p>
            <a:r>
              <a:rPr lang="en-US" dirty="0"/>
              <a:t>Ownership of the file </a:t>
            </a:r>
            <a:endParaRPr lang="en-IN" dirty="0"/>
          </a:p>
        </p:txBody>
      </p:sp>
      <p:sp>
        <p:nvSpPr>
          <p:cNvPr id="3" name="Content Placeholder 2">
            <a:extLst>
              <a:ext uri="{FF2B5EF4-FFF2-40B4-BE49-F238E27FC236}">
                <a16:creationId xmlns:a16="http://schemas.microsoft.com/office/drawing/2014/main" id="{C8D43853-316E-4558-8588-9A11DA391F27}"/>
              </a:ext>
            </a:extLst>
          </p:cNvPr>
          <p:cNvSpPr>
            <a:spLocks noGrp="1"/>
          </p:cNvSpPr>
          <p:nvPr>
            <p:ph idx="1"/>
          </p:nvPr>
        </p:nvSpPr>
        <p:spPr>
          <a:xfrm>
            <a:off x="838200" y="1144588"/>
            <a:ext cx="10515600" cy="5032375"/>
          </a:xfrm>
        </p:spPr>
        <p:txBody>
          <a:bodyPr/>
          <a:lstStyle/>
          <a:p>
            <a:r>
              <a:rPr lang="en-US" b="1" dirty="0"/>
              <a:t>. </a:t>
            </a:r>
            <a:r>
              <a:rPr lang="en-US" b="1" dirty="0" err="1"/>
              <a:t>chown</a:t>
            </a:r>
            <a:endParaRPr lang="en-US" b="1" dirty="0"/>
          </a:p>
          <a:p>
            <a:r>
              <a:rPr lang="en-US" dirty="0"/>
              <a:t>It used to change the owner of files or </a:t>
            </a:r>
            <a:r>
              <a:rPr lang="en-US" dirty="0" err="1"/>
              <a:t>rwx</a:t>
            </a:r>
            <a:r>
              <a:rPr lang="en-US" dirty="0"/>
              <a:t> permission on files. We can also use it by -R for recursively.</a:t>
            </a:r>
          </a:p>
          <a:p>
            <a:r>
              <a:rPr lang="en-US" dirty="0" err="1"/>
              <a:t>hdfs</a:t>
            </a:r>
            <a:r>
              <a:rPr lang="en-US" dirty="0"/>
              <a:t> </a:t>
            </a:r>
            <a:r>
              <a:rPr lang="en-US" dirty="0" err="1"/>
              <a:t>dfs</a:t>
            </a:r>
            <a:r>
              <a:rPr lang="en-US" dirty="0"/>
              <a:t> -</a:t>
            </a:r>
            <a:r>
              <a:rPr lang="en-US" dirty="0" err="1"/>
              <a:t>chown</a:t>
            </a:r>
            <a:r>
              <a:rPr lang="en-US" dirty="0"/>
              <a:t>  </a:t>
            </a:r>
            <a:r>
              <a:rPr lang="en-US" dirty="0" err="1"/>
              <a:t>rw-rw-rw</a:t>
            </a:r>
            <a:r>
              <a:rPr lang="en-US" dirty="0"/>
              <a:t>- /</a:t>
            </a:r>
            <a:r>
              <a:rPr lang="en-US" dirty="0" err="1"/>
              <a:t>bt</a:t>
            </a:r>
            <a:r>
              <a:rPr lang="en-US" dirty="0"/>
              <a:t>/data.txt</a:t>
            </a:r>
          </a:p>
          <a:p>
            <a:r>
              <a:rPr lang="en-US" dirty="0" err="1"/>
              <a:t>Hdfs</a:t>
            </a:r>
            <a:r>
              <a:rPr lang="en-US" dirty="0"/>
              <a:t> </a:t>
            </a:r>
            <a:r>
              <a:rPr lang="en-US" dirty="0" err="1"/>
              <a:t>dfs</a:t>
            </a:r>
            <a:r>
              <a:rPr lang="en-US" dirty="0"/>
              <a:t> –</a:t>
            </a:r>
            <a:r>
              <a:rPr lang="en-US" dirty="0" err="1"/>
              <a:t>chown</a:t>
            </a:r>
            <a:r>
              <a:rPr lang="en-US" dirty="0"/>
              <a:t> IT /</a:t>
            </a:r>
            <a:r>
              <a:rPr lang="en-US" dirty="0" err="1"/>
              <a:t>bt</a:t>
            </a:r>
            <a:r>
              <a:rPr lang="en-US" dirty="0"/>
              <a:t>/data.txt</a:t>
            </a:r>
            <a:endParaRPr lang="en-IN" dirty="0"/>
          </a:p>
        </p:txBody>
      </p:sp>
      <p:pic>
        <p:nvPicPr>
          <p:cNvPr id="5" name="Picture 4">
            <a:extLst>
              <a:ext uri="{FF2B5EF4-FFF2-40B4-BE49-F238E27FC236}">
                <a16:creationId xmlns:a16="http://schemas.microsoft.com/office/drawing/2014/main" id="{DBBA8F65-48E3-4C73-96DC-4FED0B59EC24}"/>
              </a:ext>
            </a:extLst>
          </p:cNvPr>
          <p:cNvPicPr>
            <a:picLocks noChangeAspect="1"/>
          </p:cNvPicPr>
          <p:nvPr/>
        </p:nvPicPr>
        <p:blipFill>
          <a:blip r:embed="rId2"/>
          <a:stretch>
            <a:fillRect/>
          </a:stretch>
        </p:blipFill>
        <p:spPr>
          <a:xfrm>
            <a:off x="0" y="3752850"/>
            <a:ext cx="12192000" cy="3105150"/>
          </a:xfrm>
          <a:prstGeom prst="rect">
            <a:avLst/>
          </a:prstGeom>
        </p:spPr>
      </p:pic>
    </p:spTree>
    <p:extLst>
      <p:ext uri="{BB962C8B-B14F-4D97-AF65-F5344CB8AC3E}">
        <p14:creationId xmlns:p14="http://schemas.microsoft.com/office/powerpoint/2010/main" val="211272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0635-EFA4-4055-9A08-6E6839CFD200}"/>
              </a:ext>
            </a:extLst>
          </p:cNvPr>
          <p:cNvSpPr>
            <a:spLocks noGrp="1"/>
          </p:cNvSpPr>
          <p:nvPr>
            <p:ph type="title"/>
          </p:nvPr>
        </p:nvSpPr>
        <p:spPr/>
        <p:txBody>
          <a:bodyPr/>
          <a:lstStyle/>
          <a:p>
            <a:r>
              <a:rPr lang="en-US" dirty="0"/>
              <a:t>Changing the group </a:t>
            </a:r>
            <a:endParaRPr lang="en-IN" dirty="0"/>
          </a:p>
        </p:txBody>
      </p:sp>
      <p:sp>
        <p:nvSpPr>
          <p:cNvPr id="3" name="Content Placeholder 2">
            <a:extLst>
              <a:ext uri="{FF2B5EF4-FFF2-40B4-BE49-F238E27FC236}">
                <a16:creationId xmlns:a16="http://schemas.microsoft.com/office/drawing/2014/main" id="{31EB6331-C3DA-4CF7-9AB1-9B8295D0C1CB}"/>
              </a:ext>
            </a:extLst>
          </p:cNvPr>
          <p:cNvSpPr>
            <a:spLocks noGrp="1"/>
          </p:cNvSpPr>
          <p:nvPr>
            <p:ph idx="1"/>
          </p:nvPr>
        </p:nvSpPr>
        <p:spPr/>
        <p:txBody>
          <a:bodyPr/>
          <a:lstStyle/>
          <a:p>
            <a:r>
              <a:rPr lang="en-US" b="1" dirty="0" err="1"/>
              <a:t>chgrp</a:t>
            </a:r>
            <a:endParaRPr lang="en-US" b="1" dirty="0"/>
          </a:p>
          <a:p>
            <a:r>
              <a:rPr lang="en-US" dirty="0"/>
              <a:t>This is used to change the group of files. We can also use it by -R for recursively.</a:t>
            </a:r>
          </a:p>
          <a:p>
            <a:r>
              <a:rPr lang="en-US" dirty="0" err="1"/>
              <a:t>hdfs</a:t>
            </a:r>
            <a:r>
              <a:rPr lang="en-US" dirty="0"/>
              <a:t> </a:t>
            </a:r>
            <a:r>
              <a:rPr lang="en-US" dirty="0" err="1"/>
              <a:t>dfs</a:t>
            </a:r>
            <a:r>
              <a:rPr lang="en-US" dirty="0"/>
              <a:t> -</a:t>
            </a:r>
            <a:r>
              <a:rPr lang="en-US" dirty="0" err="1"/>
              <a:t>chgrp</a:t>
            </a:r>
            <a:r>
              <a:rPr lang="en-US" dirty="0"/>
              <a:t>  </a:t>
            </a:r>
            <a:r>
              <a:rPr lang="en-US" dirty="0" err="1"/>
              <a:t>group_name</a:t>
            </a:r>
            <a:r>
              <a:rPr lang="en-US" dirty="0"/>
              <a:t>  </a:t>
            </a:r>
            <a:r>
              <a:rPr lang="en-US" dirty="0" err="1"/>
              <a:t>dir_name</a:t>
            </a:r>
            <a:endParaRPr lang="en-IN" dirty="0"/>
          </a:p>
        </p:txBody>
      </p:sp>
    </p:spTree>
    <p:extLst>
      <p:ext uri="{BB962C8B-B14F-4D97-AF65-F5344CB8AC3E}">
        <p14:creationId xmlns:p14="http://schemas.microsoft.com/office/powerpoint/2010/main" val="119584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425-8F35-41DB-9C01-3BF17286DACE}"/>
              </a:ext>
            </a:extLst>
          </p:cNvPr>
          <p:cNvSpPr>
            <a:spLocks noGrp="1"/>
          </p:cNvSpPr>
          <p:nvPr>
            <p:ph type="title"/>
          </p:nvPr>
        </p:nvSpPr>
        <p:spPr/>
        <p:txBody>
          <a:bodyPr/>
          <a:lstStyle/>
          <a:p>
            <a:r>
              <a:rPr lang="en-US" dirty="0"/>
              <a:t>Display the disk usage </a:t>
            </a:r>
            <a:endParaRPr lang="en-IN" dirty="0"/>
          </a:p>
        </p:txBody>
      </p:sp>
      <p:sp>
        <p:nvSpPr>
          <p:cNvPr id="3" name="Content Placeholder 2">
            <a:extLst>
              <a:ext uri="{FF2B5EF4-FFF2-40B4-BE49-F238E27FC236}">
                <a16:creationId xmlns:a16="http://schemas.microsoft.com/office/drawing/2014/main" id="{E3B6BD14-62D7-4F49-9650-FF1A31601A82}"/>
              </a:ext>
            </a:extLst>
          </p:cNvPr>
          <p:cNvSpPr>
            <a:spLocks noGrp="1"/>
          </p:cNvSpPr>
          <p:nvPr>
            <p:ph idx="1"/>
          </p:nvPr>
        </p:nvSpPr>
        <p:spPr/>
        <p:txBody>
          <a:bodyPr/>
          <a:lstStyle/>
          <a:p>
            <a:r>
              <a:rPr lang="en-US" b="1" dirty="0"/>
              <a:t>du</a:t>
            </a:r>
          </a:p>
          <a:p>
            <a:r>
              <a:rPr lang="en-US" dirty="0"/>
              <a:t>This displays disk usage for all files available in the present directory with the path given by the user and prints information in bytes format.</a:t>
            </a:r>
          </a:p>
          <a:p>
            <a:r>
              <a:rPr lang="fr-FR" dirty="0" err="1"/>
              <a:t>hdfs</a:t>
            </a:r>
            <a:r>
              <a:rPr lang="fr-FR" dirty="0"/>
              <a:t> </a:t>
            </a:r>
            <a:r>
              <a:rPr lang="fr-FR" dirty="0" err="1"/>
              <a:t>dfs</a:t>
            </a:r>
            <a:r>
              <a:rPr lang="fr-FR" dirty="0"/>
              <a:t> -du  </a:t>
            </a:r>
            <a:r>
              <a:rPr lang="fr-FR" dirty="0" err="1"/>
              <a:t>dir_name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D6C34E2-6CE1-4115-96D3-6D287FA8CA4F}"/>
                  </a:ext>
                </a:extLst>
              </p14:cNvPr>
              <p14:cNvContentPartPr/>
              <p14:nvPr/>
            </p14:nvContentPartPr>
            <p14:xfrm>
              <a:off x="1285920" y="2304000"/>
              <a:ext cx="187920" cy="18000"/>
            </p14:xfrm>
          </p:contentPart>
        </mc:Choice>
        <mc:Fallback xmlns="">
          <p:pic>
            <p:nvPicPr>
              <p:cNvPr id="4" name="Ink 3">
                <a:extLst>
                  <a:ext uri="{FF2B5EF4-FFF2-40B4-BE49-F238E27FC236}">
                    <a16:creationId xmlns:a16="http://schemas.microsoft.com/office/drawing/2014/main" id="{1D6C34E2-6CE1-4115-96D3-6D287FA8CA4F}"/>
                  </a:ext>
                </a:extLst>
              </p:cNvPr>
              <p:cNvPicPr/>
              <p:nvPr/>
            </p:nvPicPr>
            <p:blipFill>
              <a:blip r:embed="rId3"/>
              <a:stretch>
                <a:fillRect/>
              </a:stretch>
            </p:blipFill>
            <p:spPr>
              <a:xfrm>
                <a:off x="1276560" y="2294640"/>
                <a:ext cx="206640" cy="36720"/>
              </a:xfrm>
              <a:prstGeom prst="rect">
                <a:avLst/>
              </a:prstGeom>
            </p:spPr>
          </p:pic>
        </mc:Fallback>
      </mc:AlternateContent>
    </p:spTree>
    <p:extLst>
      <p:ext uri="{BB962C8B-B14F-4D97-AF65-F5344CB8AC3E}">
        <p14:creationId xmlns:p14="http://schemas.microsoft.com/office/powerpoint/2010/main" val="318437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B06C-B8EF-482B-AA05-F7B47168BC3C}"/>
              </a:ext>
            </a:extLst>
          </p:cNvPr>
          <p:cNvSpPr>
            <a:spLocks noGrp="1"/>
          </p:cNvSpPr>
          <p:nvPr>
            <p:ph type="title"/>
          </p:nvPr>
        </p:nvSpPr>
        <p:spPr/>
        <p:txBody>
          <a:bodyPr/>
          <a:lstStyle/>
          <a:p>
            <a:r>
              <a:rPr lang="en-US" dirty="0"/>
              <a:t>Display the free space </a:t>
            </a:r>
            <a:endParaRPr lang="en-IN" dirty="0"/>
          </a:p>
        </p:txBody>
      </p:sp>
      <p:sp>
        <p:nvSpPr>
          <p:cNvPr id="3" name="Content Placeholder 2">
            <a:extLst>
              <a:ext uri="{FF2B5EF4-FFF2-40B4-BE49-F238E27FC236}">
                <a16:creationId xmlns:a16="http://schemas.microsoft.com/office/drawing/2014/main" id="{DFC0D7A0-9A8D-46F2-8727-388648E5B325}"/>
              </a:ext>
            </a:extLst>
          </p:cNvPr>
          <p:cNvSpPr>
            <a:spLocks noGrp="1"/>
          </p:cNvSpPr>
          <p:nvPr>
            <p:ph idx="1"/>
          </p:nvPr>
        </p:nvSpPr>
        <p:spPr/>
        <p:txBody>
          <a:bodyPr/>
          <a:lstStyle/>
          <a:p>
            <a:r>
              <a:rPr lang="en-US" b="1" dirty="0"/>
              <a:t>df</a:t>
            </a:r>
          </a:p>
          <a:p>
            <a:r>
              <a:rPr lang="en-US" dirty="0"/>
              <a:t>This Hadoop Command displays free space.</a:t>
            </a:r>
          </a:p>
          <a:p>
            <a:r>
              <a:rPr lang="en-IN" dirty="0" err="1"/>
              <a:t>hdfs</a:t>
            </a:r>
            <a:r>
              <a:rPr lang="en-IN" dirty="0"/>
              <a:t> </a:t>
            </a:r>
            <a:r>
              <a:rPr lang="en-IN" dirty="0" err="1"/>
              <a:t>dfs</a:t>
            </a:r>
            <a:r>
              <a:rPr lang="en-IN" dirty="0"/>
              <a:t> -df -h</a:t>
            </a:r>
          </a:p>
        </p:txBody>
      </p:sp>
    </p:spTree>
    <p:extLst>
      <p:ext uri="{BB962C8B-B14F-4D97-AF65-F5344CB8AC3E}">
        <p14:creationId xmlns:p14="http://schemas.microsoft.com/office/powerpoint/2010/main" val="290073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FFA1-0848-4F89-9867-A3C7B1F20786}"/>
              </a:ext>
            </a:extLst>
          </p:cNvPr>
          <p:cNvSpPr>
            <a:spLocks noGrp="1"/>
          </p:cNvSpPr>
          <p:nvPr>
            <p:ph type="title"/>
          </p:nvPr>
        </p:nvSpPr>
        <p:spPr/>
        <p:txBody>
          <a:bodyPr/>
          <a:lstStyle/>
          <a:p>
            <a:r>
              <a:rPr lang="en-US" dirty="0"/>
              <a:t>Timestamp </a:t>
            </a:r>
            <a:endParaRPr lang="en-IN" dirty="0"/>
          </a:p>
        </p:txBody>
      </p:sp>
      <p:sp>
        <p:nvSpPr>
          <p:cNvPr id="3" name="Content Placeholder 2">
            <a:extLst>
              <a:ext uri="{FF2B5EF4-FFF2-40B4-BE49-F238E27FC236}">
                <a16:creationId xmlns:a16="http://schemas.microsoft.com/office/drawing/2014/main" id="{E3BAEA7B-FA6D-4826-832F-D20DE64C6B06}"/>
              </a:ext>
            </a:extLst>
          </p:cNvPr>
          <p:cNvSpPr>
            <a:spLocks noGrp="1"/>
          </p:cNvSpPr>
          <p:nvPr>
            <p:ph idx="1"/>
          </p:nvPr>
        </p:nvSpPr>
        <p:spPr/>
        <p:txBody>
          <a:bodyPr/>
          <a:lstStyle/>
          <a:p>
            <a:r>
              <a:rPr lang="en-US" b="1" dirty="0" err="1"/>
              <a:t>touchz</a:t>
            </a:r>
            <a:endParaRPr lang="en-US" b="1" dirty="0"/>
          </a:p>
          <a:p>
            <a:r>
              <a:rPr lang="en-US" dirty="0"/>
              <a:t>This is used to create a file with a path and includes current time as timestamp and is also the path is exiting if exits then fail to create process.</a:t>
            </a:r>
          </a:p>
          <a:p>
            <a:r>
              <a:rPr lang="en-US" dirty="0" err="1"/>
              <a:t>hdfs</a:t>
            </a:r>
            <a:r>
              <a:rPr lang="en-US" dirty="0"/>
              <a:t> </a:t>
            </a:r>
            <a:r>
              <a:rPr lang="en-US" dirty="0" err="1"/>
              <a:t>dfs</a:t>
            </a:r>
            <a:r>
              <a:rPr lang="en-US" dirty="0"/>
              <a:t> -</a:t>
            </a:r>
            <a:r>
              <a:rPr lang="en-US" dirty="0" err="1"/>
              <a:t>touchz</a:t>
            </a:r>
            <a:r>
              <a:rPr lang="en-US" dirty="0"/>
              <a:t> </a:t>
            </a:r>
            <a:r>
              <a:rPr lang="en-US" dirty="0" err="1"/>
              <a:t>dir_name</a:t>
            </a:r>
            <a:endParaRPr lang="en-IN" dirty="0"/>
          </a:p>
        </p:txBody>
      </p:sp>
    </p:spTree>
    <p:extLst>
      <p:ext uri="{BB962C8B-B14F-4D97-AF65-F5344CB8AC3E}">
        <p14:creationId xmlns:p14="http://schemas.microsoft.com/office/powerpoint/2010/main" val="2571703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C046-FD14-4979-8A1F-6ED2B56CB1F7}"/>
              </a:ext>
            </a:extLst>
          </p:cNvPr>
          <p:cNvSpPr>
            <a:spLocks noGrp="1"/>
          </p:cNvSpPr>
          <p:nvPr>
            <p:ph type="title"/>
          </p:nvPr>
        </p:nvSpPr>
        <p:spPr/>
        <p:txBody>
          <a:bodyPr/>
          <a:lstStyle/>
          <a:p>
            <a:r>
              <a:rPr lang="en-US" dirty="0"/>
              <a:t>Count the number of file and directories </a:t>
            </a:r>
            <a:endParaRPr lang="en-IN" dirty="0"/>
          </a:p>
        </p:txBody>
      </p:sp>
      <p:sp>
        <p:nvSpPr>
          <p:cNvPr id="3" name="Content Placeholder 2">
            <a:extLst>
              <a:ext uri="{FF2B5EF4-FFF2-40B4-BE49-F238E27FC236}">
                <a16:creationId xmlns:a16="http://schemas.microsoft.com/office/drawing/2014/main" id="{EF9F813C-CBC5-4121-86AF-837D2C1F29E4}"/>
              </a:ext>
            </a:extLst>
          </p:cNvPr>
          <p:cNvSpPr>
            <a:spLocks noGrp="1"/>
          </p:cNvSpPr>
          <p:nvPr>
            <p:ph idx="1"/>
          </p:nvPr>
        </p:nvSpPr>
        <p:spPr/>
        <p:txBody>
          <a:bodyPr/>
          <a:lstStyle/>
          <a:p>
            <a:r>
              <a:rPr lang="en-US" b="1" dirty="0"/>
              <a:t>count</a:t>
            </a:r>
          </a:p>
          <a:p>
            <a:r>
              <a:rPr lang="en-US" dirty="0"/>
              <a:t>The output columns with -count are: DIR_COUNT, FILE_COUNT, CONTENT_SIZE FILE_NAME</a:t>
            </a:r>
          </a:p>
          <a:p>
            <a:r>
              <a:rPr lang="en-US" dirty="0"/>
              <a:t>The output columns with -count -q are: QUOTA, REMAINING_QUATA, SPACE_QUOTA, REMAINING_SPACE_QUOTA, DIR_COUNT, FILE_COUNT, CONTENT_SIZE, FILE_NAME</a:t>
            </a:r>
          </a:p>
          <a:p>
            <a:pPr marL="0" indent="0">
              <a:buNone/>
            </a:pPr>
            <a:endParaRPr lang="en-IN" dirty="0"/>
          </a:p>
        </p:txBody>
      </p:sp>
      <p:pic>
        <p:nvPicPr>
          <p:cNvPr id="5" name="Picture 4">
            <a:extLst>
              <a:ext uri="{FF2B5EF4-FFF2-40B4-BE49-F238E27FC236}">
                <a16:creationId xmlns:a16="http://schemas.microsoft.com/office/drawing/2014/main" id="{6A789695-9E53-4B4A-99B4-85A9FD9C602B}"/>
              </a:ext>
            </a:extLst>
          </p:cNvPr>
          <p:cNvPicPr>
            <a:picLocks noChangeAspect="1"/>
          </p:cNvPicPr>
          <p:nvPr/>
        </p:nvPicPr>
        <p:blipFill>
          <a:blip r:embed="rId2"/>
          <a:stretch>
            <a:fillRect/>
          </a:stretch>
        </p:blipFill>
        <p:spPr>
          <a:xfrm>
            <a:off x="666414" y="4724370"/>
            <a:ext cx="11129009" cy="1452593"/>
          </a:xfrm>
          <a:prstGeom prst="rect">
            <a:avLst/>
          </a:prstGeom>
        </p:spPr>
      </p:pic>
    </p:spTree>
    <p:extLst>
      <p:ext uri="{BB962C8B-B14F-4D97-AF65-F5344CB8AC3E}">
        <p14:creationId xmlns:p14="http://schemas.microsoft.com/office/powerpoint/2010/main" val="325999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FF299-5A26-4F6F-BE8E-11F668C09E71}"/>
              </a:ext>
            </a:extLst>
          </p:cNvPr>
          <p:cNvSpPr>
            <a:spLocks noGrp="1"/>
          </p:cNvSpPr>
          <p:nvPr>
            <p:ph type="title"/>
          </p:nvPr>
        </p:nvSpPr>
        <p:spPr/>
        <p:txBody>
          <a:bodyPr/>
          <a:lstStyle/>
          <a:p>
            <a:r>
              <a:rPr lang="en-US" dirty="0"/>
              <a:t>Linux User </a:t>
            </a:r>
            <a:endParaRPr lang="en-IN" dirty="0"/>
          </a:p>
        </p:txBody>
      </p:sp>
      <p:sp>
        <p:nvSpPr>
          <p:cNvPr id="6" name="Content Placeholder 5">
            <a:extLst>
              <a:ext uri="{FF2B5EF4-FFF2-40B4-BE49-F238E27FC236}">
                <a16:creationId xmlns:a16="http://schemas.microsoft.com/office/drawing/2014/main" id="{9D166D79-8036-4D1A-91E9-F0EFC1DA35F6}"/>
              </a:ext>
            </a:extLst>
          </p:cNvPr>
          <p:cNvSpPr>
            <a:spLocks noGrp="1"/>
          </p:cNvSpPr>
          <p:nvPr>
            <p:ph idx="1"/>
          </p:nvPr>
        </p:nvSpPr>
        <p:spPr>
          <a:xfrm>
            <a:off x="838200" y="1825625"/>
            <a:ext cx="10515600" cy="3775075"/>
          </a:xfrm>
        </p:spPr>
        <p:txBody>
          <a:bodyPr>
            <a:normAutofit/>
          </a:bodyPr>
          <a:lstStyle/>
          <a:p>
            <a:r>
              <a:rPr lang="en-US" dirty="0"/>
              <a:t>Open command prompt </a:t>
            </a:r>
          </a:p>
          <a:p>
            <a:r>
              <a:rPr lang="en-US" dirty="0"/>
              <a:t>$ java –version</a:t>
            </a:r>
          </a:p>
          <a:p>
            <a:pPr marL="0" indent="0">
              <a:buNone/>
            </a:pPr>
            <a:r>
              <a:rPr lang="en-US" dirty="0"/>
              <a:t>The output of the java version will be shown</a:t>
            </a:r>
          </a:p>
          <a:p>
            <a:r>
              <a:rPr lang="en-US" dirty="0"/>
              <a:t>$Hadoop version  </a:t>
            </a:r>
          </a:p>
          <a:p>
            <a:pPr marL="0" indent="0">
              <a:buNone/>
            </a:pPr>
            <a:r>
              <a:rPr lang="en-US" dirty="0"/>
              <a:t>Hadoop version will be shown</a:t>
            </a:r>
            <a:endParaRPr lang="en-IN" dirty="0"/>
          </a:p>
        </p:txBody>
      </p:sp>
      <p:sp>
        <p:nvSpPr>
          <p:cNvPr id="4" name="AutoShape 4">
            <a:extLst>
              <a:ext uri="{FF2B5EF4-FFF2-40B4-BE49-F238E27FC236}">
                <a16:creationId xmlns:a16="http://schemas.microsoft.com/office/drawing/2014/main" id="{8286BD6E-AD64-4822-9623-99FAFABE0262}"/>
              </a:ext>
            </a:extLst>
          </p:cNvPr>
          <p:cNvSpPr txBox="1">
            <a:spLocks noChangeArrowheads="1"/>
          </p:cNvSpPr>
          <p:nvPr/>
        </p:nvSpPr>
        <p:spPr bwMode="auto">
          <a:xfrm>
            <a:off x="8458200" y="4114800"/>
            <a:ext cx="3810000" cy="840829"/>
          </a:xfrm>
          <a:prstGeom prst="wedgeEllipseCallout">
            <a:avLst>
              <a:gd name="adj1" fmla="val -104698"/>
              <a:gd name="adj2" fmla="val -93012"/>
            </a:avLst>
          </a:prstGeom>
          <a:solidFill>
            <a:srgbClr val="C0C0C0">
              <a:alpha val="50195"/>
            </a:srgbClr>
          </a:solidFill>
          <a:ln w="9525" cap="flat" cmpd="sng" algn="ctr">
            <a:solidFill>
              <a:schemeClr val="tx1"/>
            </a:solidFill>
            <a:prstDash val="solid"/>
            <a:miter lim="800000"/>
            <a:headEnd/>
            <a:tailEnd/>
          </a:ln>
          <a:effectLst/>
        </p:spPr>
        <p:txBody>
          <a:bodyPr vert="horz" wrap="square" lIns="104485" tIns="52243" rIns="104485" bIns="52243" rtlCol="0">
            <a:spAutoFit/>
          </a:bodyPr>
          <a:lstStyle/>
          <a:p>
            <a:pPr marL="0" marR="0" lvl="0" indent="0" algn="ctr" defTabSz="1044851" rtl="0" eaLnBrk="1" fontAlgn="auto" latinLnBrk="0" hangingPunct="1">
              <a:lnSpc>
                <a:spcPct val="100000"/>
              </a:lnSpc>
              <a:spcBef>
                <a:spcPct val="20000"/>
              </a:spcBef>
              <a:spcAft>
                <a:spcPts val="686"/>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Syllabus  </a:t>
            </a:r>
          </a:p>
        </p:txBody>
      </p:sp>
    </p:spTree>
    <p:extLst>
      <p:ext uri="{BB962C8B-B14F-4D97-AF65-F5344CB8AC3E}">
        <p14:creationId xmlns:p14="http://schemas.microsoft.com/office/powerpoint/2010/main" val="1224786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792D-FBF9-43C2-BCBB-37954A68D59B}"/>
              </a:ext>
            </a:extLst>
          </p:cNvPr>
          <p:cNvSpPr>
            <a:spLocks noGrp="1"/>
          </p:cNvSpPr>
          <p:nvPr>
            <p:ph type="title"/>
          </p:nvPr>
        </p:nvSpPr>
        <p:spPr/>
        <p:txBody>
          <a:bodyPr/>
          <a:lstStyle/>
          <a:p>
            <a:r>
              <a:rPr lang="en-US" dirty="0"/>
              <a:t>Statistical information on Path</a:t>
            </a:r>
            <a:endParaRPr lang="en-IN" dirty="0"/>
          </a:p>
        </p:txBody>
      </p:sp>
      <p:pic>
        <p:nvPicPr>
          <p:cNvPr id="5" name="Content Placeholder 4">
            <a:extLst>
              <a:ext uri="{FF2B5EF4-FFF2-40B4-BE49-F238E27FC236}">
                <a16:creationId xmlns:a16="http://schemas.microsoft.com/office/drawing/2014/main" id="{3999149D-D0C6-4B9D-96CD-7AF877A9D49A}"/>
              </a:ext>
            </a:extLst>
          </p:cNvPr>
          <p:cNvPicPr>
            <a:picLocks noGrp="1" noChangeAspect="1"/>
          </p:cNvPicPr>
          <p:nvPr>
            <p:ph idx="1"/>
          </p:nvPr>
        </p:nvPicPr>
        <p:blipFill>
          <a:blip r:embed="rId2"/>
          <a:stretch>
            <a:fillRect/>
          </a:stretch>
        </p:blipFill>
        <p:spPr>
          <a:xfrm>
            <a:off x="246698" y="1690688"/>
            <a:ext cx="11107102" cy="4614862"/>
          </a:xfrm>
          <a:prstGeom prst="rect">
            <a:avLst/>
          </a:prstGeom>
        </p:spPr>
      </p:pic>
    </p:spTree>
    <p:extLst>
      <p:ext uri="{BB962C8B-B14F-4D97-AF65-F5344CB8AC3E}">
        <p14:creationId xmlns:p14="http://schemas.microsoft.com/office/powerpoint/2010/main" val="3635212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A4F3-CF58-4F38-993F-A9764FB4F99E}"/>
              </a:ext>
            </a:extLst>
          </p:cNvPr>
          <p:cNvSpPr>
            <a:spLocks noGrp="1"/>
          </p:cNvSpPr>
          <p:nvPr>
            <p:ph type="title"/>
          </p:nvPr>
        </p:nvSpPr>
        <p:spPr/>
        <p:txBody>
          <a:bodyPr/>
          <a:lstStyle/>
          <a:p>
            <a:r>
              <a:rPr lang="en-IN" dirty="0"/>
              <a:t>Error if any </a:t>
            </a:r>
          </a:p>
        </p:txBody>
      </p:sp>
      <p:sp>
        <p:nvSpPr>
          <p:cNvPr id="3" name="Content Placeholder 2">
            <a:extLst>
              <a:ext uri="{FF2B5EF4-FFF2-40B4-BE49-F238E27FC236}">
                <a16:creationId xmlns:a16="http://schemas.microsoft.com/office/drawing/2014/main" id="{322B8D78-C2A2-4EA9-9649-30EAF0A187F6}"/>
              </a:ext>
            </a:extLst>
          </p:cNvPr>
          <p:cNvSpPr>
            <a:spLocks noGrp="1"/>
          </p:cNvSpPr>
          <p:nvPr>
            <p:ph idx="1"/>
          </p:nvPr>
        </p:nvSpPr>
        <p:spPr/>
        <p:txBody>
          <a:bodyPr/>
          <a:lstStyle/>
          <a:p>
            <a:r>
              <a:rPr lang="en-US" b="1" dirty="0"/>
              <a:t>checksum</a:t>
            </a:r>
          </a:p>
          <a:p>
            <a:r>
              <a:rPr lang="en-US" dirty="0"/>
              <a:t>It returns checksum information of a particular file.</a:t>
            </a:r>
          </a:p>
          <a:p>
            <a:endParaRPr lang="en-IN" dirty="0"/>
          </a:p>
        </p:txBody>
      </p:sp>
    </p:spTree>
    <p:extLst>
      <p:ext uri="{BB962C8B-B14F-4D97-AF65-F5344CB8AC3E}">
        <p14:creationId xmlns:p14="http://schemas.microsoft.com/office/powerpoint/2010/main" val="565571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E503-B04E-496C-A1B4-0827DD96D183}"/>
              </a:ext>
            </a:extLst>
          </p:cNvPr>
          <p:cNvSpPr>
            <a:spLocks noGrp="1"/>
          </p:cNvSpPr>
          <p:nvPr>
            <p:ph type="title"/>
          </p:nvPr>
        </p:nvSpPr>
        <p:spPr/>
        <p:txBody>
          <a:bodyPr/>
          <a:lstStyle/>
          <a:p>
            <a:pPr algn="ctr"/>
            <a:r>
              <a:rPr lang="en-US" dirty="0"/>
              <a:t>Thank you </a:t>
            </a:r>
            <a:endParaRPr lang="en-IN" dirty="0"/>
          </a:p>
        </p:txBody>
      </p:sp>
      <p:sp>
        <p:nvSpPr>
          <p:cNvPr id="3" name="Content Placeholder 2">
            <a:extLst>
              <a:ext uri="{FF2B5EF4-FFF2-40B4-BE49-F238E27FC236}">
                <a16:creationId xmlns:a16="http://schemas.microsoft.com/office/drawing/2014/main" id="{50F1E3E4-9A49-48C6-B70E-4E763BE64763}"/>
              </a:ext>
            </a:extLst>
          </p:cNvPr>
          <p:cNvSpPr>
            <a:spLocks noGrp="1"/>
          </p:cNvSpPr>
          <p:nvPr>
            <p:ph idx="1"/>
          </p:nvPr>
        </p:nvSpPr>
        <p:spPr/>
        <p:txBody>
          <a:bodyPr/>
          <a:lstStyle/>
          <a:p>
            <a:r>
              <a:rPr lang="en-US" dirty="0"/>
              <a:t>Practice all the shell commands of the Hadoop to understands its functioning. Learners also expected to experiment with options that are not part of the slides. In case you find, something really interesting and wants to include in this slide, communicate with me. Your name is also referred while discussing </a:t>
            </a:r>
            <a:r>
              <a:rPr lang="en-US"/>
              <a:t>the point. </a:t>
            </a:r>
            <a:endParaRPr lang="en-IN"/>
          </a:p>
        </p:txBody>
      </p:sp>
    </p:spTree>
    <p:extLst>
      <p:ext uri="{BB962C8B-B14F-4D97-AF65-F5344CB8AC3E}">
        <p14:creationId xmlns:p14="http://schemas.microsoft.com/office/powerpoint/2010/main" val="342686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E553-C8A7-4D67-ACCD-65E9B294A276}"/>
              </a:ext>
            </a:extLst>
          </p:cNvPr>
          <p:cNvSpPr>
            <a:spLocks noGrp="1"/>
          </p:cNvSpPr>
          <p:nvPr>
            <p:ph type="title"/>
          </p:nvPr>
        </p:nvSpPr>
        <p:spPr/>
        <p:txBody>
          <a:bodyPr/>
          <a:lstStyle/>
          <a:p>
            <a:r>
              <a:rPr lang="en-US" dirty="0"/>
              <a:t>Windows User </a:t>
            </a:r>
            <a:endParaRPr lang="en-IN" dirty="0"/>
          </a:p>
        </p:txBody>
      </p:sp>
      <p:sp>
        <p:nvSpPr>
          <p:cNvPr id="3" name="Content Placeholder 2">
            <a:extLst>
              <a:ext uri="{FF2B5EF4-FFF2-40B4-BE49-F238E27FC236}">
                <a16:creationId xmlns:a16="http://schemas.microsoft.com/office/drawing/2014/main" id="{AEB417F9-47B4-4168-A4C7-657F983A307F}"/>
              </a:ext>
            </a:extLst>
          </p:cNvPr>
          <p:cNvSpPr>
            <a:spLocks noGrp="1"/>
          </p:cNvSpPr>
          <p:nvPr>
            <p:ph idx="1"/>
          </p:nvPr>
        </p:nvSpPr>
        <p:spPr/>
        <p:txBody>
          <a:bodyPr/>
          <a:lstStyle/>
          <a:p>
            <a:r>
              <a:rPr lang="en-US" dirty="0"/>
              <a:t>Installation guide : </a:t>
            </a:r>
            <a:r>
              <a:rPr lang="en-US" dirty="0">
                <a:hlinkClick r:id="rId2"/>
              </a:rPr>
              <a:t>https://towardsdatascience.com/installing-hadoop-3-2-1-single-node-cluster-on-windows-10-ac258dd48aef</a:t>
            </a:r>
            <a:endParaRPr lang="en-US" dirty="0"/>
          </a:p>
          <a:p>
            <a:endParaRPr lang="en-IN" dirty="0"/>
          </a:p>
        </p:txBody>
      </p:sp>
    </p:spTree>
    <p:extLst>
      <p:ext uri="{BB962C8B-B14F-4D97-AF65-F5344CB8AC3E}">
        <p14:creationId xmlns:p14="http://schemas.microsoft.com/office/powerpoint/2010/main" val="84592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CC26-0DEB-44AD-8CDC-5D681F0C34BF}"/>
              </a:ext>
            </a:extLst>
          </p:cNvPr>
          <p:cNvSpPr>
            <a:spLocks noGrp="1"/>
          </p:cNvSpPr>
          <p:nvPr>
            <p:ph type="title"/>
          </p:nvPr>
        </p:nvSpPr>
        <p:spPr/>
        <p:txBody>
          <a:bodyPr/>
          <a:lstStyle/>
          <a:p>
            <a:r>
              <a:rPr lang="en-US" dirty="0"/>
              <a:t>Windows User</a:t>
            </a:r>
            <a:endParaRPr lang="en-IN" dirty="0"/>
          </a:p>
        </p:txBody>
      </p:sp>
      <p:sp>
        <p:nvSpPr>
          <p:cNvPr id="3" name="Content Placeholder 2">
            <a:extLst>
              <a:ext uri="{FF2B5EF4-FFF2-40B4-BE49-F238E27FC236}">
                <a16:creationId xmlns:a16="http://schemas.microsoft.com/office/drawing/2014/main" id="{F2F432DA-71CE-4FC5-86B0-0B0DCCE6257C}"/>
              </a:ext>
            </a:extLst>
          </p:cNvPr>
          <p:cNvSpPr>
            <a:spLocks noGrp="1"/>
          </p:cNvSpPr>
          <p:nvPr>
            <p:ph idx="1"/>
          </p:nvPr>
        </p:nvSpPr>
        <p:spPr>
          <a:xfrm>
            <a:off x="838200" y="1825625"/>
            <a:ext cx="2488096" cy="4667250"/>
          </a:xfrm>
        </p:spPr>
        <p:txBody>
          <a:bodyPr/>
          <a:lstStyle/>
          <a:p>
            <a:r>
              <a:rPr lang="en-US" dirty="0"/>
              <a:t>Type ‘</a:t>
            </a:r>
            <a:r>
              <a:rPr lang="en-US" dirty="0" err="1"/>
              <a:t>cmd</a:t>
            </a:r>
            <a:r>
              <a:rPr lang="en-US" dirty="0"/>
              <a:t>’ in the Type here to Search and press OK</a:t>
            </a:r>
          </a:p>
          <a:p>
            <a:r>
              <a:rPr lang="en-US" dirty="0"/>
              <a:t>Run java –version</a:t>
            </a:r>
          </a:p>
          <a:p>
            <a:r>
              <a:rPr lang="en-US" dirty="0"/>
              <a:t>Run Hadoop version </a:t>
            </a:r>
            <a:endParaRPr lang="en-IN" dirty="0"/>
          </a:p>
        </p:txBody>
      </p:sp>
      <p:pic>
        <p:nvPicPr>
          <p:cNvPr id="4" name="Picture 3">
            <a:extLst>
              <a:ext uri="{FF2B5EF4-FFF2-40B4-BE49-F238E27FC236}">
                <a16:creationId xmlns:a16="http://schemas.microsoft.com/office/drawing/2014/main" id="{D20E734F-F6B9-4FC1-940B-3095E216BF7C}"/>
              </a:ext>
            </a:extLst>
          </p:cNvPr>
          <p:cNvPicPr>
            <a:picLocks noChangeAspect="1"/>
          </p:cNvPicPr>
          <p:nvPr/>
        </p:nvPicPr>
        <p:blipFill>
          <a:blip r:embed="rId2"/>
          <a:stretch>
            <a:fillRect/>
          </a:stretch>
        </p:blipFill>
        <p:spPr>
          <a:xfrm>
            <a:off x="4049486" y="1357275"/>
            <a:ext cx="8142514" cy="5241686"/>
          </a:xfrm>
          <a:prstGeom prst="rect">
            <a:avLst/>
          </a:prstGeom>
        </p:spPr>
      </p:pic>
      <p:sp>
        <p:nvSpPr>
          <p:cNvPr id="5" name="AutoShape 4">
            <a:extLst>
              <a:ext uri="{FF2B5EF4-FFF2-40B4-BE49-F238E27FC236}">
                <a16:creationId xmlns:a16="http://schemas.microsoft.com/office/drawing/2014/main" id="{B889EBC5-81A7-4A8A-AC0E-0323760E4AE9}"/>
              </a:ext>
            </a:extLst>
          </p:cNvPr>
          <p:cNvSpPr txBox="1">
            <a:spLocks noChangeArrowheads="1"/>
          </p:cNvSpPr>
          <p:nvPr/>
        </p:nvSpPr>
        <p:spPr bwMode="auto">
          <a:xfrm>
            <a:off x="0" y="5652046"/>
            <a:ext cx="3810000" cy="840829"/>
          </a:xfrm>
          <a:prstGeom prst="wedgeEllipseCallout">
            <a:avLst>
              <a:gd name="adj1" fmla="val 78922"/>
              <a:gd name="adj2" fmla="val -297405"/>
            </a:avLst>
          </a:prstGeom>
          <a:solidFill>
            <a:srgbClr val="C0C0C0">
              <a:alpha val="50195"/>
            </a:srgbClr>
          </a:solidFill>
          <a:ln w="9525" cap="flat" cmpd="sng" algn="ctr">
            <a:solidFill>
              <a:schemeClr val="tx1"/>
            </a:solidFill>
            <a:prstDash val="solid"/>
            <a:miter lim="800000"/>
            <a:headEnd/>
            <a:tailEnd/>
          </a:ln>
          <a:effectLst/>
        </p:spPr>
        <p:txBody>
          <a:bodyPr vert="horz" wrap="square" lIns="104485" tIns="52243" rIns="104485" bIns="52243" rtlCol="0">
            <a:spAutoFit/>
          </a:bodyPr>
          <a:lstStyle/>
          <a:p>
            <a:pPr marL="0" marR="0" lvl="0" indent="0" algn="ctr" defTabSz="1044851" rtl="0" eaLnBrk="1" fontAlgn="auto" latinLnBrk="0" hangingPunct="1">
              <a:lnSpc>
                <a:spcPct val="100000"/>
              </a:lnSpc>
              <a:spcBef>
                <a:spcPct val="20000"/>
              </a:spcBef>
              <a:spcAft>
                <a:spcPts val="686"/>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Path </a:t>
            </a:r>
          </a:p>
        </p:txBody>
      </p:sp>
    </p:spTree>
    <p:extLst>
      <p:ext uri="{BB962C8B-B14F-4D97-AF65-F5344CB8AC3E}">
        <p14:creationId xmlns:p14="http://schemas.microsoft.com/office/powerpoint/2010/main" val="27300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E40E-B774-4274-ADC2-7670FECC7AF2}"/>
              </a:ext>
            </a:extLst>
          </p:cNvPr>
          <p:cNvSpPr>
            <a:spLocks noGrp="1"/>
          </p:cNvSpPr>
          <p:nvPr>
            <p:ph type="title"/>
          </p:nvPr>
        </p:nvSpPr>
        <p:spPr/>
        <p:txBody>
          <a:bodyPr/>
          <a:lstStyle/>
          <a:p>
            <a:r>
              <a:rPr lang="en-US" dirty="0"/>
              <a:t>Formatting the Hadoop File System </a:t>
            </a:r>
            <a:endParaRPr lang="en-IN" dirty="0"/>
          </a:p>
        </p:txBody>
      </p:sp>
      <p:sp>
        <p:nvSpPr>
          <p:cNvPr id="3" name="Content Placeholder 2">
            <a:extLst>
              <a:ext uri="{FF2B5EF4-FFF2-40B4-BE49-F238E27FC236}">
                <a16:creationId xmlns:a16="http://schemas.microsoft.com/office/drawing/2014/main" id="{884F0A18-9A03-42F1-86D7-538A86275372}"/>
              </a:ext>
            </a:extLst>
          </p:cNvPr>
          <p:cNvSpPr>
            <a:spLocks noGrp="1"/>
          </p:cNvSpPr>
          <p:nvPr>
            <p:ph idx="1"/>
          </p:nvPr>
        </p:nvSpPr>
        <p:spPr>
          <a:xfrm>
            <a:off x="838200" y="1825625"/>
            <a:ext cx="9816548" cy="4351338"/>
          </a:xfrm>
        </p:spPr>
        <p:txBody>
          <a:bodyPr/>
          <a:lstStyle/>
          <a:p>
            <a:r>
              <a:rPr lang="en-US" dirty="0"/>
              <a:t>Type cd  \ -&gt; Move to c:</a:t>
            </a:r>
          </a:p>
          <a:p>
            <a:r>
              <a:rPr lang="en-US" dirty="0"/>
              <a:t>Type cd bigdata</a:t>
            </a:r>
          </a:p>
          <a:p>
            <a:r>
              <a:rPr lang="en-US" dirty="0"/>
              <a:t>Cd Hadoop-3.2.1</a:t>
            </a:r>
          </a:p>
          <a:p>
            <a:r>
              <a:rPr lang="en-US" dirty="0"/>
              <a:t>Cd bin</a:t>
            </a:r>
          </a:p>
          <a:p>
            <a:r>
              <a:rPr lang="en-US" dirty="0"/>
              <a:t>The final path is c:\bigdata\Hadoop-3.2.1\bin</a:t>
            </a:r>
          </a:p>
          <a:p>
            <a:r>
              <a:rPr lang="en-US" dirty="0"/>
              <a:t>Type </a:t>
            </a:r>
            <a:r>
              <a:rPr lang="en-US" b="1" dirty="0" err="1">
                <a:solidFill>
                  <a:srgbClr val="FF0000"/>
                </a:solidFill>
              </a:rPr>
              <a:t>hdfs</a:t>
            </a:r>
            <a:r>
              <a:rPr lang="en-US" b="1" dirty="0">
                <a:solidFill>
                  <a:srgbClr val="FF0000"/>
                </a:solidFill>
              </a:rPr>
              <a:t> </a:t>
            </a:r>
            <a:r>
              <a:rPr lang="en-US" b="1" dirty="0" err="1">
                <a:solidFill>
                  <a:srgbClr val="FF0000"/>
                </a:solidFill>
              </a:rPr>
              <a:t>namenode</a:t>
            </a:r>
            <a:r>
              <a:rPr lang="en-US" b="1" dirty="0">
                <a:solidFill>
                  <a:srgbClr val="FF0000"/>
                </a:solidFill>
              </a:rPr>
              <a:t> –format </a:t>
            </a:r>
          </a:p>
          <a:p>
            <a:pPr lvl="1"/>
            <a:r>
              <a:rPr lang="en-US" dirty="0"/>
              <a:t>If there is no error/warning, your formatting is completed. </a:t>
            </a:r>
          </a:p>
          <a:p>
            <a:pPr lvl="1"/>
            <a:r>
              <a:rPr lang="en-US" dirty="0"/>
              <a:t>Do only one time</a:t>
            </a:r>
            <a:endParaRPr lang="en-IN" dirty="0"/>
          </a:p>
        </p:txBody>
      </p:sp>
    </p:spTree>
    <p:extLst>
      <p:ext uri="{BB962C8B-B14F-4D97-AF65-F5344CB8AC3E}">
        <p14:creationId xmlns:p14="http://schemas.microsoft.com/office/powerpoint/2010/main" val="112944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6B8C-9296-4085-8979-334357D6266E}"/>
              </a:ext>
            </a:extLst>
          </p:cNvPr>
          <p:cNvSpPr>
            <a:spLocks noGrp="1"/>
          </p:cNvSpPr>
          <p:nvPr>
            <p:ph type="title"/>
          </p:nvPr>
        </p:nvSpPr>
        <p:spPr/>
        <p:txBody>
          <a:bodyPr/>
          <a:lstStyle/>
          <a:p>
            <a:r>
              <a:rPr lang="en-US" dirty="0"/>
              <a:t>Start the Hadoop </a:t>
            </a:r>
            <a:endParaRPr lang="en-IN" dirty="0"/>
          </a:p>
        </p:txBody>
      </p:sp>
      <p:sp>
        <p:nvSpPr>
          <p:cNvPr id="3" name="Content Placeholder 2">
            <a:extLst>
              <a:ext uri="{FF2B5EF4-FFF2-40B4-BE49-F238E27FC236}">
                <a16:creationId xmlns:a16="http://schemas.microsoft.com/office/drawing/2014/main" id="{8C9A884C-CE82-452E-9FE0-5F7EB7F98437}"/>
              </a:ext>
            </a:extLst>
          </p:cNvPr>
          <p:cNvSpPr>
            <a:spLocks noGrp="1"/>
          </p:cNvSpPr>
          <p:nvPr>
            <p:ph idx="1"/>
          </p:nvPr>
        </p:nvSpPr>
        <p:spPr>
          <a:xfrm>
            <a:off x="838200" y="1825625"/>
            <a:ext cx="10515600" cy="3024671"/>
          </a:xfrm>
        </p:spPr>
        <p:txBody>
          <a:bodyPr/>
          <a:lstStyle/>
          <a:p>
            <a:r>
              <a:rPr lang="en-US" dirty="0"/>
              <a:t>Type Cd .. -&gt; mode to the parent directory</a:t>
            </a:r>
          </a:p>
          <a:p>
            <a:r>
              <a:rPr lang="en-US" dirty="0"/>
              <a:t>Type cd </a:t>
            </a:r>
            <a:r>
              <a:rPr lang="en-US" dirty="0" err="1"/>
              <a:t>sbin</a:t>
            </a:r>
            <a:r>
              <a:rPr lang="en-US" dirty="0"/>
              <a:t> -&gt; the final path </a:t>
            </a:r>
            <a:r>
              <a:rPr lang="en-US" dirty="0">
                <a:solidFill>
                  <a:srgbClr val="FF0000"/>
                </a:solidFill>
              </a:rPr>
              <a:t>c:\bigdata\Hadoop-3.2.1\sbin</a:t>
            </a:r>
          </a:p>
          <a:p>
            <a:r>
              <a:rPr lang="en-US" dirty="0"/>
              <a:t>Type </a:t>
            </a:r>
            <a:r>
              <a:rPr lang="en-US" dirty="0">
                <a:solidFill>
                  <a:srgbClr val="FF0000"/>
                </a:solidFill>
              </a:rPr>
              <a:t>start-dfs.cmd </a:t>
            </a:r>
          </a:p>
          <a:p>
            <a:pPr lvl="1"/>
            <a:r>
              <a:rPr lang="en-US" dirty="0"/>
              <a:t>Two new command prompts will be opened.</a:t>
            </a:r>
          </a:p>
          <a:p>
            <a:r>
              <a:rPr lang="en-US" dirty="0"/>
              <a:t>Type </a:t>
            </a:r>
            <a:r>
              <a:rPr lang="en-US" dirty="0">
                <a:solidFill>
                  <a:srgbClr val="FF0000"/>
                </a:solidFill>
              </a:rPr>
              <a:t>sta</a:t>
            </a:r>
            <a:r>
              <a:rPr lang="en-US" b="1" dirty="0">
                <a:solidFill>
                  <a:srgbClr val="FF0000"/>
                </a:solidFill>
              </a:rPr>
              <a:t>r</a:t>
            </a:r>
            <a:r>
              <a:rPr lang="en-US" dirty="0">
                <a:solidFill>
                  <a:srgbClr val="FF0000"/>
                </a:solidFill>
              </a:rPr>
              <a:t>t-yarn.cmd</a:t>
            </a:r>
          </a:p>
          <a:p>
            <a:pPr lvl="1"/>
            <a:r>
              <a:rPr lang="en-US" dirty="0"/>
              <a:t>Two new command prompts will be opened </a:t>
            </a:r>
          </a:p>
          <a:p>
            <a:pPr marL="457200" lvl="1" indent="0">
              <a:buNone/>
            </a:pPr>
            <a:endParaRPr lang="en-IN" dirty="0"/>
          </a:p>
        </p:txBody>
      </p:sp>
      <p:sp>
        <p:nvSpPr>
          <p:cNvPr id="4" name="TextBox 3">
            <a:extLst>
              <a:ext uri="{FF2B5EF4-FFF2-40B4-BE49-F238E27FC236}">
                <a16:creationId xmlns:a16="http://schemas.microsoft.com/office/drawing/2014/main" id="{E512DDED-DEFC-4CA6-83AF-9594FAE61C2D}"/>
              </a:ext>
            </a:extLst>
          </p:cNvPr>
          <p:cNvSpPr txBox="1"/>
          <p:nvPr/>
        </p:nvSpPr>
        <p:spPr>
          <a:xfrm>
            <a:off x="954157" y="5486400"/>
            <a:ext cx="67891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Note :  ‘.’ implies current directory </a:t>
            </a:r>
            <a:r>
              <a:rPr lang="en-US" dirty="0" err="1"/>
              <a:t>wheread</a:t>
            </a:r>
            <a:r>
              <a:rPr lang="en-US" dirty="0"/>
              <a:t> ‘..’ implies parent directory </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E942301-E6B1-4332-911B-DC0E39D2812B}"/>
                  </a:ext>
                </a:extLst>
              </p14:cNvPr>
              <p14:cNvContentPartPr/>
              <p14:nvPr/>
            </p14:nvContentPartPr>
            <p14:xfrm>
              <a:off x="3321720" y="3313080"/>
              <a:ext cx="420120" cy="866520"/>
            </p14:xfrm>
          </p:contentPart>
        </mc:Choice>
        <mc:Fallback xmlns="">
          <p:pic>
            <p:nvPicPr>
              <p:cNvPr id="5" name="Ink 4">
                <a:extLst>
                  <a:ext uri="{FF2B5EF4-FFF2-40B4-BE49-F238E27FC236}">
                    <a16:creationId xmlns:a16="http://schemas.microsoft.com/office/drawing/2014/main" id="{0E942301-E6B1-4332-911B-DC0E39D2812B}"/>
                  </a:ext>
                </a:extLst>
              </p:cNvPr>
              <p:cNvPicPr/>
              <p:nvPr/>
            </p:nvPicPr>
            <p:blipFill>
              <a:blip r:embed="rId3"/>
              <a:stretch>
                <a:fillRect/>
              </a:stretch>
            </p:blipFill>
            <p:spPr>
              <a:xfrm>
                <a:off x="3312360" y="3303720"/>
                <a:ext cx="438840" cy="885240"/>
              </a:xfrm>
              <a:prstGeom prst="rect">
                <a:avLst/>
              </a:prstGeom>
            </p:spPr>
          </p:pic>
        </mc:Fallback>
      </mc:AlternateContent>
    </p:spTree>
    <p:extLst>
      <p:ext uri="{BB962C8B-B14F-4D97-AF65-F5344CB8AC3E}">
        <p14:creationId xmlns:p14="http://schemas.microsoft.com/office/powerpoint/2010/main" val="368543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9AA9-E517-4561-8E35-720FFB3B357B}"/>
              </a:ext>
            </a:extLst>
          </p:cNvPr>
          <p:cNvSpPr>
            <a:spLocks noGrp="1"/>
          </p:cNvSpPr>
          <p:nvPr>
            <p:ph type="title"/>
          </p:nvPr>
        </p:nvSpPr>
        <p:spPr>
          <a:xfrm>
            <a:off x="0" y="116114"/>
            <a:ext cx="4281714" cy="2104571"/>
          </a:xfrm>
        </p:spPr>
        <p:style>
          <a:lnRef idx="1">
            <a:schemeClr val="dk1"/>
          </a:lnRef>
          <a:fillRef idx="2">
            <a:schemeClr val="dk1"/>
          </a:fillRef>
          <a:effectRef idx="1">
            <a:schemeClr val="dk1"/>
          </a:effectRef>
          <a:fontRef idx="minor">
            <a:schemeClr val="dk1"/>
          </a:fontRef>
        </p:style>
        <p:txBody>
          <a:bodyPr>
            <a:normAutofit fontScale="90000"/>
          </a:bodyPr>
          <a:lstStyle/>
          <a:p>
            <a:r>
              <a:rPr lang="en-US" dirty="0"/>
              <a:t>Test the </a:t>
            </a:r>
            <a:r>
              <a:rPr lang="en-US" dirty="0" err="1"/>
              <a:t>namenode</a:t>
            </a:r>
            <a:r>
              <a:rPr lang="en-US" dirty="0"/>
              <a:t>, </a:t>
            </a:r>
            <a:r>
              <a:rPr lang="en-US" dirty="0" err="1"/>
              <a:t>Datanode</a:t>
            </a:r>
            <a:r>
              <a:rPr lang="en-US" dirty="0"/>
              <a:t>, resource manager  </a:t>
            </a:r>
            <a:endParaRPr lang="en-IN" dirty="0"/>
          </a:p>
        </p:txBody>
      </p:sp>
      <p:sp>
        <p:nvSpPr>
          <p:cNvPr id="3" name="Content Placeholder 2">
            <a:extLst>
              <a:ext uri="{FF2B5EF4-FFF2-40B4-BE49-F238E27FC236}">
                <a16:creationId xmlns:a16="http://schemas.microsoft.com/office/drawing/2014/main" id="{DF343CB9-F98F-4D9C-972C-774812E2B013}"/>
              </a:ext>
            </a:extLst>
          </p:cNvPr>
          <p:cNvSpPr>
            <a:spLocks noGrp="1"/>
          </p:cNvSpPr>
          <p:nvPr>
            <p:ph idx="1"/>
          </p:nvPr>
        </p:nvSpPr>
        <p:spPr>
          <a:xfrm>
            <a:off x="693057" y="2369911"/>
            <a:ext cx="3296478" cy="4488089"/>
          </a:xfrm>
        </p:spPr>
        <p:txBody>
          <a:bodyPr>
            <a:normAutofit lnSpcReduction="10000"/>
          </a:bodyPr>
          <a:lstStyle/>
          <a:p>
            <a:r>
              <a:rPr lang="en-US" dirty="0"/>
              <a:t>See the </a:t>
            </a:r>
            <a:r>
              <a:rPr lang="en-US" dirty="0" err="1"/>
              <a:t>namenode</a:t>
            </a:r>
            <a:r>
              <a:rPr lang="en-US" dirty="0"/>
              <a:t> on </a:t>
            </a:r>
            <a:r>
              <a:rPr lang="en-US" dirty="0">
                <a:hlinkClick r:id="rId2"/>
              </a:rPr>
              <a:t>http://localhost:9870/dfshealth.html#tab-overview</a:t>
            </a:r>
            <a:r>
              <a:rPr lang="en-US" dirty="0"/>
              <a:t> and navigate the UI for the </a:t>
            </a:r>
            <a:r>
              <a:rPr lang="en-US" dirty="0" err="1"/>
              <a:t>datanode</a:t>
            </a:r>
            <a:r>
              <a:rPr lang="en-US" dirty="0"/>
              <a:t> </a:t>
            </a:r>
          </a:p>
          <a:p>
            <a:r>
              <a:rPr lang="en-US" dirty="0"/>
              <a:t>See resource manager and node manager at </a:t>
            </a:r>
            <a:r>
              <a:rPr lang="en-IN" dirty="0">
                <a:hlinkClick r:id="rId3"/>
              </a:rPr>
              <a:t>http://localhost:8088</a:t>
            </a:r>
            <a:endParaRPr lang="en-IN" dirty="0"/>
          </a:p>
        </p:txBody>
      </p:sp>
      <p:pic>
        <p:nvPicPr>
          <p:cNvPr id="4" name="Picture 3">
            <a:extLst>
              <a:ext uri="{FF2B5EF4-FFF2-40B4-BE49-F238E27FC236}">
                <a16:creationId xmlns:a16="http://schemas.microsoft.com/office/drawing/2014/main" id="{A5EAE8E0-B46B-483B-9722-0FC35E18E7AC}"/>
              </a:ext>
            </a:extLst>
          </p:cNvPr>
          <p:cNvPicPr>
            <a:picLocks noChangeAspect="1"/>
          </p:cNvPicPr>
          <p:nvPr/>
        </p:nvPicPr>
        <p:blipFill>
          <a:blip r:embed="rId4"/>
          <a:stretch>
            <a:fillRect/>
          </a:stretch>
        </p:blipFill>
        <p:spPr>
          <a:xfrm>
            <a:off x="4868539" y="-72571"/>
            <a:ext cx="6848117" cy="6562982"/>
          </a:xfrm>
          <a:prstGeom prst="rect">
            <a:avLst/>
          </a:prstGeom>
        </p:spPr>
      </p:pic>
      <p:pic>
        <p:nvPicPr>
          <p:cNvPr id="5" name="Picture 4">
            <a:extLst>
              <a:ext uri="{FF2B5EF4-FFF2-40B4-BE49-F238E27FC236}">
                <a16:creationId xmlns:a16="http://schemas.microsoft.com/office/drawing/2014/main" id="{3737F1AA-9E2A-4B46-8130-20B739CA5878}"/>
              </a:ext>
            </a:extLst>
          </p:cNvPr>
          <p:cNvPicPr>
            <a:picLocks noChangeAspect="1"/>
          </p:cNvPicPr>
          <p:nvPr/>
        </p:nvPicPr>
        <p:blipFill>
          <a:blip r:embed="rId5"/>
          <a:stretch>
            <a:fillRect/>
          </a:stretch>
        </p:blipFill>
        <p:spPr>
          <a:xfrm>
            <a:off x="5015316" y="345403"/>
            <a:ext cx="7176683" cy="6026368"/>
          </a:xfrm>
          <a:prstGeom prst="rect">
            <a:avLst/>
          </a:prstGeom>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854CF1E-BAC7-4241-BF04-D89177181F54}"/>
                  </a:ext>
                </a:extLst>
              </p14:cNvPr>
              <p14:cNvContentPartPr/>
              <p14:nvPr/>
            </p14:nvContentPartPr>
            <p14:xfrm>
              <a:off x="3866400" y="3187800"/>
              <a:ext cx="179280" cy="2884680"/>
            </p14:xfrm>
          </p:contentPart>
        </mc:Choice>
        <mc:Fallback xmlns="">
          <p:pic>
            <p:nvPicPr>
              <p:cNvPr id="7" name="Ink 6">
                <a:extLst>
                  <a:ext uri="{FF2B5EF4-FFF2-40B4-BE49-F238E27FC236}">
                    <a16:creationId xmlns:a16="http://schemas.microsoft.com/office/drawing/2014/main" id="{A854CF1E-BAC7-4241-BF04-D89177181F54}"/>
                  </a:ext>
                </a:extLst>
              </p:cNvPr>
              <p:cNvPicPr/>
              <p:nvPr/>
            </p:nvPicPr>
            <p:blipFill>
              <a:blip r:embed="rId9"/>
              <a:stretch>
                <a:fillRect/>
              </a:stretch>
            </p:blipFill>
            <p:spPr>
              <a:xfrm>
                <a:off x="3857040" y="3178440"/>
                <a:ext cx="198000" cy="2903400"/>
              </a:xfrm>
              <a:prstGeom prst="rect">
                <a:avLst/>
              </a:prstGeom>
            </p:spPr>
          </p:pic>
        </mc:Fallback>
      </mc:AlternateContent>
    </p:spTree>
    <p:extLst>
      <p:ext uri="{BB962C8B-B14F-4D97-AF65-F5344CB8AC3E}">
        <p14:creationId xmlns:p14="http://schemas.microsoft.com/office/powerpoint/2010/main" val="14462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84D4-0972-4B10-B3C9-FF42A110D1F6}"/>
              </a:ext>
            </a:extLst>
          </p:cNvPr>
          <p:cNvSpPr>
            <a:spLocks noGrp="1"/>
          </p:cNvSpPr>
          <p:nvPr>
            <p:ph type="title"/>
          </p:nvPr>
        </p:nvSpPr>
        <p:spPr/>
        <p:txBody>
          <a:bodyPr/>
          <a:lstStyle/>
          <a:p>
            <a:r>
              <a:rPr lang="en-US" dirty="0"/>
              <a:t>Create Directory </a:t>
            </a:r>
            <a:endParaRPr lang="en-IN" dirty="0"/>
          </a:p>
        </p:txBody>
      </p:sp>
      <p:sp>
        <p:nvSpPr>
          <p:cNvPr id="3" name="Content Placeholder 2">
            <a:extLst>
              <a:ext uri="{FF2B5EF4-FFF2-40B4-BE49-F238E27FC236}">
                <a16:creationId xmlns:a16="http://schemas.microsoft.com/office/drawing/2014/main" id="{7C2535AB-AE56-43A8-9F4D-F6B4D356D28C}"/>
              </a:ext>
            </a:extLst>
          </p:cNvPr>
          <p:cNvSpPr>
            <a:spLocks noGrp="1"/>
          </p:cNvSpPr>
          <p:nvPr>
            <p:ph idx="1"/>
          </p:nvPr>
        </p:nvSpPr>
        <p:spPr/>
        <p:txBody>
          <a:bodyPr/>
          <a:lstStyle/>
          <a:p>
            <a:r>
              <a:rPr lang="en-IN" dirty="0" err="1"/>
              <a:t>hdfs</a:t>
            </a:r>
            <a:r>
              <a:rPr lang="en-IN" dirty="0"/>
              <a:t> </a:t>
            </a:r>
            <a:r>
              <a:rPr lang="en-IN" dirty="0" err="1"/>
              <a:t>dfs</a:t>
            </a:r>
            <a:r>
              <a:rPr lang="en-IN" dirty="0"/>
              <a:t> -</a:t>
            </a:r>
            <a:r>
              <a:rPr lang="en-IN" dirty="0" err="1"/>
              <a:t>mkdir</a:t>
            </a:r>
            <a:r>
              <a:rPr lang="en-IN" dirty="0"/>
              <a:t> /input</a:t>
            </a:r>
          </a:p>
          <a:p>
            <a:endParaRPr lang="en-IN" dirty="0"/>
          </a:p>
          <a:p>
            <a:pPr marL="0" indent="0">
              <a:buNone/>
            </a:pPr>
            <a:r>
              <a:rPr lang="en-IN" dirty="0"/>
              <a:t>Understands the path and destination of the folder.</a:t>
            </a:r>
          </a:p>
        </p:txBody>
      </p:sp>
    </p:spTree>
    <p:extLst>
      <p:ext uri="{BB962C8B-B14F-4D97-AF65-F5344CB8AC3E}">
        <p14:creationId xmlns:p14="http://schemas.microsoft.com/office/powerpoint/2010/main" val="956107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7EF274-9B92-492D-B43F-BE6E64CAAD61}"/>
</file>

<file path=customXml/itemProps2.xml><?xml version="1.0" encoding="utf-8"?>
<ds:datastoreItem xmlns:ds="http://schemas.openxmlformats.org/officeDocument/2006/customXml" ds:itemID="{CCFF95E8-8FD7-4E4F-A62B-485F2896968D}"/>
</file>

<file path=customXml/itemProps3.xml><?xml version="1.0" encoding="utf-8"?>
<ds:datastoreItem xmlns:ds="http://schemas.openxmlformats.org/officeDocument/2006/customXml" ds:itemID="{059E03F9-46EF-4761-B172-4B569552AD2A}"/>
</file>

<file path=docProps/app.xml><?xml version="1.0" encoding="utf-8"?>
<Properties xmlns="http://schemas.openxmlformats.org/officeDocument/2006/extended-properties" xmlns:vt="http://schemas.openxmlformats.org/officeDocument/2006/docPropsVTypes">
  <TotalTime>3357</TotalTime>
  <Words>1224</Words>
  <Application>Microsoft Office PowerPoint</Application>
  <PresentationFormat>Widescreen</PresentationFormat>
  <Paragraphs>143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 New</vt:lpstr>
      <vt:lpstr>Office Theme</vt:lpstr>
      <vt:lpstr>Hadoop Commands </vt:lpstr>
      <vt:lpstr>Disclaimer </vt:lpstr>
      <vt:lpstr>Linux User </vt:lpstr>
      <vt:lpstr>Windows User </vt:lpstr>
      <vt:lpstr>Windows User</vt:lpstr>
      <vt:lpstr>Formatting the Hadoop File System </vt:lpstr>
      <vt:lpstr>Start the Hadoop </vt:lpstr>
      <vt:lpstr>Test the namenode, Datanode, resource manager  </vt:lpstr>
      <vt:lpstr>Create Directory </vt:lpstr>
      <vt:lpstr>Listing the details of the directory and files </vt:lpstr>
      <vt:lpstr>Create file under directory </vt:lpstr>
      <vt:lpstr>Copy the file outside the Hadoop into it </vt:lpstr>
      <vt:lpstr>Copy the content </vt:lpstr>
      <vt:lpstr>Fetches all files </vt:lpstr>
      <vt:lpstr>Showing the output of the file </vt:lpstr>
      <vt:lpstr>Concatenate </vt:lpstr>
      <vt:lpstr>Copy from Hadoop to outside </vt:lpstr>
      <vt:lpstr>Cut </vt:lpstr>
      <vt:lpstr>Copy </vt:lpstr>
      <vt:lpstr>Cut to/from Hadoop </vt:lpstr>
      <vt:lpstr>Only the beginning of the file </vt:lpstr>
      <vt:lpstr>Remove </vt:lpstr>
      <vt:lpstr>Empty the Trash </vt:lpstr>
      <vt:lpstr>Ownership of the file </vt:lpstr>
      <vt:lpstr>Changing the group </vt:lpstr>
      <vt:lpstr>Display the disk usage </vt:lpstr>
      <vt:lpstr>Display the free space </vt:lpstr>
      <vt:lpstr>Timestamp </vt:lpstr>
      <vt:lpstr>Count the number of file and directories </vt:lpstr>
      <vt:lpstr>Statistical information on Path</vt:lpstr>
      <vt:lpstr>Error if any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dc:title>
  <dc:creator>Supriya Chakraborty</dc:creator>
  <cp:lastModifiedBy>Supriya Chakraborty</cp:lastModifiedBy>
  <cp:revision>28</cp:revision>
  <dcterms:created xsi:type="dcterms:W3CDTF">2021-02-05T07:03:36Z</dcterms:created>
  <dcterms:modified xsi:type="dcterms:W3CDTF">2022-02-27T14:41:41Z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