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ink/ink1.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2390" units="cm"/>
          <inkml:channel name="Y" type="integer" max="768" units="cm"/>
          <inkml:channel name="T" type="integer" max="2.14748E9" units="dev"/>
        </inkml:traceFormat>
        <inkml:channelProperties>
          <inkml:channelProperty channel="X" name="resolution" value="77.34628" units="1/cm"/>
          <inkml:channelProperty channel="Y" name="resolution" value="44.39306" units="1/cm"/>
          <inkml:channelProperty channel="T" name="resolution" value="1" units="1/dev"/>
        </inkml:channelProperties>
      </inkml:inkSource>
      <inkml:timestamp xml:id="ts0" timeString="2022-03-22T05:59:56.238"/>
    </inkml:context>
    <inkml:brush xml:id="br0">
      <inkml:brushProperty name="width" value="0.05292" units="cm"/>
      <inkml:brushProperty name="height" value="0.05292" units="cm"/>
      <inkml:brushProperty name="color" value="#FF0000"/>
    </inkml:brush>
  </inkml:definitions>
  <inkml:trace contextRef="#ctx0" brushRef="#br0">8547 5133 0,'40'40'110,"0"1"-95,0-41-15,0 0 16,-40 40-1,41-40 1,-1 0 15,0-40-31,40-41 16,0-79 0,-40 0-16,1 119 15,-1 1-15,-40 0 16,40 0-16</inkml:trace>
  <inkml:trace contextRef="#ctx0" brushRef="#br0" timeOffset="870.2">8988 6016 0,'81'40'94,"-41"0"-78,0-40-1,0 0-15,-40 40 16,40-40-1,0 0 1,0 0-16,0-80 16,1 0-16,39-1 15,-40-39-15,0 80 16,-40 0-16,40 0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848E35-DBE5-476C-BF87-6A6CD1BD0999}" type="datetimeFigureOut">
              <a:rPr lang="en-IN" smtClean="0"/>
              <a:t>21-03-2022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E659FA-C479-4583-A477-ABD8A14249EF}" type="slidenum">
              <a:rPr lang="en-IN" smtClean="0"/>
              <a:t>‹#›</a:t>
            </a:fld>
            <a:endParaRPr lang="en-IN"/>
          </a:p>
        </p:txBody>
      </p:sp>
    </p:spTree>
    <p:extLst>
      <p:ext uri="{BB962C8B-B14F-4D97-AF65-F5344CB8AC3E}">
        <p14:creationId xmlns:p14="http://schemas.microsoft.com/office/powerpoint/2010/main" val="3838265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All those computers are </a:t>
            </a:r>
            <a:r>
              <a:rPr lang="en-US" b="1" dirty="0" err="1"/>
              <a:t>virtua</a:t>
            </a:r>
            <a:r>
              <a:rPr lang="en-US" b="1" dirty="0"/>
              <a:t> means logically exist but physically not. A single computer could create many virtual computers and share the data within it, The size of the data in virtual computer depends on few factors that would be discussed later. It has been observed through the case study that such organization of data could handle high volume, high speed of the data well. </a:t>
            </a:r>
          </a:p>
          <a:p>
            <a:endParaRPr lang="en-US" b="1" dirty="0"/>
          </a:p>
          <a:p>
            <a:r>
              <a:rPr lang="en-US" b="1" dirty="0" err="1"/>
              <a:t>Haddoop</a:t>
            </a:r>
            <a:r>
              <a:rPr lang="en-US" b="1" dirty="0"/>
              <a:t> designed to handle unstructured data in every storage element. </a:t>
            </a:r>
            <a:endParaRPr lang="en-IN" b="1" dirty="0"/>
          </a:p>
        </p:txBody>
      </p:sp>
      <p:sp>
        <p:nvSpPr>
          <p:cNvPr id="4" name="Slide Number Placeholder 3"/>
          <p:cNvSpPr>
            <a:spLocks noGrp="1"/>
          </p:cNvSpPr>
          <p:nvPr>
            <p:ph type="sldNum" sz="quarter" idx="5"/>
          </p:nvPr>
        </p:nvSpPr>
        <p:spPr/>
        <p:txBody>
          <a:bodyPr/>
          <a:lstStyle/>
          <a:p>
            <a:fld id="{C391766C-E452-4288-B2C9-09C8C0E3D543}" type="slidenum">
              <a:rPr lang="en-IN" smtClean="0"/>
              <a:t>7</a:t>
            </a:fld>
            <a:endParaRPr lang="en-IN"/>
          </a:p>
        </p:txBody>
      </p:sp>
    </p:spTree>
    <p:extLst>
      <p:ext uri="{BB962C8B-B14F-4D97-AF65-F5344CB8AC3E}">
        <p14:creationId xmlns:p14="http://schemas.microsoft.com/office/powerpoint/2010/main" val="3142146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 / 2= 500 records</a:t>
            </a:r>
          </a:p>
          <a:p>
            <a:r>
              <a:rPr lang="en-US" dirty="0"/>
              <a:t>In one block 64 / 2 = 32 records are stored </a:t>
            </a:r>
          </a:p>
          <a:p>
            <a:r>
              <a:rPr lang="en-US" dirty="0"/>
              <a:t>Number of blocks 1000 / 32 = </a:t>
            </a:r>
            <a:endParaRPr lang="en-IN" dirty="0"/>
          </a:p>
        </p:txBody>
      </p:sp>
      <p:sp>
        <p:nvSpPr>
          <p:cNvPr id="4" name="Slide Number Placeholder 3"/>
          <p:cNvSpPr>
            <a:spLocks noGrp="1"/>
          </p:cNvSpPr>
          <p:nvPr>
            <p:ph type="sldNum" sz="quarter" idx="5"/>
          </p:nvPr>
        </p:nvSpPr>
        <p:spPr/>
        <p:txBody>
          <a:bodyPr/>
          <a:lstStyle/>
          <a:p>
            <a:fld id="{C391766C-E452-4288-B2C9-09C8C0E3D543}" type="slidenum">
              <a:rPr lang="en-IN" smtClean="0"/>
              <a:t>10</a:t>
            </a:fld>
            <a:endParaRPr lang="en-IN"/>
          </a:p>
        </p:txBody>
      </p:sp>
    </p:spTree>
    <p:extLst>
      <p:ext uri="{BB962C8B-B14F-4D97-AF65-F5344CB8AC3E}">
        <p14:creationId xmlns:p14="http://schemas.microsoft.com/office/powerpoint/2010/main" val="2305953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62FAB-AFDD-426D-942E-0F42521901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D3CF89-9A04-45B6-B721-A658A05676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E2918D-21F6-4A5B-ACF1-95174062B502}"/>
              </a:ext>
            </a:extLst>
          </p:cNvPr>
          <p:cNvSpPr>
            <a:spLocks noGrp="1"/>
          </p:cNvSpPr>
          <p:nvPr>
            <p:ph type="dt" sz="half" idx="10"/>
          </p:nvPr>
        </p:nvSpPr>
        <p:spPr/>
        <p:txBody>
          <a:bodyPr/>
          <a:lstStyle/>
          <a:p>
            <a:fld id="{62980F2B-AA40-4A1A-80AD-F360BB2D017A}" type="datetimeFigureOut">
              <a:rPr lang="en-IN" smtClean="0"/>
              <a:t>21-03-2022</a:t>
            </a:fld>
            <a:endParaRPr lang="en-IN"/>
          </a:p>
        </p:txBody>
      </p:sp>
      <p:sp>
        <p:nvSpPr>
          <p:cNvPr id="5" name="Footer Placeholder 4">
            <a:extLst>
              <a:ext uri="{FF2B5EF4-FFF2-40B4-BE49-F238E27FC236}">
                <a16:creationId xmlns:a16="http://schemas.microsoft.com/office/drawing/2014/main" id="{4F37D47A-8AB2-44A3-B519-6F93ACC6D4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1CAB46-EFA9-4D96-A8ED-82D4326C9D8D}"/>
              </a:ext>
            </a:extLst>
          </p:cNvPr>
          <p:cNvSpPr>
            <a:spLocks noGrp="1"/>
          </p:cNvSpPr>
          <p:nvPr>
            <p:ph type="sldNum" sz="quarter" idx="12"/>
          </p:nvPr>
        </p:nvSpPr>
        <p:spPr/>
        <p:txBody>
          <a:bodyPr/>
          <a:lstStyle/>
          <a:p>
            <a:fld id="{9F7076E8-116B-49D9-AED1-2EE210F7CDBF}" type="slidenum">
              <a:rPr lang="en-IN" smtClean="0"/>
              <a:t>‹#›</a:t>
            </a:fld>
            <a:endParaRPr lang="en-IN"/>
          </a:p>
        </p:txBody>
      </p:sp>
    </p:spTree>
    <p:extLst>
      <p:ext uri="{BB962C8B-B14F-4D97-AF65-F5344CB8AC3E}">
        <p14:creationId xmlns:p14="http://schemas.microsoft.com/office/powerpoint/2010/main" val="2978044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11788-FF6B-4E34-8A2C-EEBF428727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ECF02D-C4FB-49D9-A939-05ADEC2FED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61940D-1BA0-4805-B9E6-08504A6C6575}"/>
              </a:ext>
            </a:extLst>
          </p:cNvPr>
          <p:cNvSpPr>
            <a:spLocks noGrp="1"/>
          </p:cNvSpPr>
          <p:nvPr>
            <p:ph type="dt" sz="half" idx="10"/>
          </p:nvPr>
        </p:nvSpPr>
        <p:spPr/>
        <p:txBody>
          <a:bodyPr/>
          <a:lstStyle/>
          <a:p>
            <a:fld id="{62980F2B-AA40-4A1A-80AD-F360BB2D017A}" type="datetimeFigureOut">
              <a:rPr lang="en-IN" smtClean="0"/>
              <a:t>21-03-2022</a:t>
            </a:fld>
            <a:endParaRPr lang="en-IN"/>
          </a:p>
        </p:txBody>
      </p:sp>
      <p:sp>
        <p:nvSpPr>
          <p:cNvPr id="5" name="Footer Placeholder 4">
            <a:extLst>
              <a:ext uri="{FF2B5EF4-FFF2-40B4-BE49-F238E27FC236}">
                <a16:creationId xmlns:a16="http://schemas.microsoft.com/office/drawing/2014/main" id="{FCCDBAC5-19DF-423F-802B-451E617488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7C0A2F-6216-4136-9CE6-3E981CD167F6}"/>
              </a:ext>
            </a:extLst>
          </p:cNvPr>
          <p:cNvSpPr>
            <a:spLocks noGrp="1"/>
          </p:cNvSpPr>
          <p:nvPr>
            <p:ph type="sldNum" sz="quarter" idx="12"/>
          </p:nvPr>
        </p:nvSpPr>
        <p:spPr/>
        <p:txBody>
          <a:bodyPr/>
          <a:lstStyle/>
          <a:p>
            <a:fld id="{9F7076E8-116B-49D9-AED1-2EE210F7CDBF}" type="slidenum">
              <a:rPr lang="en-IN" smtClean="0"/>
              <a:t>‹#›</a:t>
            </a:fld>
            <a:endParaRPr lang="en-IN"/>
          </a:p>
        </p:txBody>
      </p:sp>
    </p:spTree>
    <p:extLst>
      <p:ext uri="{BB962C8B-B14F-4D97-AF65-F5344CB8AC3E}">
        <p14:creationId xmlns:p14="http://schemas.microsoft.com/office/powerpoint/2010/main" val="1524677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CB44FA-4834-47EA-B661-201BE005B6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5B01B6-7667-4197-9C5D-9830E076F1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83D0E5-A0B9-4C3D-92E7-C90BDC0C29ED}"/>
              </a:ext>
            </a:extLst>
          </p:cNvPr>
          <p:cNvSpPr>
            <a:spLocks noGrp="1"/>
          </p:cNvSpPr>
          <p:nvPr>
            <p:ph type="dt" sz="half" idx="10"/>
          </p:nvPr>
        </p:nvSpPr>
        <p:spPr/>
        <p:txBody>
          <a:bodyPr/>
          <a:lstStyle/>
          <a:p>
            <a:fld id="{62980F2B-AA40-4A1A-80AD-F360BB2D017A}" type="datetimeFigureOut">
              <a:rPr lang="en-IN" smtClean="0"/>
              <a:t>21-03-2022</a:t>
            </a:fld>
            <a:endParaRPr lang="en-IN"/>
          </a:p>
        </p:txBody>
      </p:sp>
      <p:sp>
        <p:nvSpPr>
          <p:cNvPr id="5" name="Footer Placeholder 4">
            <a:extLst>
              <a:ext uri="{FF2B5EF4-FFF2-40B4-BE49-F238E27FC236}">
                <a16:creationId xmlns:a16="http://schemas.microsoft.com/office/drawing/2014/main" id="{043463D8-0CA0-4213-94CD-95F183671D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F39945-3229-4416-A9F1-AC28A9590897}"/>
              </a:ext>
            </a:extLst>
          </p:cNvPr>
          <p:cNvSpPr>
            <a:spLocks noGrp="1"/>
          </p:cNvSpPr>
          <p:nvPr>
            <p:ph type="sldNum" sz="quarter" idx="12"/>
          </p:nvPr>
        </p:nvSpPr>
        <p:spPr/>
        <p:txBody>
          <a:bodyPr/>
          <a:lstStyle/>
          <a:p>
            <a:fld id="{9F7076E8-116B-49D9-AED1-2EE210F7CDBF}" type="slidenum">
              <a:rPr lang="en-IN" smtClean="0"/>
              <a:t>‹#›</a:t>
            </a:fld>
            <a:endParaRPr lang="en-IN"/>
          </a:p>
        </p:txBody>
      </p:sp>
    </p:spTree>
    <p:extLst>
      <p:ext uri="{BB962C8B-B14F-4D97-AF65-F5344CB8AC3E}">
        <p14:creationId xmlns:p14="http://schemas.microsoft.com/office/powerpoint/2010/main" val="3643781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0F8F9-66C6-44BC-9671-222F2CD6A2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824F07-A07A-486C-8E90-73D05D7C37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6C0994-BF46-43EF-A744-B097F76736CB}"/>
              </a:ext>
            </a:extLst>
          </p:cNvPr>
          <p:cNvSpPr>
            <a:spLocks noGrp="1"/>
          </p:cNvSpPr>
          <p:nvPr>
            <p:ph type="dt" sz="half" idx="10"/>
          </p:nvPr>
        </p:nvSpPr>
        <p:spPr/>
        <p:txBody>
          <a:bodyPr/>
          <a:lstStyle/>
          <a:p>
            <a:fld id="{62980F2B-AA40-4A1A-80AD-F360BB2D017A}" type="datetimeFigureOut">
              <a:rPr lang="en-IN" smtClean="0"/>
              <a:t>21-03-2022</a:t>
            </a:fld>
            <a:endParaRPr lang="en-IN"/>
          </a:p>
        </p:txBody>
      </p:sp>
      <p:sp>
        <p:nvSpPr>
          <p:cNvPr id="5" name="Footer Placeholder 4">
            <a:extLst>
              <a:ext uri="{FF2B5EF4-FFF2-40B4-BE49-F238E27FC236}">
                <a16:creationId xmlns:a16="http://schemas.microsoft.com/office/drawing/2014/main" id="{AF87F46C-08A3-4DA1-BB0A-8C5310F310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E300E8-3F48-4BDF-B3A2-338741FAB8D7}"/>
              </a:ext>
            </a:extLst>
          </p:cNvPr>
          <p:cNvSpPr>
            <a:spLocks noGrp="1"/>
          </p:cNvSpPr>
          <p:nvPr>
            <p:ph type="sldNum" sz="quarter" idx="12"/>
          </p:nvPr>
        </p:nvSpPr>
        <p:spPr/>
        <p:txBody>
          <a:bodyPr/>
          <a:lstStyle/>
          <a:p>
            <a:fld id="{9F7076E8-116B-49D9-AED1-2EE210F7CDBF}" type="slidenum">
              <a:rPr lang="en-IN" smtClean="0"/>
              <a:t>‹#›</a:t>
            </a:fld>
            <a:endParaRPr lang="en-IN"/>
          </a:p>
        </p:txBody>
      </p:sp>
    </p:spTree>
    <p:extLst>
      <p:ext uri="{BB962C8B-B14F-4D97-AF65-F5344CB8AC3E}">
        <p14:creationId xmlns:p14="http://schemas.microsoft.com/office/powerpoint/2010/main" val="1462773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5FBCD-8EA3-4FE8-8E2D-93B08F4611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969309-7521-4FBE-9F54-BB2A06E517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AE4A25-6859-4823-B85A-A42BC7771E65}"/>
              </a:ext>
            </a:extLst>
          </p:cNvPr>
          <p:cNvSpPr>
            <a:spLocks noGrp="1"/>
          </p:cNvSpPr>
          <p:nvPr>
            <p:ph type="dt" sz="half" idx="10"/>
          </p:nvPr>
        </p:nvSpPr>
        <p:spPr/>
        <p:txBody>
          <a:bodyPr/>
          <a:lstStyle/>
          <a:p>
            <a:fld id="{62980F2B-AA40-4A1A-80AD-F360BB2D017A}" type="datetimeFigureOut">
              <a:rPr lang="en-IN" smtClean="0"/>
              <a:t>21-03-2022</a:t>
            </a:fld>
            <a:endParaRPr lang="en-IN"/>
          </a:p>
        </p:txBody>
      </p:sp>
      <p:sp>
        <p:nvSpPr>
          <p:cNvPr id="5" name="Footer Placeholder 4">
            <a:extLst>
              <a:ext uri="{FF2B5EF4-FFF2-40B4-BE49-F238E27FC236}">
                <a16:creationId xmlns:a16="http://schemas.microsoft.com/office/drawing/2014/main" id="{FC025C92-6EB3-4BF5-B400-322248409D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49C3F7-6206-4AD2-B603-52275B2BB143}"/>
              </a:ext>
            </a:extLst>
          </p:cNvPr>
          <p:cNvSpPr>
            <a:spLocks noGrp="1"/>
          </p:cNvSpPr>
          <p:nvPr>
            <p:ph type="sldNum" sz="quarter" idx="12"/>
          </p:nvPr>
        </p:nvSpPr>
        <p:spPr/>
        <p:txBody>
          <a:bodyPr/>
          <a:lstStyle/>
          <a:p>
            <a:fld id="{9F7076E8-116B-49D9-AED1-2EE210F7CDBF}" type="slidenum">
              <a:rPr lang="en-IN" smtClean="0"/>
              <a:t>‹#›</a:t>
            </a:fld>
            <a:endParaRPr lang="en-IN"/>
          </a:p>
        </p:txBody>
      </p:sp>
    </p:spTree>
    <p:extLst>
      <p:ext uri="{BB962C8B-B14F-4D97-AF65-F5344CB8AC3E}">
        <p14:creationId xmlns:p14="http://schemas.microsoft.com/office/powerpoint/2010/main" val="1882555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E2EEF-C545-48AC-9540-AB6C32E6C0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AEA5D2-6957-4703-89C8-70B5AC54F1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558F573-0F2F-4939-903C-087ABD230A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C78BAC-CB7B-42C0-BA5C-809EC3378515}"/>
              </a:ext>
            </a:extLst>
          </p:cNvPr>
          <p:cNvSpPr>
            <a:spLocks noGrp="1"/>
          </p:cNvSpPr>
          <p:nvPr>
            <p:ph type="dt" sz="half" idx="10"/>
          </p:nvPr>
        </p:nvSpPr>
        <p:spPr/>
        <p:txBody>
          <a:bodyPr/>
          <a:lstStyle/>
          <a:p>
            <a:fld id="{62980F2B-AA40-4A1A-80AD-F360BB2D017A}" type="datetimeFigureOut">
              <a:rPr lang="en-IN" smtClean="0"/>
              <a:t>21-03-2022</a:t>
            </a:fld>
            <a:endParaRPr lang="en-IN"/>
          </a:p>
        </p:txBody>
      </p:sp>
      <p:sp>
        <p:nvSpPr>
          <p:cNvPr id="6" name="Footer Placeholder 5">
            <a:extLst>
              <a:ext uri="{FF2B5EF4-FFF2-40B4-BE49-F238E27FC236}">
                <a16:creationId xmlns:a16="http://schemas.microsoft.com/office/drawing/2014/main" id="{6D6CABB6-02D8-4B3B-967A-775EF6D57D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673D8A-D01B-4C3C-834C-2B85D1BA9A29}"/>
              </a:ext>
            </a:extLst>
          </p:cNvPr>
          <p:cNvSpPr>
            <a:spLocks noGrp="1"/>
          </p:cNvSpPr>
          <p:nvPr>
            <p:ph type="sldNum" sz="quarter" idx="12"/>
          </p:nvPr>
        </p:nvSpPr>
        <p:spPr/>
        <p:txBody>
          <a:bodyPr/>
          <a:lstStyle/>
          <a:p>
            <a:fld id="{9F7076E8-116B-49D9-AED1-2EE210F7CDBF}" type="slidenum">
              <a:rPr lang="en-IN" smtClean="0"/>
              <a:t>‹#›</a:t>
            </a:fld>
            <a:endParaRPr lang="en-IN"/>
          </a:p>
        </p:txBody>
      </p:sp>
    </p:spTree>
    <p:extLst>
      <p:ext uri="{BB962C8B-B14F-4D97-AF65-F5344CB8AC3E}">
        <p14:creationId xmlns:p14="http://schemas.microsoft.com/office/powerpoint/2010/main" val="1249481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6E42-A382-44A7-B19E-23F19E7A07A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13C903-14B2-421F-B196-F035D1AEB6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4E2E39-BF6B-4BEB-8840-C01716F643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6DA2CA-895C-4A2A-B192-5EA408B946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5CAE7C-9394-4960-9628-C8B9D1B4C4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F92A361-7E03-47BF-9240-E34C3AD080DB}"/>
              </a:ext>
            </a:extLst>
          </p:cNvPr>
          <p:cNvSpPr>
            <a:spLocks noGrp="1"/>
          </p:cNvSpPr>
          <p:nvPr>
            <p:ph type="dt" sz="half" idx="10"/>
          </p:nvPr>
        </p:nvSpPr>
        <p:spPr/>
        <p:txBody>
          <a:bodyPr/>
          <a:lstStyle/>
          <a:p>
            <a:fld id="{62980F2B-AA40-4A1A-80AD-F360BB2D017A}" type="datetimeFigureOut">
              <a:rPr lang="en-IN" smtClean="0"/>
              <a:t>21-03-2022</a:t>
            </a:fld>
            <a:endParaRPr lang="en-IN"/>
          </a:p>
        </p:txBody>
      </p:sp>
      <p:sp>
        <p:nvSpPr>
          <p:cNvPr id="8" name="Footer Placeholder 7">
            <a:extLst>
              <a:ext uri="{FF2B5EF4-FFF2-40B4-BE49-F238E27FC236}">
                <a16:creationId xmlns:a16="http://schemas.microsoft.com/office/drawing/2014/main" id="{9906542E-73E4-49E2-9F42-7A102084BA2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C8AEC72-A110-4BBF-AB99-D0DDCD0C058C}"/>
              </a:ext>
            </a:extLst>
          </p:cNvPr>
          <p:cNvSpPr>
            <a:spLocks noGrp="1"/>
          </p:cNvSpPr>
          <p:nvPr>
            <p:ph type="sldNum" sz="quarter" idx="12"/>
          </p:nvPr>
        </p:nvSpPr>
        <p:spPr/>
        <p:txBody>
          <a:bodyPr/>
          <a:lstStyle/>
          <a:p>
            <a:fld id="{9F7076E8-116B-49D9-AED1-2EE210F7CDBF}" type="slidenum">
              <a:rPr lang="en-IN" smtClean="0"/>
              <a:t>‹#›</a:t>
            </a:fld>
            <a:endParaRPr lang="en-IN"/>
          </a:p>
        </p:txBody>
      </p:sp>
    </p:spTree>
    <p:extLst>
      <p:ext uri="{BB962C8B-B14F-4D97-AF65-F5344CB8AC3E}">
        <p14:creationId xmlns:p14="http://schemas.microsoft.com/office/powerpoint/2010/main" val="4186297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EDD7B-C85D-44ED-ABB0-B8B5351481B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0CA56E-14C7-4A49-996B-5574E65A030A}"/>
              </a:ext>
            </a:extLst>
          </p:cNvPr>
          <p:cNvSpPr>
            <a:spLocks noGrp="1"/>
          </p:cNvSpPr>
          <p:nvPr>
            <p:ph type="dt" sz="half" idx="10"/>
          </p:nvPr>
        </p:nvSpPr>
        <p:spPr/>
        <p:txBody>
          <a:bodyPr/>
          <a:lstStyle/>
          <a:p>
            <a:fld id="{62980F2B-AA40-4A1A-80AD-F360BB2D017A}" type="datetimeFigureOut">
              <a:rPr lang="en-IN" smtClean="0"/>
              <a:t>21-03-2022</a:t>
            </a:fld>
            <a:endParaRPr lang="en-IN"/>
          </a:p>
        </p:txBody>
      </p:sp>
      <p:sp>
        <p:nvSpPr>
          <p:cNvPr id="4" name="Footer Placeholder 3">
            <a:extLst>
              <a:ext uri="{FF2B5EF4-FFF2-40B4-BE49-F238E27FC236}">
                <a16:creationId xmlns:a16="http://schemas.microsoft.com/office/drawing/2014/main" id="{907470EA-FE15-447C-BB2E-1ACCF312A2A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7386F91-20BD-4B6E-AEB9-117545809F29}"/>
              </a:ext>
            </a:extLst>
          </p:cNvPr>
          <p:cNvSpPr>
            <a:spLocks noGrp="1"/>
          </p:cNvSpPr>
          <p:nvPr>
            <p:ph type="sldNum" sz="quarter" idx="12"/>
          </p:nvPr>
        </p:nvSpPr>
        <p:spPr/>
        <p:txBody>
          <a:bodyPr/>
          <a:lstStyle/>
          <a:p>
            <a:fld id="{9F7076E8-116B-49D9-AED1-2EE210F7CDBF}" type="slidenum">
              <a:rPr lang="en-IN" smtClean="0"/>
              <a:t>‹#›</a:t>
            </a:fld>
            <a:endParaRPr lang="en-IN"/>
          </a:p>
        </p:txBody>
      </p:sp>
    </p:spTree>
    <p:extLst>
      <p:ext uri="{BB962C8B-B14F-4D97-AF65-F5344CB8AC3E}">
        <p14:creationId xmlns:p14="http://schemas.microsoft.com/office/powerpoint/2010/main" val="973470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33EEF3-CA3B-4E7E-91CE-1D42852C0813}"/>
              </a:ext>
            </a:extLst>
          </p:cNvPr>
          <p:cNvSpPr>
            <a:spLocks noGrp="1"/>
          </p:cNvSpPr>
          <p:nvPr>
            <p:ph type="dt" sz="half" idx="10"/>
          </p:nvPr>
        </p:nvSpPr>
        <p:spPr/>
        <p:txBody>
          <a:bodyPr/>
          <a:lstStyle/>
          <a:p>
            <a:fld id="{62980F2B-AA40-4A1A-80AD-F360BB2D017A}" type="datetimeFigureOut">
              <a:rPr lang="en-IN" smtClean="0"/>
              <a:t>21-03-2022</a:t>
            </a:fld>
            <a:endParaRPr lang="en-IN"/>
          </a:p>
        </p:txBody>
      </p:sp>
      <p:sp>
        <p:nvSpPr>
          <p:cNvPr id="3" name="Footer Placeholder 2">
            <a:extLst>
              <a:ext uri="{FF2B5EF4-FFF2-40B4-BE49-F238E27FC236}">
                <a16:creationId xmlns:a16="http://schemas.microsoft.com/office/drawing/2014/main" id="{59B9A6EA-7B0F-4EB0-81FD-6DB044A30E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D60EDAE-B631-4841-B8CB-CE190E0ACBAD}"/>
              </a:ext>
            </a:extLst>
          </p:cNvPr>
          <p:cNvSpPr>
            <a:spLocks noGrp="1"/>
          </p:cNvSpPr>
          <p:nvPr>
            <p:ph type="sldNum" sz="quarter" idx="12"/>
          </p:nvPr>
        </p:nvSpPr>
        <p:spPr/>
        <p:txBody>
          <a:bodyPr/>
          <a:lstStyle/>
          <a:p>
            <a:fld id="{9F7076E8-116B-49D9-AED1-2EE210F7CDBF}" type="slidenum">
              <a:rPr lang="en-IN" smtClean="0"/>
              <a:t>‹#›</a:t>
            </a:fld>
            <a:endParaRPr lang="en-IN"/>
          </a:p>
        </p:txBody>
      </p:sp>
    </p:spTree>
    <p:extLst>
      <p:ext uri="{BB962C8B-B14F-4D97-AF65-F5344CB8AC3E}">
        <p14:creationId xmlns:p14="http://schemas.microsoft.com/office/powerpoint/2010/main" val="1580437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37888-3587-4E9D-81E6-37155A48C2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285729F-B668-41BB-928E-EBBEE345F8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F3CD806-7BCD-4EF1-B8C9-EF47991442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C5B237-9BBF-4E4D-82C4-7E813681C87A}"/>
              </a:ext>
            </a:extLst>
          </p:cNvPr>
          <p:cNvSpPr>
            <a:spLocks noGrp="1"/>
          </p:cNvSpPr>
          <p:nvPr>
            <p:ph type="dt" sz="half" idx="10"/>
          </p:nvPr>
        </p:nvSpPr>
        <p:spPr/>
        <p:txBody>
          <a:bodyPr/>
          <a:lstStyle/>
          <a:p>
            <a:fld id="{62980F2B-AA40-4A1A-80AD-F360BB2D017A}" type="datetimeFigureOut">
              <a:rPr lang="en-IN" smtClean="0"/>
              <a:t>21-03-2022</a:t>
            </a:fld>
            <a:endParaRPr lang="en-IN"/>
          </a:p>
        </p:txBody>
      </p:sp>
      <p:sp>
        <p:nvSpPr>
          <p:cNvPr id="6" name="Footer Placeholder 5">
            <a:extLst>
              <a:ext uri="{FF2B5EF4-FFF2-40B4-BE49-F238E27FC236}">
                <a16:creationId xmlns:a16="http://schemas.microsoft.com/office/drawing/2014/main" id="{5DC1C401-CCAD-4A17-A341-A15C226863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75AD68-0731-4463-BA16-85147F89E051}"/>
              </a:ext>
            </a:extLst>
          </p:cNvPr>
          <p:cNvSpPr>
            <a:spLocks noGrp="1"/>
          </p:cNvSpPr>
          <p:nvPr>
            <p:ph type="sldNum" sz="quarter" idx="12"/>
          </p:nvPr>
        </p:nvSpPr>
        <p:spPr/>
        <p:txBody>
          <a:bodyPr/>
          <a:lstStyle/>
          <a:p>
            <a:fld id="{9F7076E8-116B-49D9-AED1-2EE210F7CDBF}" type="slidenum">
              <a:rPr lang="en-IN" smtClean="0"/>
              <a:t>‹#›</a:t>
            </a:fld>
            <a:endParaRPr lang="en-IN"/>
          </a:p>
        </p:txBody>
      </p:sp>
    </p:spTree>
    <p:extLst>
      <p:ext uri="{BB962C8B-B14F-4D97-AF65-F5344CB8AC3E}">
        <p14:creationId xmlns:p14="http://schemas.microsoft.com/office/powerpoint/2010/main" val="4289577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4AAE9-3BF4-4DA7-A3BD-40B3629406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8E1A0F-ED12-4806-A78D-D3C01309CB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7ACFCCF-DA50-4D7F-BDA1-C3A34EBCB3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256C55-A6E0-4888-B7F3-0E0CF6DCE424}"/>
              </a:ext>
            </a:extLst>
          </p:cNvPr>
          <p:cNvSpPr>
            <a:spLocks noGrp="1"/>
          </p:cNvSpPr>
          <p:nvPr>
            <p:ph type="dt" sz="half" idx="10"/>
          </p:nvPr>
        </p:nvSpPr>
        <p:spPr/>
        <p:txBody>
          <a:bodyPr/>
          <a:lstStyle/>
          <a:p>
            <a:fld id="{62980F2B-AA40-4A1A-80AD-F360BB2D017A}" type="datetimeFigureOut">
              <a:rPr lang="en-IN" smtClean="0"/>
              <a:t>21-03-2022</a:t>
            </a:fld>
            <a:endParaRPr lang="en-IN"/>
          </a:p>
        </p:txBody>
      </p:sp>
      <p:sp>
        <p:nvSpPr>
          <p:cNvPr id="6" name="Footer Placeholder 5">
            <a:extLst>
              <a:ext uri="{FF2B5EF4-FFF2-40B4-BE49-F238E27FC236}">
                <a16:creationId xmlns:a16="http://schemas.microsoft.com/office/drawing/2014/main" id="{CA265D08-D620-4528-A330-26B08CDA5F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9D84F2-9358-4E53-8E68-417101124BE3}"/>
              </a:ext>
            </a:extLst>
          </p:cNvPr>
          <p:cNvSpPr>
            <a:spLocks noGrp="1"/>
          </p:cNvSpPr>
          <p:nvPr>
            <p:ph type="sldNum" sz="quarter" idx="12"/>
          </p:nvPr>
        </p:nvSpPr>
        <p:spPr/>
        <p:txBody>
          <a:bodyPr/>
          <a:lstStyle/>
          <a:p>
            <a:fld id="{9F7076E8-116B-49D9-AED1-2EE210F7CDBF}" type="slidenum">
              <a:rPr lang="en-IN" smtClean="0"/>
              <a:t>‹#›</a:t>
            </a:fld>
            <a:endParaRPr lang="en-IN"/>
          </a:p>
        </p:txBody>
      </p:sp>
    </p:spTree>
    <p:extLst>
      <p:ext uri="{BB962C8B-B14F-4D97-AF65-F5344CB8AC3E}">
        <p14:creationId xmlns:p14="http://schemas.microsoft.com/office/powerpoint/2010/main" val="372434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A375A5-6CEE-4973-AB3F-3EE6FF7C85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0B4BD5-12D2-4C3A-B398-8C462A6E16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2AE1B8-1F36-4C35-9D2F-710185ADC9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980F2B-AA40-4A1A-80AD-F360BB2D017A}" type="datetimeFigureOut">
              <a:rPr lang="en-IN" smtClean="0"/>
              <a:t>21-03-2022</a:t>
            </a:fld>
            <a:endParaRPr lang="en-IN"/>
          </a:p>
        </p:txBody>
      </p:sp>
      <p:sp>
        <p:nvSpPr>
          <p:cNvPr id="5" name="Footer Placeholder 4">
            <a:extLst>
              <a:ext uri="{FF2B5EF4-FFF2-40B4-BE49-F238E27FC236}">
                <a16:creationId xmlns:a16="http://schemas.microsoft.com/office/drawing/2014/main" id="{FD01FC9A-6E05-4DE1-A62A-DC12D61C8F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94AEF52-936C-4186-8CA6-F4FD41A09F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7076E8-116B-49D9-AED1-2EE210F7CDBF}" type="slidenum">
              <a:rPr lang="en-IN" smtClean="0"/>
              <a:t>‹#›</a:t>
            </a:fld>
            <a:endParaRPr lang="en-IN"/>
          </a:p>
        </p:txBody>
      </p:sp>
    </p:spTree>
    <p:extLst>
      <p:ext uri="{BB962C8B-B14F-4D97-AF65-F5344CB8AC3E}">
        <p14:creationId xmlns:p14="http://schemas.microsoft.com/office/powerpoint/2010/main" val="3910650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ustomXml" Target="../ink/ink1.xml"/><Relationship Id="rId5" Type="http://schemas.openxmlformats.org/officeDocument/2006/relationships/image" Target="../media/image4.jpe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0AC40-1B73-415D-AE43-D21886776931}"/>
              </a:ext>
            </a:extLst>
          </p:cNvPr>
          <p:cNvSpPr>
            <a:spLocks noGrp="1"/>
          </p:cNvSpPr>
          <p:nvPr>
            <p:ph type="ctrTitle"/>
          </p:nvPr>
        </p:nvSpPr>
        <p:spPr/>
        <p:txBody>
          <a:bodyPr/>
          <a:lstStyle/>
          <a:p>
            <a:r>
              <a:rPr lang="en-US" dirty="0"/>
              <a:t>Hadoop Technology Breakthrough </a:t>
            </a:r>
            <a:endParaRPr lang="en-IN" dirty="0"/>
          </a:p>
        </p:txBody>
      </p:sp>
      <p:sp>
        <p:nvSpPr>
          <p:cNvPr id="3" name="Subtitle 2">
            <a:extLst>
              <a:ext uri="{FF2B5EF4-FFF2-40B4-BE49-F238E27FC236}">
                <a16:creationId xmlns:a16="http://schemas.microsoft.com/office/drawing/2014/main" id="{015DD875-2DE1-4362-B9D2-948E3D27526A}"/>
              </a:ext>
            </a:extLst>
          </p:cNvPr>
          <p:cNvSpPr>
            <a:spLocks noGrp="1"/>
          </p:cNvSpPr>
          <p:nvPr>
            <p:ph type="subTitle" idx="1"/>
          </p:nvPr>
        </p:nvSpPr>
        <p:spPr/>
        <p:txBody>
          <a:bodyPr/>
          <a:lstStyle/>
          <a:p>
            <a:r>
              <a:rPr lang="en-US" dirty="0"/>
              <a:t>Dr. Supriya Chakraborty</a:t>
            </a:r>
            <a:endParaRPr lang="en-IN" dirty="0"/>
          </a:p>
        </p:txBody>
      </p:sp>
    </p:spTree>
    <p:extLst>
      <p:ext uri="{BB962C8B-B14F-4D97-AF65-F5344CB8AC3E}">
        <p14:creationId xmlns:p14="http://schemas.microsoft.com/office/powerpoint/2010/main" val="933227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3EB37-7810-4329-8FBE-836BD380ECA4}"/>
              </a:ext>
            </a:extLst>
          </p:cNvPr>
          <p:cNvSpPr>
            <a:spLocks noGrp="1"/>
          </p:cNvSpPr>
          <p:nvPr>
            <p:ph type="title"/>
          </p:nvPr>
        </p:nvSpPr>
        <p:spPr/>
        <p:txBody>
          <a:bodyPr/>
          <a:lstStyle/>
          <a:p>
            <a:r>
              <a:rPr lang="en-US" dirty="0"/>
              <a:t>Blocking Factor and Number of Blocks- Indexing  </a:t>
            </a:r>
            <a:endParaRPr lang="en-IN" dirty="0"/>
          </a:p>
        </p:txBody>
      </p:sp>
      <p:sp>
        <p:nvSpPr>
          <p:cNvPr id="3" name="Content Placeholder 2">
            <a:extLst>
              <a:ext uri="{FF2B5EF4-FFF2-40B4-BE49-F238E27FC236}">
                <a16:creationId xmlns:a16="http://schemas.microsoft.com/office/drawing/2014/main" id="{4134B905-92A0-438E-816E-CDDE0B294969}"/>
              </a:ext>
            </a:extLst>
          </p:cNvPr>
          <p:cNvSpPr>
            <a:spLocks noGrp="1"/>
          </p:cNvSpPr>
          <p:nvPr>
            <p:ph idx="1"/>
          </p:nvPr>
        </p:nvSpPr>
        <p:spPr/>
        <p:txBody>
          <a:bodyPr/>
          <a:lstStyle/>
          <a:p>
            <a:r>
              <a:rPr lang="en-US" dirty="0"/>
              <a:t>The block size of Hadoop is 64 MB or its multiple 128 MB.</a:t>
            </a:r>
          </a:p>
          <a:p>
            <a:r>
              <a:rPr lang="en-US" dirty="0"/>
              <a:t>Suppose, the data size is 1000MB, then how many blocks are required?</a:t>
            </a:r>
          </a:p>
          <a:p>
            <a:pPr lvl="1"/>
            <a:r>
              <a:rPr lang="en-US" dirty="0"/>
              <a:t>1000 / 64 = 15.64; that total 16 blocks are required. </a:t>
            </a:r>
          </a:p>
          <a:p>
            <a:r>
              <a:rPr lang="en-US" dirty="0"/>
              <a:t>Suppose, the </a:t>
            </a:r>
            <a:r>
              <a:rPr lang="en-US" dirty="0" err="1"/>
              <a:t>the</a:t>
            </a:r>
            <a:r>
              <a:rPr lang="en-US" dirty="0"/>
              <a:t> record length is 2MB, then how many records are accumulated in one block?</a:t>
            </a:r>
          </a:p>
          <a:p>
            <a:r>
              <a:rPr lang="en-US" dirty="0"/>
              <a:t> 64 / 2= 32 records; called blocking factor </a:t>
            </a:r>
            <a:endParaRPr lang="en-IN" dirty="0"/>
          </a:p>
        </p:txBody>
      </p:sp>
    </p:spTree>
    <p:extLst>
      <p:ext uri="{BB962C8B-B14F-4D97-AF65-F5344CB8AC3E}">
        <p14:creationId xmlns:p14="http://schemas.microsoft.com/office/powerpoint/2010/main" val="4005369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5C2B541-AA90-4788-86FA-FCF4C7F3384E}"/>
              </a:ext>
            </a:extLst>
          </p:cNvPr>
          <p:cNvGraphicFramePr>
            <a:graphicFrameLocks noGrp="1"/>
          </p:cNvGraphicFramePr>
          <p:nvPr>
            <p:extLst>
              <p:ext uri="{D42A27DB-BD31-4B8C-83A1-F6EECF244321}">
                <p14:modId xmlns:p14="http://schemas.microsoft.com/office/powerpoint/2010/main" val="1006150102"/>
              </p:ext>
            </p:extLst>
          </p:nvPr>
        </p:nvGraphicFramePr>
        <p:xfrm>
          <a:off x="8466082" y="577776"/>
          <a:ext cx="3191641" cy="5933440"/>
        </p:xfrm>
        <a:graphic>
          <a:graphicData uri="http://schemas.openxmlformats.org/drawingml/2006/table">
            <a:tbl>
              <a:tblPr firstRow="1" bandRow="1">
                <a:tableStyleId>{5940675A-B579-460E-94D1-54222C63F5DA}</a:tableStyleId>
              </a:tblPr>
              <a:tblGrid>
                <a:gridCol w="3191641">
                  <a:extLst>
                    <a:ext uri="{9D8B030D-6E8A-4147-A177-3AD203B41FA5}">
                      <a16:colId xmlns:a16="http://schemas.microsoft.com/office/drawing/2014/main" val="211993967"/>
                    </a:ext>
                  </a:extLst>
                </a:gridCol>
              </a:tblGrid>
              <a:tr h="370840">
                <a:tc>
                  <a:txBody>
                    <a:bodyPr/>
                    <a:lstStyle/>
                    <a:p>
                      <a:r>
                        <a:rPr lang="en-US" dirty="0"/>
                        <a:t>32 records </a:t>
                      </a:r>
                      <a:endParaRPr lang="en-IN" dirty="0"/>
                    </a:p>
                  </a:txBody>
                  <a:tcPr/>
                </a:tc>
                <a:extLst>
                  <a:ext uri="{0D108BD9-81ED-4DB2-BD59-A6C34878D82A}">
                    <a16:rowId xmlns:a16="http://schemas.microsoft.com/office/drawing/2014/main" val="848384356"/>
                  </a:ext>
                </a:extLst>
              </a:tr>
              <a:tr h="370840">
                <a:tc>
                  <a:txBody>
                    <a:bodyPr/>
                    <a:lstStyle/>
                    <a:p>
                      <a:r>
                        <a:rPr lang="en-US" dirty="0"/>
                        <a:t>32 records </a:t>
                      </a:r>
                      <a:endParaRPr lang="en-IN" dirty="0"/>
                    </a:p>
                  </a:txBody>
                  <a:tcPr/>
                </a:tc>
                <a:extLst>
                  <a:ext uri="{0D108BD9-81ED-4DB2-BD59-A6C34878D82A}">
                    <a16:rowId xmlns:a16="http://schemas.microsoft.com/office/drawing/2014/main" val="46759955"/>
                  </a:ext>
                </a:extLst>
              </a:tr>
              <a:tr h="370840">
                <a:tc>
                  <a:txBody>
                    <a:bodyPr/>
                    <a:lstStyle/>
                    <a:p>
                      <a:endParaRPr lang="en-IN"/>
                    </a:p>
                  </a:txBody>
                  <a:tcPr/>
                </a:tc>
                <a:extLst>
                  <a:ext uri="{0D108BD9-81ED-4DB2-BD59-A6C34878D82A}">
                    <a16:rowId xmlns:a16="http://schemas.microsoft.com/office/drawing/2014/main" val="3513132264"/>
                  </a:ext>
                </a:extLst>
              </a:tr>
              <a:tr h="370840">
                <a:tc>
                  <a:txBody>
                    <a:bodyPr/>
                    <a:lstStyle/>
                    <a:p>
                      <a:endParaRPr lang="en-IN"/>
                    </a:p>
                  </a:txBody>
                  <a:tcPr/>
                </a:tc>
                <a:extLst>
                  <a:ext uri="{0D108BD9-81ED-4DB2-BD59-A6C34878D82A}">
                    <a16:rowId xmlns:a16="http://schemas.microsoft.com/office/drawing/2014/main" val="574625810"/>
                  </a:ext>
                </a:extLst>
              </a:tr>
              <a:tr h="370840">
                <a:tc>
                  <a:txBody>
                    <a:bodyPr/>
                    <a:lstStyle/>
                    <a:p>
                      <a:endParaRPr lang="en-IN"/>
                    </a:p>
                  </a:txBody>
                  <a:tcPr/>
                </a:tc>
                <a:extLst>
                  <a:ext uri="{0D108BD9-81ED-4DB2-BD59-A6C34878D82A}">
                    <a16:rowId xmlns:a16="http://schemas.microsoft.com/office/drawing/2014/main" val="1527170277"/>
                  </a:ext>
                </a:extLst>
              </a:tr>
              <a:tr h="370840">
                <a:tc>
                  <a:txBody>
                    <a:bodyPr/>
                    <a:lstStyle/>
                    <a:p>
                      <a:endParaRPr lang="en-IN"/>
                    </a:p>
                  </a:txBody>
                  <a:tcPr/>
                </a:tc>
                <a:extLst>
                  <a:ext uri="{0D108BD9-81ED-4DB2-BD59-A6C34878D82A}">
                    <a16:rowId xmlns:a16="http://schemas.microsoft.com/office/drawing/2014/main" val="1661941300"/>
                  </a:ext>
                </a:extLst>
              </a:tr>
              <a:tr h="370840">
                <a:tc>
                  <a:txBody>
                    <a:bodyPr/>
                    <a:lstStyle/>
                    <a:p>
                      <a:endParaRPr lang="en-IN"/>
                    </a:p>
                  </a:txBody>
                  <a:tcPr/>
                </a:tc>
                <a:extLst>
                  <a:ext uri="{0D108BD9-81ED-4DB2-BD59-A6C34878D82A}">
                    <a16:rowId xmlns:a16="http://schemas.microsoft.com/office/drawing/2014/main" val="1369123671"/>
                  </a:ext>
                </a:extLst>
              </a:tr>
              <a:tr h="370840">
                <a:tc>
                  <a:txBody>
                    <a:bodyPr/>
                    <a:lstStyle/>
                    <a:p>
                      <a:endParaRPr lang="en-IN" dirty="0"/>
                    </a:p>
                  </a:txBody>
                  <a:tcPr/>
                </a:tc>
                <a:extLst>
                  <a:ext uri="{0D108BD9-81ED-4DB2-BD59-A6C34878D82A}">
                    <a16:rowId xmlns:a16="http://schemas.microsoft.com/office/drawing/2014/main" val="1492475779"/>
                  </a:ext>
                </a:extLst>
              </a:tr>
              <a:tr h="370840">
                <a:tc>
                  <a:txBody>
                    <a:bodyPr/>
                    <a:lstStyle/>
                    <a:p>
                      <a:endParaRPr lang="en-IN" dirty="0"/>
                    </a:p>
                  </a:txBody>
                  <a:tcPr/>
                </a:tc>
                <a:extLst>
                  <a:ext uri="{0D108BD9-81ED-4DB2-BD59-A6C34878D82A}">
                    <a16:rowId xmlns:a16="http://schemas.microsoft.com/office/drawing/2014/main" val="2634017783"/>
                  </a:ext>
                </a:extLst>
              </a:tr>
              <a:tr h="370840">
                <a:tc>
                  <a:txBody>
                    <a:bodyPr/>
                    <a:lstStyle/>
                    <a:p>
                      <a:endParaRPr lang="en-IN" dirty="0"/>
                    </a:p>
                  </a:txBody>
                  <a:tcPr/>
                </a:tc>
                <a:extLst>
                  <a:ext uri="{0D108BD9-81ED-4DB2-BD59-A6C34878D82A}">
                    <a16:rowId xmlns:a16="http://schemas.microsoft.com/office/drawing/2014/main" val="1740928641"/>
                  </a:ext>
                </a:extLst>
              </a:tr>
              <a:tr h="370840">
                <a:tc>
                  <a:txBody>
                    <a:bodyPr/>
                    <a:lstStyle/>
                    <a:p>
                      <a:endParaRPr lang="en-IN" dirty="0"/>
                    </a:p>
                  </a:txBody>
                  <a:tcPr/>
                </a:tc>
                <a:extLst>
                  <a:ext uri="{0D108BD9-81ED-4DB2-BD59-A6C34878D82A}">
                    <a16:rowId xmlns:a16="http://schemas.microsoft.com/office/drawing/2014/main" val="1176372273"/>
                  </a:ext>
                </a:extLst>
              </a:tr>
              <a:tr h="370840">
                <a:tc>
                  <a:txBody>
                    <a:bodyPr/>
                    <a:lstStyle/>
                    <a:p>
                      <a:endParaRPr lang="en-IN" dirty="0"/>
                    </a:p>
                  </a:txBody>
                  <a:tcPr/>
                </a:tc>
                <a:extLst>
                  <a:ext uri="{0D108BD9-81ED-4DB2-BD59-A6C34878D82A}">
                    <a16:rowId xmlns:a16="http://schemas.microsoft.com/office/drawing/2014/main" val="856781289"/>
                  </a:ext>
                </a:extLst>
              </a:tr>
              <a:tr h="370840">
                <a:tc>
                  <a:txBody>
                    <a:bodyPr/>
                    <a:lstStyle/>
                    <a:p>
                      <a:endParaRPr lang="en-IN" dirty="0"/>
                    </a:p>
                  </a:txBody>
                  <a:tcPr/>
                </a:tc>
                <a:extLst>
                  <a:ext uri="{0D108BD9-81ED-4DB2-BD59-A6C34878D82A}">
                    <a16:rowId xmlns:a16="http://schemas.microsoft.com/office/drawing/2014/main" val="1719674777"/>
                  </a:ext>
                </a:extLst>
              </a:tr>
              <a:tr h="370840">
                <a:tc>
                  <a:txBody>
                    <a:bodyPr/>
                    <a:lstStyle/>
                    <a:p>
                      <a:endParaRPr lang="en-IN" dirty="0"/>
                    </a:p>
                  </a:txBody>
                  <a:tcPr/>
                </a:tc>
                <a:extLst>
                  <a:ext uri="{0D108BD9-81ED-4DB2-BD59-A6C34878D82A}">
                    <a16:rowId xmlns:a16="http://schemas.microsoft.com/office/drawing/2014/main" val="4164931435"/>
                  </a:ext>
                </a:extLst>
              </a:tr>
              <a:tr h="370840">
                <a:tc>
                  <a:txBody>
                    <a:bodyPr/>
                    <a:lstStyle/>
                    <a:p>
                      <a:endParaRPr lang="en-IN" dirty="0"/>
                    </a:p>
                  </a:txBody>
                  <a:tcPr/>
                </a:tc>
                <a:extLst>
                  <a:ext uri="{0D108BD9-81ED-4DB2-BD59-A6C34878D82A}">
                    <a16:rowId xmlns:a16="http://schemas.microsoft.com/office/drawing/2014/main" val="1274778834"/>
                  </a:ext>
                </a:extLst>
              </a:tr>
              <a:tr h="370840">
                <a:tc>
                  <a:txBody>
                    <a:bodyPr/>
                    <a:lstStyle/>
                    <a:p>
                      <a:r>
                        <a:rPr lang="en-US" dirty="0"/>
                        <a:t>32 records </a:t>
                      </a:r>
                      <a:endParaRPr lang="en-IN" dirty="0"/>
                    </a:p>
                  </a:txBody>
                  <a:tcPr/>
                </a:tc>
                <a:extLst>
                  <a:ext uri="{0D108BD9-81ED-4DB2-BD59-A6C34878D82A}">
                    <a16:rowId xmlns:a16="http://schemas.microsoft.com/office/drawing/2014/main" val="3533354242"/>
                  </a:ext>
                </a:extLst>
              </a:tr>
            </a:tbl>
          </a:graphicData>
        </a:graphic>
      </p:graphicFrame>
      <p:sp>
        <p:nvSpPr>
          <p:cNvPr id="5" name="TextBox 4">
            <a:extLst>
              <a:ext uri="{FF2B5EF4-FFF2-40B4-BE49-F238E27FC236}">
                <a16:creationId xmlns:a16="http://schemas.microsoft.com/office/drawing/2014/main" id="{91A346FF-0D1D-45A8-A678-AC12AE23BB8A}"/>
              </a:ext>
            </a:extLst>
          </p:cNvPr>
          <p:cNvSpPr txBox="1"/>
          <p:nvPr/>
        </p:nvSpPr>
        <p:spPr>
          <a:xfrm flipH="1">
            <a:off x="9221250" y="110356"/>
            <a:ext cx="1988033" cy="369332"/>
          </a:xfrm>
          <a:prstGeom prst="rect">
            <a:avLst/>
          </a:prstGeom>
          <a:noFill/>
        </p:spPr>
        <p:txBody>
          <a:bodyPr wrap="square" rtlCol="0">
            <a:spAutoFit/>
          </a:bodyPr>
          <a:lstStyle/>
          <a:p>
            <a:r>
              <a:rPr lang="en-US" b="1" dirty="0"/>
              <a:t>16 Data Blocks </a:t>
            </a:r>
            <a:endParaRPr lang="en-IN" b="1" dirty="0"/>
          </a:p>
        </p:txBody>
      </p:sp>
      <p:sp>
        <p:nvSpPr>
          <p:cNvPr id="6" name="TextBox 5">
            <a:extLst>
              <a:ext uri="{FF2B5EF4-FFF2-40B4-BE49-F238E27FC236}">
                <a16:creationId xmlns:a16="http://schemas.microsoft.com/office/drawing/2014/main" id="{1B70DC53-3F7A-4E2B-85E3-DF84FF5A86EF}"/>
              </a:ext>
            </a:extLst>
          </p:cNvPr>
          <p:cNvSpPr txBox="1"/>
          <p:nvPr/>
        </p:nvSpPr>
        <p:spPr>
          <a:xfrm>
            <a:off x="0" y="295022"/>
            <a:ext cx="7898524" cy="1938992"/>
          </a:xfrm>
          <a:prstGeom prst="rect">
            <a:avLst/>
          </a:prstGeom>
          <a:noFill/>
        </p:spPr>
        <p:txBody>
          <a:bodyPr wrap="square" rtlCol="0">
            <a:spAutoFit/>
          </a:bodyPr>
          <a:lstStyle/>
          <a:p>
            <a:r>
              <a:rPr lang="en-US" sz="2400" dirty="0"/>
              <a:t>Consider the Index block that contains the first keyword (4 </a:t>
            </a:r>
            <a:r>
              <a:rPr lang="en-US" sz="2400" b="1" dirty="0"/>
              <a:t>B) </a:t>
            </a:r>
            <a:r>
              <a:rPr lang="en-US" sz="2400" dirty="0"/>
              <a:t>and address of the </a:t>
            </a:r>
          </a:p>
          <a:p>
            <a:r>
              <a:rPr lang="en-US" sz="2400" dirty="0"/>
              <a:t>Blocks (4 B)=&gt; 8 B for each index entry:</a:t>
            </a:r>
          </a:p>
          <a:p>
            <a:r>
              <a:rPr lang="en-US" sz="2400" dirty="0"/>
              <a:t>Therefore, 92160000 or 64 MB/ 8=  11520000 is the possible number of tries (16 only Required).</a:t>
            </a:r>
            <a:endParaRPr lang="en-IN" sz="2400" dirty="0"/>
          </a:p>
        </p:txBody>
      </p:sp>
      <p:graphicFrame>
        <p:nvGraphicFramePr>
          <p:cNvPr id="7" name="Table 7">
            <a:extLst>
              <a:ext uri="{FF2B5EF4-FFF2-40B4-BE49-F238E27FC236}">
                <a16:creationId xmlns:a16="http://schemas.microsoft.com/office/drawing/2014/main" id="{66FBEDB5-0112-474F-8EC0-84D9CEBB6ACF}"/>
              </a:ext>
            </a:extLst>
          </p:cNvPr>
          <p:cNvGraphicFramePr>
            <a:graphicFrameLocks noGrp="1"/>
          </p:cNvGraphicFramePr>
          <p:nvPr>
            <p:extLst>
              <p:ext uri="{D42A27DB-BD31-4B8C-83A1-F6EECF244321}">
                <p14:modId xmlns:p14="http://schemas.microsoft.com/office/powerpoint/2010/main" val="2748065826"/>
              </p:ext>
            </p:extLst>
          </p:nvPr>
        </p:nvGraphicFramePr>
        <p:xfrm>
          <a:off x="2938070" y="1008993"/>
          <a:ext cx="2764006" cy="2926080"/>
        </p:xfrm>
        <a:graphic>
          <a:graphicData uri="http://schemas.openxmlformats.org/drawingml/2006/table">
            <a:tbl>
              <a:tblPr firstRow="1" bandRow="1">
                <a:tableStyleId>{5C22544A-7EE6-4342-B048-85BDC9FD1C3A}</a:tableStyleId>
              </a:tblPr>
              <a:tblGrid>
                <a:gridCol w="1382003">
                  <a:extLst>
                    <a:ext uri="{9D8B030D-6E8A-4147-A177-3AD203B41FA5}">
                      <a16:colId xmlns:a16="http://schemas.microsoft.com/office/drawing/2014/main" val="4040656421"/>
                    </a:ext>
                  </a:extLst>
                </a:gridCol>
                <a:gridCol w="1382003">
                  <a:extLst>
                    <a:ext uri="{9D8B030D-6E8A-4147-A177-3AD203B41FA5}">
                      <a16:colId xmlns:a16="http://schemas.microsoft.com/office/drawing/2014/main" val="936934849"/>
                    </a:ext>
                  </a:extLst>
                </a:gridCol>
              </a:tblGrid>
              <a:tr h="316086">
                <a:tc>
                  <a:txBody>
                    <a:bodyPr/>
                    <a:lstStyle/>
                    <a:p>
                      <a:r>
                        <a:rPr lang="en-US" dirty="0"/>
                        <a:t>Keyword</a:t>
                      </a:r>
                      <a:endParaRPr lang="en-IN" dirty="0"/>
                    </a:p>
                  </a:txBody>
                  <a:tcPr/>
                </a:tc>
                <a:tc>
                  <a:txBody>
                    <a:bodyPr/>
                    <a:lstStyle/>
                    <a:p>
                      <a:r>
                        <a:rPr lang="en-US" dirty="0"/>
                        <a:t>Address</a:t>
                      </a:r>
                      <a:endParaRPr lang="en-IN" dirty="0"/>
                    </a:p>
                  </a:txBody>
                  <a:tcPr/>
                </a:tc>
                <a:extLst>
                  <a:ext uri="{0D108BD9-81ED-4DB2-BD59-A6C34878D82A}">
                    <a16:rowId xmlns:a16="http://schemas.microsoft.com/office/drawing/2014/main" val="1295385581"/>
                  </a:ext>
                </a:extLst>
              </a:tr>
              <a:tr h="316086">
                <a:tc>
                  <a:txBody>
                    <a:bodyPr/>
                    <a:lstStyle/>
                    <a:p>
                      <a:endParaRPr lang="en-IN"/>
                    </a:p>
                  </a:txBody>
                  <a:tcPr/>
                </a:tc>
                <a:tc>
                  <a:txBody>
                    <a:bodyPr/>
                    <a:lstStyle/>
                    <a:p>
                      <a:endParaRPr lang="en-IN"/>
                    </a:p>
                  </a:txBody>
                  <a:tcPr/>
                </a:tc>
                <a:extLst>
                  <a:ext uri="{0D108BD9-81ED-4DB2-BD59-A6C34878D82A}">
                    <a16:rowId xmlns:a16="http://schemas.microsoft.com/office/drawing/2014/main" val="1547735168"/>
                  </a:ext>
                </a:extLst>
              </a:tr>
              <a:tr h="316086">
                <a:tc>
                  <a:txBody>
                    <a:bodyPr/>
                    <a:lstStyle/>
                    <a:p>
                      <a:endParaRPr lang="en-IN"/>
                    </a:p>
                  </a:txBody>
                  <a:tcPr/>
                </a:tc>
                <a:tc>
                  <a:txBody>
                    <a:bodyPr/>
                    <a:lstStyle/>
                    <a:p>
                      <a:endParaRPr lang="en-IN"/>
                    </a:p>
                  </a:txBody>
                  <a:tcPr/>
                </a:tc>
                <a:extLst>
                  <a:ext uri="{0D108BD9-81ED-4DB2-BD59-A6C34878D82A}">
                    <a16:rowId xmlns:a16="http://schemas.microsoft.com/office/drawing/2014/main" val="435014113"/>
                  </a:ext>
                </a:extLst>
              </a:tr>
              <a:tr h="316086">
                <a:tc>
                  <a:txBody>
                    <a:bodyPr/>
                    <a:lstStyle/>
                    <a:p>
                      <a:endParaRPr lang="en-IN" dirty="0"/>
                    </a:p>
                  </a:txBody>
                  <a:tcPr/>
                </a:tc>
                <a:tc>
                  <a:txBody>
                    <a:bodyPr/>
                    <a:lstStyle/>
                    <a:p>
                      <a:endParaRPr lang="en-IN"/>
                    </a:p>
                  </a:txBody>
                  <a:tcPr/>
                </a:tc>
                <a:extLst>
                  <a:ext uri="{0D108BD9-81ED-4DB2-BD59-A6C34878D82A}">
                    <a16:rowId xmlns:a16="http://schemas.microsoft.com/office/drawing/2014/main" val="2269888584"/>
                  </a:ext>
                </a:extLst>
              </a:tr>
              <a:tr h="316086">
                <a:tc>
                  <a:txBody>
                    <a:bodyPr/>
                    <a:lstStyle/>
                    <a:p>
                      <a:endParaRPr lang="en-IN" dirty="0"/>
                    </a:p>
                  </a:txBody>
                  <a:tcPr/>
                </a:tc>
                <a:tc>
                  <a:txBody>
                    <a:bodyPr/>
                    <a:lstStyle/>
                    <a:p>
                      <a:endParaRPr lang="en-IN"/>
                    </a:p>
                  </a:txBody>
                  <a:tcPr/>
                </a:tc>
                <a:extLst>
                  <a:ext uri="{0D108BD9-81ED-4DB2-BD59-A6C34878D82A}">
                    <a16:rowId xmlns:a16="http://schemas.microsoft.com/office/drawing/2014/main" val="1230687228"/>
                  </a:ext>
                </a:extLst>
              </a:tr>
              <a:tr h="316086">
                <a:tc>
                  <a:txBody>
                    <a:bodyPr/>
                    <a:lstStyle/>
                    <a:p>
                      <a:endParaRPr lang="en-IN"/>
                    </a:p>
                  </a:txBody>
                  <a:tcPr/>
                </a:tc>
                <a:tc>
                  <a:txBody>
                    <a:bodyPr/>
                    <a:lstStyle/>
                    <a:p>
                      <a:endParaRPr lang="en-IN"/>
                    </a:p>
                  </a:txBody>
                  <a:tcPr/>
                </a:tc>
                <a:extLst>
                  <a:ext uri="{0D108BD9-81ED-4DB2-BD59-A6C34878D82A}">
                    <a16:rowId xmlns:a16="http://schemas.microsoft.com/office/drawing/2014/main" val="212982038"/>
                  </a:ext>
                </a:extLst>
              </a:tr>
              <a:tr h="316086">
                <a:tc>
                  <a:txBody>
                    <a:bodyPr/>
                    <a:lstStyle/>
                    <a:p>
                      <a:endParaRPr lang="en-IN" dirty="0"/>
                    </a:p>
                  </a:txBody>
                  <a:tcPr/>
                </a:tc>
                <a:tc>
                  <a:txBody>
                    <a:bodyPr/>
                    <a:lstStyle/>
                    <a:p>
                      <a:endParaRPr lang="en-IN"/>
                    </a:p>
                  </a:txBody>
                  <a:tcPr/>
                </a:tc>
                <a:extLst>
                  <a:ext uri="{0D108BD9-81ED-4DB2-BD59-A6C34878D82A}">
                    <a16:rowId xmlns:a16="http://schemas.microsoft.com/office/drawing/2014/main" val="2937129930"/>
                  </a:ext>
                </a:extLst>
              </a:tr>
              <a:tr h="316086">
                <a:tc>
                  <a:txBody>
                    <a:bodyPr/>
                    <a:lstStyle/>
                    <a:p>
                      <a:endParaRPr lang="en-IN"/>
                    </a:p>
                  </a:txBody>
                  <a:tcPr/>
                </a:tc>
                <a:tc>
                  <a:txBody>
                    <a:bodyPr/>
                    <a:lstStyle/>
                    <a:p>
                      <a:endParaRPr lang="en-IN" dirty="0"/>
                    </a:p>
                  </a:txBody>
                  <a:tcPr/>
                </a:tc>
                <a:extLst>
                  <a:ext uri="{0D108BD9-81ED-4DB2-BD59-A6C34878D82A}">
                    <a16:rowId xmlns:a16="http://schemas.microsoft.com/office/drawing/2014/main" val="3495910281"/>
                  </a:ext>
                </a:extLst>
              </a:tr>
            </a:tbl>
          </a:graphicData>
        </a:graphic>
      </p:graphicFrame>
      <p:cxnSp>
        <p:nvCxnSpPr>
          <p:cNvPr id="9" name="Straight Arrow Connector 8">
            <a:extLst>
              <a:ext uri="{FF2B5EF4-FFF2-40B4-BE49-F238E27FC236}">
                <a16:creationId xmlns:a16="http://schemas.microsoft.com/office/drawing/2014/main" id="{517719D0-43C1-4B79-AE5B-7C0793A288E1}"/>
              </a:ext>
            </a:extLst>
          </p:cNvPr>
          <p:cNvCxnSpPr>
            <a:cxnSpLocks/>
          </p:cNvCxnSpPr>
          <p:nvPr/>
        </p:nvCxnSpPr>
        <p:spPr>
          <a:xfrm flipV="1">
            <a:off x="4729655" y="788277"/>
            <a:ext cx="3736427" cy="680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3DA92B2-3AAB-449C-B1AD-71032C154A98}"/>
              </a:ext>
            </a:extLst>
          </p:cNvPr>
          <p:cNvCxnSpPr>
            <a:cxnSpLocks/>
          </p:cNvCxnSpPr>
          <p:nvPr/>
        </p:nvCxnSpPr>
        <p:spPr>
          <a:xfrm flipV="1">
            <a:off x="4729655" y="1008994"/>
            <a:ext cx="3736427" cy="865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D064EEB-9D4C-4373-A2A2-6436841CEF31}"/>
              </a:ext>
            </a:extLst>
          </p:cNvPr>
          <p:cNvCxnSpPr>
            <a:cxnSpLocks/>
          </p:cNvCxnSpPr>
          <p:nvPr/>
        </p:nvCxnSpPr>
        <p:spPr>
          <a:xfrm flipV="1">
            <a:off x="5432977" y="3691926"/>
            <a:ext cx="3033105" cy="40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7">
            <a:extLst>
              <a:ext uri="{FF2B5EF4-FFF2-40B4-BE49-F238E27FC236}">
                <a16:creationId xmlns:a16="http://schemas.microsoft.com/office/drawing/2014/main" id="{B909FA05-16E0-4C33-AAF9-9D112029C6BD}"/>
              </a:ext>
            </a:extLst>
          </p:cNvPr>
          <p:cNvGraphicFramePr>
            <a:graphicFrameLocks noGrp="1"/>
          </p:cNvGraphicFramePr>
          <p:nvPr>
            <p:extLst>
              <p:ext uri="{D42A27DB-BD31-4B8C-83A1-F6EECF244321}">
                <p14:modId xmlns:p14="http://schemas.microsoft.com/office/powerpoint/2010/main" val="1206441436"/>
              </p:ext>
            </p:extLst>
          </p:nvPr>
        </p:nvGraphicFramePr>
        <p:xfrm>
          <a:off x="2929516" y="4051400"/>
          <a:ext cx="2772560" cy="2926080"/>
        </p:xfrm>
        <a:graphic>
          <a:graphicData uri="http://schemas.openxmlformats.org/drawingml/2006/table">
            <a:tbl>
              <a:tblPr firstRow="1" bandRow="1">
                <a:tableStyleId>{5C22544A-7EE6-4342-B048-85BDC9FD1C3A}</a:tableStyleId>
              </a:tblPr>
              <a:tblGrid>
                <a:gridCol w="1386280">
                  <a:extLst>
                    <a:ext uri="{9D8B030D-6E8A-4147-A177-3AD203B41FA5}">
                      <a16:colId xmlns:a16="http://schemas.microsoft.com/office/drawing/2014/main" val="4040656421"/>
                    </a:ext>
                  </a:extLst>
                </a:gridCol>
                <a:gridCol w="1386280">
                  <a:extLst>
                    <a:ext uri="{9D8B030D-6E8A-4147-A177-3AD203B41FA5}">
                      <a16:colId xmlns:a16="http://schemas.microsoft.com/office/drawing/2014/main" val="936934849"/>
                    </a:ext>
                  </a:extLst>
                </a:gridCol>
              </a:tblGrid>
              <a:tr h="328668">
                <a:tc>
                  <a:txBody>
                    <a:bodyPr/>
                    <a:lstStyle/>
                    <a:p>
                      <a:r>
                        <a:rPr lang="en-US" dirty="0"/>
                        <a:t>Keyword</a:t>
                      </a:r>
                      <a:endParaRPr lang="en-IN" dirty="0"/>
                    </a:p>
                  </a:txBody>
                  <a:tcPr/>
                </a:tc>
                <a:tc>
                  <a:txBody>
                    <a:bodyPr/>
                    <a:lstStyle/>
                    <a:p>
                      <a:r>
                        <a:rPr lang="en-US" dirty="0"/>
                        <a:t>Address</a:t>
                      </a:r>
                      <a:endParaRPr lang="en-IN" dirty="0"/>
                    </a:p>
                  </a:txBody>
                  <a:tcPr/>
                </a:tc>
                <a:extLst>
                  <a:ext uri="{0D108BD9-81ED-4DB2-BD59-A6C34878D82A}">
                    <a16:rowId xmlns:a16="http://schemas.microsoft.com/office/drawing/2014/main" val="1295385581"/>
                  </a:ext>
                </a:extLst>
              </a:tr>
              <a:tr h="328668">
                <a:tc>
                  <a:txBody>
                    <a:bodyPr/>
                    <a:lstStyle/>
                    <a:p>
                      <a:endParaRPr lang="en-IN"/>
                    </a:p>
                  </a:txBody>
                  <a:tcPr/>
                </a:tc>
                <a:tc>
                  <a:txBody>
                    <a:bodyPr/>
                    <a:lstStyle/>
                    <a:p>
                      <a:endParaRPr lang="en-IN"/>
                    </a:p>
                  </a:txBody>
                  <a:tcPr/>
                </a:tc>
                <a:extLst>
                  <a:ext uri="{0D108BD9-81ED-4DB2-BD59-A6C34878D82A}">
                    <a16:rowId xmlns:a16="http://schemas.microsoft.com/office/drawing/2014/main" val="1547735168"/>
                  </a:ext>
                </a:extLst>
              </a:tr>
              <a:tr h="328668">
                <a:tc>
                  <a:txBody>
                    <a:bodyPr/>
                    <a:lstStyle/>
                    <a:p>
                      <a:endParaRPr lang="en-IN"/>
                    </a:p>
                  </a:txBody>
                  <a:tcPr/>
                </a:tc>
                <a:tc>
                  <a:txBody>
                    <a:bodyPr/>
                    <a:lstStyle/>
                    <a:p>
                      <a:endParaRPr lang="en-IN"/>
                    </a:p>
                  </a:txBody>
                  <a:tcPr/>
                </a:tc>
                <a:extLst>
                  <a:ext uri="{0D108BD9-81ED-4DB2-BD59-A6C34878D82A}">
                    <a16:rowId xmlns:a16="http://schemas.microsoft.com/office/drawing/2014/main" val="435014113"/>
                  </a:ext>
                </a:extLst>
              </a:tr>
              <a:tr h="328668">
                <a:tc>
                  <a:txBody>
                    <a:bodyPr/>
                    <a:lstStyle/>
                    <a:p>
                      <a:endParaRPr lang="en-IN" dirty="0"/>
                    </a:p>
                  </a:txBody>
                  <a:tcPr/>
                </a:tc>
                <a:tc>
                  <a:txBody>
                    <a:bodyPr/>
                    <a:lstStyle/>
                    <a:p>
                      <a:endParaRPr lang="en-IN"/>
                    </a:p>
                  </a:txBody>
                  <a:tcPr/>
                </a:tc>
                <a:extLst>
                  <a:ext uri="{0D108BD9-81ED-4DB2-BD59-A6C34878D82A}">
                    <a16:rowId xmlns:a16="http://schemas.microsoft.com/office/drawing/2014/main" val="2269888584"/>
                  </a:ext>
                </a:extLst>
              </a:tr>
              <a:tr h="328668">
                <a:tc>
                  <a:txBody>
                    <a:bodyPr/>
                    <a:lstStyle/>
                    <a:p>
                      <a:endParaRPr lang="en-IN" dirty="0"/>
                    </a:p>
                  </a:txBody>
                  <a:tcPr/>
                </a:tc>
                <a:tc>
                  <a:txBody>
                    <a:bodyPr/>
                    <a:lstStyle/>
                    <a:p>
                      <a:endParaRPr lang="en-IN"/>
                    </a:p>
                  </a:txBody>
                  <a:tcPr/>
                </a:tc>
                <a:extLst>
                  <a:ext uri="{0D108BD9-81ED-4DB2-BD59-A6C34878D82A}">
                    <a16:rowId xmlns:a16="http://schemas.microsoft.com/office/drawing/2014/main" val="1230687228"/>
                  </a:ext>
                </a:extLst>
              </a:tr>
              <a:tr h="328668">
                <a:tc>
                  <a:txBody>
                    <a:bodyPr/>
                    <a:lstStyle/>
                    <a:p>
                      <a:endParaRPr lang="en-IN"/>
                    </a:p>
                  </a:txBody>
                  <a:tcPr/>
                </a:tc>
                <a:tc>
                  <a:txBody>
                    <a:bodyPr/>
                    <a:lstStyle/>
                    <a:p>
                      <a:endParaRPr lang="en-IN"/>
                    </a:p>
                  </a:txBody>
                  <a:tcPr/>
                </a:tc>
                <a:extLst>
                  <a:ext uri="{0D108BD9-81ED-4DB2-BD59-A6C34878D82A}">
                    <a16:rowId xmlns:a16="http://schemas.microsoft.com/office/drawing/2014/main" val="212982038"/>
                  </a:ext>
                </a:extLst>
              </a:tr>
              <a:tr h="328668">
                <a:tc>
                  <a:txBody>
                    <a:bodyPr/>
                    <a:lstStyle/>
                    <a:p>
                      <a:endParaRPr lang="en-IN"/>
                    </a:p>
                  </a:txBody>
                  <a:tcPr/>
                </a:tc>
                <a:tc>
                  <a:txBody>
                    <a:bodyPr/>
                    <a:lstStyle/>
                    <a:p>
                      <a:endParaRPr lang="en-IN"/>
                    </a:p>
                  </a:txBody>
                  <a:tcPr/>
                </a:tc>
                <a:extLst>
                  <a:ext uri="{0D108BD9-81ED-4DB2-BD59-A6C34878D82A}">
                    <a16:rowId xmlns:a16="http://schemas.microsoft.com/office/drawing/2014/main" val="2937129930"/>
                  </a:ext>
                </a:extLst>
              </a:tr>
              <a:tr h="328668">
                <a:tc>
                  <a:txBody>
                    <a:bodyPr/>
                    <a:lstStyle/>
                    <a:p>
                      <a:endParaRPr lang="en-IN"/>
                    </a:p>
                  </a:txBody>
                  <a:tcPr/>
                </a:tc>
                <a:tc>
                  <a:txBody>
                    <a:bodyPr/>
                    <a:lstStyle/>
                    <a:p>
                      <a:endParaRPr lang="en-IN" dirty="0"/>
                    </a:p>
                  </a:txBody>
                  <a:tcPr/>
                </a:tc>
                <a:extLst>
                  <a:ext uri="{0D108BD9-81ED-4DB2-BD59-A6C34878D82A}">
                    <a16:rowId xmlns:a16="http://schemas.microsoft.com/office/drawing/2014/main" val="3495910281"/>
                  </a:ext>
                </a:extLst>
              </a:tr>
            </a:tbl>
          </a:graphicData>
        </a:graphic>
      </p:graphicFrame>
      <p:cxnSp>
        <p:nvCxnSpPr>
          <p:cNvPr id="16" name="Straight Arrow Connector 15">
            <a:extLst>
              <a:ext uri="{FF2B5EF4-FFF2-40B4-BE49-F238E27FC236}">
                <a16:creationId xmlns:a16="http://schemas.microsoft.com/office/drawing/2014/main" id="{23697054-C45B-4028-80DA-1259D30DB61D}"/>
              </a:ext>
            </a:extLst>
          </p:cNvPr>
          <p:cNvCxnSpPr/>
          <p:nvPr/>
        </p:nvCxnSpPr>
        <p:spPr>
          <a:xfrm flipV="1">
            <a:off x="5274441" y="4155789"/>
            <a:ext cx="3191641" cy="401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542A268-6258-43E4-AB2D-93428A84B870}"/>
              </a:ext>
            </a:extLst>
          </p:cNvPr>
          <p:cNvCxnSpPr/>
          <p:nvPr/>
        </p:nvCxnSpPr>
        <p:spPr>
          <a:xfrm flipV="1">
            <a:off x="5432977" y="6280224"/>
            <a:ext cx="3033105" cy="577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65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411CC-3A13-4011-84C2-4BC42E68CE6A}"/>
              </a:ext>
            </a:extLst>
          </p:cNvPr>
          <p:cNvSpPr>
            <a:spLocks noGrp="1"/>
          </p:cNvSpPr>
          <p:nvPr>
            <p:ph type="title"/>
          </p:nvPr>
        </p:nvSpPr>
        <p:spPr>
          <a:xfrm>
            <a:off x="1311166" y="2903373"/>
            <a:ext cx="10515600" cy="1325563"/>
          </a:xfrm>
        </p:spPr>
        <p:txBody>
          <a:bodyPr/>
          <a:lstStyle/>
          <a:p>
            <a:r>
              <a:rPr lang="en-US"/>
              <a:t>Thank you </a:t>
            </a:r>
            <a:br>
              <a:rPr lang="en-US" dirty="0"/>
            </a:br>
            <a:endParaRPr lang="en-IN" dirty="0"/>
          </a:p>
        </p:txBody>
      </p:sp>
    </p:spTree>
    <p:extLst>
      <p:ext uri="{BB962C8B-B14F-4D97-AF65-F5344CB8AC3E}">
        <p14:creationId xmlns:p14="http://schemas.microsoft.com/office/powerpoint/2010/main" val="1964103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71611-1233-43FE-B749-ED31C10BEC0B}"/>
              </a:ext>
            </a:extLst>
          </p:cNvPr>
          <p:cNvSpPr>
            <a:spLocks noGrp="1"/>
          </p:cNvSpPr>
          <p:nvPr>
            <p:ph type="title"/>
          </p:nvPr>
        </p:nvSpPr>
        <p:spPr/>
        <p:txBody>
          <a:bodyPr/>
          <a:lstStyle/>
          <a:p>
            <a:r>
              <a:rPr lang="en-US" dirty="0"/>
              <a:t> Hadoop? </a:t>
            </a:r>
            <a:endParaRPr lang="en-IN" dirty="0"/>
          </a:p>
        </p:txBody>
      </p:sp>
      <p:sp>
        <p:nvSpPr>
          <p:cNvPr id="3" name="Content Placeholder 2">
            <a:extLst>
              <a:ext uri="{FF2B5EF4-FFF2-40B4-BE49-F238E27FC236}">
                <a16:creationId xmlns:a16="http://schemas.microsoft.com/office/drawing/2014/main" id="{C5D244A2-A5FD-4200-8B14-9F1B22ADC0D6}"/>
              </a:ext>
            </a:extLst>
          </p:cNvPr>
          <p:cNvSpPr>
            <a:spLocks noGrp="1"/>
          </p:cNvSpPr>
          <p:nvPr>
            <p:ph idx="1"/>
          </p:nvPr>
        </p:nvSpPr>
        <p:spPr/>
        <p:txBody>
          <a:bodyPr/>
          <a:lstStyle/>
          <a:p>
            <a:r>
              <a:rPr lang="en-US" dirty="0"/>
              <a:t>How Hadoop fit with the Big data concepts?</a:t>
            </a:r>
          </a:p>
          <a:p>
            <a:r>
              <a:rPr lang="en-US" dirty="0"/>
              <a:t>Why Hadoop?</a:t>
            </a:r>
          </a:p>
          <a:p>
            <a:r>
              <a:rPr lang="en-US" dirty="0"/>
              <a:t>Hadoop supports all the features or particularly has its own features that could be mapped for Big data organization and further accessing?</a:t>
            </a:r>
          </a:p>
          <a:p>
            <a:r>
              <a:rPr lang="en-US" dirty="0"/>
              <a:t>Is there any technological novelty to handle the Big data?  </a:t>
            </a:r>
          </a:p>
          <a:p>
            <a:endParaRPr lang="en-IN" dirty="0"/>
          </a:p>
        </p:txBody>
      </p:sp>
    </p:spTree>
    <p:extLst>
      <p:ext uri="{BB962C8B-B14F-4D97-AF65-F5344CB8AC3E}">
        <p14:creationId xmlns:p14="http://schemas.microsoft.com/office/powerpoint/2010/main" val="1588868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7B301-7F61-4365-9D78-608FEE5B8A7C}"/>
              </a:ext>
            </a:extLst>
          </p:cNvPr>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lstStyle/>
          <a:p>
            <a:r>
              <a:rPr lang="en-US" dirty="0"/>
              <a:t>Ticket Counters in Howrah Station</a:t>
            </a:r>
            <a:endParaRPr lang="en-IN" dirty="0"/>
          </a:p>
        </p:txBody>
      </p:sp>
      <p:sp>
        <p:nvSpPr>
          <p:cNvPr id="3" name="Content Placeholder 2">
            <a:extLst>
              <a:ext uri="{FF2B5EF4-FFF2-40B4-BE49-F238E27FC236}">
                <a16:creationId xmlns:a16="http://schemas.microsoft.com/office/drawing/2014/main" id="{0C21BA49-55EE-4DA8-B9E9-B328FF3A91F4}"/>
              </a:ext>
            </a:extLst>
          </p:cNvPr>
          <p:cNvSpPr>
            <a:spLocks noGrp="1"/>
          </p:cNvSpPr>
          <p:nvPr>
            <p:ph idx="1"/>
          </p:nvPr>
        </p:nvSpPr>
        <p:spPr>
          <a:xfrm>
            <a:off x="838200" y="1690688"/>
            <a:ext cx="10515600" cy="1992396"/>
          </a:xfrm>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a:t>Could we build a single counter with the speed that sums up the speed of all the counters?</a:t>
            </a:r>
          </a:p>
          <a:p>
            <a:r>
              <a:rPr lang="en-US" dirty="0"/>
              <a:t>What are the demerits of single high-speed counter in the railway station? </a:t>
            </a:r>
          </a:p>
          <a:p>
            <a:endParaRPr lang="en-IN" dirty="0"/>
          </a:p>
        </p:txBody>
      </p:sp>
      <p:sp>
        <p:nvSpPr>
          <p:cNvPr id="4" name="Content Placeholder 2">
            <a:extLst>
              <a:ext uri="{FF2B5EF4-FFF2-40B4-BE49-F238E27FC236}">
                <a16:creationId xmlns:a16="http://schemas.microsoft.com/office/drawing/2014/main" id="{FC053155-E9D5-4BC4-977F-15B9C6EA6A16}"/>
              </a:ext>
            </a:extLst>
          </p:cNvPr>
          <p:cNvSpPr txBox="1">
            <a:spLocks/>
          </p:cNvSpPr>
          <p:nvPr/>
        </p:nvSpPr>
        <p:spPr>
          <a:xfrm>
            <a:off x="1604211" y="4012449"/>
            <a:ext cx="9998242" cy="199239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Single-point of failure</a:t>
            </a:r>
          </a:p>
          <a:p>
            <a:r>
              <a:rPr lang="en-US" dirty="0"/>
              <a:t>With the increasing demand of speed, innovation engineering will be required- complex, tough, costly</a:t>
            </a:r>
          </a:p>
          <a:p>
            <a:r>
              <a:rPr lang="en-US" dirty="0"/>
              <a:t>Inconvenience of Passengers – multiple routes. </a:t>
            </a:r>
          </a:p>
          <a:p>
            <a:endParaRPr lang="en-IN" dirty="0"/>
          </a:p>
        </p:txBody>
      </p:sp>
    </p:spTree>
    <p:extLst>
      <p:ext uri="{BB962C8B-B14F-4D97-AF65-F5344CB8AC3E}">
        <p14:creationId xmlns:p14="http://schemas.microsoft.com/office/powerpoint/2010/main" val="249712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bg/>
                                          </p:spTgt>
                                        </p:tgtEl>
                                        <p:attrNameLst>
                                          <p:attrName>style.visibility</p:attrName>
                                        </p:attrNameLst>
                                      </p:cBhvr>
                                      <p:to>
                                        <p:strVal val="visible"/>
                                      </p:to>
                                    </p:set>
                                    <p:anim calcmode="lin" valueType="num">
                                      <p:cBhvr additive="base">
                                        <p:cTn id="14" dur="500" fill="hold"/>
                                        <p:tgtEl>
                                          <p:spTgt spid="3">
                                            <p:bg/>
                                          </p:spTgt>
                                        </p:tgtEl>
                                        <p:attrNameLst>
                                          <p:attrName>ppt_x</p:attrName>
                                        </p:attrNameLst>
                                      </p:cBhvr>
                                      <p:tavLst>
                                        <p:tav tm="0">
                                          <p:val>
                                            <p:strVal val="#ppt_x"/>
                                          </p:val>
                                        </p:tav>
                                        <p:tav tm="100000">
                                          <p:val>
                                            <p:strVal val="#ppt_x"/>
                                          </p:val>
                                        </p:tav>
                                      </p:tavLst>
                                    </p:anim>
                                    <p:anim calcmode="lin" valueType="num">
                                      <p:cBhvr additive="base">
                                        <p:cTn id="15"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 calcmode="lin" valueType="num">
                                      <p:cBhvr additive="base">
                                        <p:cTn id="2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 calcmode="lin" valueType="num">
                                      <p:cBhvr additive="base">
                                        <p:cTn id="2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 calcmode="lin" valueType="num">
                                      <p:cBhvr additive="base">
                                        <p:cTn id="3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
                                            <p:txEl>
                                              <p:pRg st="1" end="1"/>
                                            </p:txEl>
                                          </p:spTgt>
                                        </p:tgtEl>
                                        <p:attrNameLst>
                                          <p:attrName>style.visibility</p:attrName>
                                        </p:attrNameLst>
                                      </p:cBhvr>
                                      <p:to>
                                        <p:strVal val="visible"/>
                                      </p:to>
                                    </p:set>
                                    <p:anim calcmode="lin" valueType="num">
                                      <p:cBhvr additive="base">
                                        <p:cTn id="3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4">
                                            <p:txEl>
                                              <p:pRg st="2" end="2"/>
                                            </p:txEl>
                                          </p:spTgt>
                                        </p:tgtEl>
                                        <p:attrNameLst>
                                          <p:attrName>style.visibility</p:attrName>
                                        </p:attrNameLst>
                                      </p:cBhvr>
                                      <p:to>
                                        <p:strVal val="visible"/>
                                      </p:to>
                                    </p:set>
                                    <p:anim calcmode="lin" valueType="num">
                                      <p:cBhvr additive="base">
                                        <p:cTn id="44"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61A88-C370-4CDC-A913-3085795434F9}"/>
              </a:ext>
            </a:extLst>
          </p:cNvPr>
          <p:cNvSpPr>
            <a:spLocks noGrp="1"/>
          </p:cNvSpPr>
          <p:nvPr>
            <p:ph type="title"/>
          </p:nvPr>
        </p:nvSpPr>
        <p:spPr/>
        <p:txBody>
          <a:bodyPr/>
          <a:lstStyle/>
          <a:p>
            <a:r>
              <a:rPr lang="en-US" dirty="0"/>
              <a:t>The Technology requirements to handle the Big data </a:t>
            </a:r>
            <a:endParaRPr lang="en-IN" dirty="0"/>
          </a:p>
        </p:txBody>
      </p:sp>
      <p:sp>
        <p:nvSpPr>
          <p:cNvPr id="3" name="Content Placeholder 2">
            <a:extLst>
              <a:ext uri="{FF2B5EF4-FFF2-40B4-BE49-F238E27FC236}">
                <a16:creationId xmlns:a16="http://schemas.microsoft.com/office/drawing/2014/main" id="{AF27FFDB-F8D1-4036-A88C-7E713C8452A3}"/>
              </a:ext>
            </a:extLst>
          </p:cNvPr>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algn="just">
              <a:lnSpc>
                <a:spcPct val="200000"/>
              </a:lnSpc>
            </a:pPr>
            <a:r>
              <a:rPr lang="en-US" dirty="0"/>
              <a:t>The continuous novelty of engineering innovation to organize the large volume of data – Costly, old one is wastage, time is high, complex.  </a:t>
            </a:r>
            <a:endParaRPr lang="en-IN" dirty="0"/>
          </a:p>
        </p:txBody>
      </p:sp>
    </p:spTree>
    <p:extLst>
      <p:ext uri="{BB962C8B-B14F-4D97-AF65-F5344CB8AC3E}">
        <p14:creationId xmlns:p14="http://schemas.microsoft.com/office/powerpoint/2010/main" val="1622242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85928-DCAA-4DFA-972E-D845561C5651}"/>
              </a:ext>
            </a:extLst>
          </p:cNvPr>
          <p:cNvSpPr>
            <a:spLocks noGrp="1"/>
          </p:cNvSpPr>
          <p:nvPr>
            <p:ph type="title"/>
          </p:nvPr>
        </p:nvSpPr>
        <p:spPr>
          <a:xfrm rot="20430566">
            <a:off x="859954" y="1867342"/>
            <a:ext cx="10516915" cy="2943513"/>
          </a:xfrm>
        </p:spPr>
        <p:txBody>
          <a:bodyPr>
            <a:normAutofit/>
          </a:bodyPr>
          <a:lstStyle/>
          <a:p>
            <a:pPr algn="ctr"/>
            <a:r>
              <a:rPr lang="en-US" sz="9600" dirty="0"/>
              <a:t>Hadoop </a:t>
            </a:r>
            <a:br>
              <a:rPr lang="en-US" dirty="0"/>
            </a:br>
            <a:r>
              <a:rPr lang="en-US" dirty="0"/>
              <a:t>The technology breakthrough </a:t>
            </a:r>
            <a:endParaRPr lang="en-IN" dirty="0"/>
          </a:p>
        </p:txBody>
      </p:sp>
      <p:pic>
        <p:nvPicPr>
          <p:cNvPr id="4" name="Picture 3" descr="A picture containing text, clipart&#10;&#10;Description automatically generated">
            <a:extLst>
              <a:ext uri="{FF2B5EF4-FFF2-40B4-BE49-F238E27FC236}">
                <a16:creationId xmlns:a16="http://schemas.microsoft.com/office/drawing/2014/main" id="{01A06623-5996-4FDF-B520-25BB3DA434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460" y="376988"/>
            <a:ext cx="3568700" cy="901700"/>
          </a:xfrm>
          <a:prstGeom prst="rect">
            <a:avLst/>
          </a:prstGeom>
        </p:spPr>
      </p:pic>
      <p:sp>
        <p:nvSpPr>
          <p:cNvPr id="5" name="TextBox 4">
            <a:extLst>
              <a:ext uri="{FF2B5EF4-FFF2-40B4-BE49-F238E27FC236}">
                <a16:creationId xmlns:a16="http://schemas.microsoft.com/office/drawing/2014/main" id="{35F86E2A-3012-4051-9B8F-46A9E77C5542}"/>
              </a:ext>
            </a:extLst>
          </p:cNvPr>
          <p:cNvSpPr txBox="1"/>
          <p:nvPr/>
        </p:nvSpPr>
        <p:spPr>
          <a:xfrm>
            <a:off x="144379" y="1636295"/>
            <a:ext cx="444769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a:t>Apache Hadoop is the Open-source Software</a:t>
            </a:r>
            <a:endParaRPr lang="en-IN" b="1" dirty="0"/>
          </a:p>
        </p:txBody>
      </p:sp>
      <p:sp>
        <p:nvSpPr>
          <p:cNvPr id="3" name="TextBox 2">
            <a:extLst>
              <a:ext uri="{FF2B5EF4-FFF2-40B4-BE49-F238E27FC236}">
                <a16:creationId xmlns:a16="http://schemas.microsoft.com/office/drawing/2014/main" id="{B4157155-267C-4B6C-AC12-803AC52A4683}"/>
              </a:ext>
            </a:extLst>
          </p:cNvPr>
          <p:cNvSpPr txBox="1"/>
          <p:nvPr/>
        </p:nvSpPr>
        <p:spPr>
          <a:xfrm>
            <a:off x="625405" y="2178568"/>
            <a:ext cx="2879891" cy="369332"/>
          </a:xfrm>
          <a:prstGeom prst="rect">
            <a:avLst/>
          </a:prstGeom>
          <a:noFill/>
        </p:spPr>
        <p:txBody>
          <a:bodyPr wrap="none" rtlCol="0">
            <a:spAutoFit/>
          </a:bodyPr>
          <a:lstStyle/>
          <a:p>
            <a:r>
              <a:rPr lang="en-US" b="1" dirty="0"/>
              <a:t>The fat elephant runs faster </a:t>
            </a:r>
            <a:endParaRPr lang="en-IN" b="1" dirty="0"/>
          </a:p>
        </p:txBody>
      </p:sp>
    </p:spTree>
    <p:extLst>
      <p:ext uri="{BB962C8B-B14F-4D97-AF65-F5344CB8AC3E}">
        <p14:creationId xmlns:p14="http://schemas.microsoft.com/office/powerpoint/2010/main" val="231347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remove" grpId="0" nodeType="with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ntr" presetSubtype="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1FAF8-4CEC-4890-8D61-DFA74EEDB608}"/>
              </a:ext>
            </a:extLst>
          </p:cNvPr>
          <p:cNvSpPr>
            <a:spLocks noGrp="1"/>
          </p:cNvSpPr>
          <p:nvPr>
            <p:ph type="title"/>
          </p:nvPr>
        </p:nvSpPr>
        <p:spPr/>
        <p:txBody>
          <a:bodyPr/>
          <a:lstStyle/>
          <a:p>
            <a:r>
              <a:rPr lang="en-US" dirty="0"/>
              <a:t>What is the technology breakthrough of Hadoop?</a:t>
            </a:r>
            <a:endParaRPr lang="en-IN" dirty="0"/>
          </a:p>
        </p:txBody>
      </p:sp>
      <p:sp>
        <p:nvSpPr>
          <p:cNvPr id="3" name="Content Placeholder 2">
            <a:extLst>
              <a:ext uri="{FF2B5EF4-FFF2-40B4-BE49-F238E27FC236}">
                <a16:creationId xmlns:a16="http://schemas.microsoft.com/office/drawing/2014/main" id="{F04F2B24-6EB4-43B0-9FD1-DD6C2C3679BB}"/>
              </a:ext>
            </a:extLst>
          </p:cNvPr>
          <p:cNvSpPr>
            <a:spLocks noGrp="1"/>
          </p:cNvSpPr>
          <p:nvPr>
            <p:ph idx="1"/>
          </p:nvPr>
        </p:nvSpPr>
        <p:spPr/>
        <p:txBody>
          <a:bodyPr/>
          <a:lstStyle/>
          <a:p>
            <a:r>
              <a:rPr lang="en-US" dirty="0"/>
              <a:t>The data is organized into multiple computers with small sizes.</a:t>
            </a:r>
          </a:p>
          <a:p>
            <a:r>
              <a:rPr lang="en-US" dirty="0"/>
              <a:t>Access time meets the industry requirements.</a:t>
            </a:r>
          </a:p>
          <a:p>
            <a:r>
              <a:rPr lang="en-US" dirty="0"/>
              <a:t>The Hadoop solution is scalable. Increasing volume of data does not matter, only add computers and store data.  </a:t>
            </a:r>
            <a:endParaRPr lang="en-IN" dirty="0"/>
          </a:p>
        </p:txBody>
      </p:sp>
    </p:spTree>
    <p:extLst>
      <p:ext uri="{BB962C8B-B14F-4D97-AF65-F5344CB8AC3E}">
        <p14:creationId xmlns:p14="http://schemas.microsoft.com/office/powerpoint/2010/main" val="3306311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963EC-1E6B-4384-8B9F-31BEEA410406}"/>
              </a:ext>
            </a:extLst>
          </p:cNvPr>
          <p:cNvSpPr>
            <a:spLocks noGrp="1"/>
          </p:cNvSpPr>
          <p:nvPr>
            <p:ph type="title"/>
          </p:nvPr>
        </p:nvSpPr>
        <p:spPr>
          <a:xfrm>
            <a:off x="838200" y="270533"/>
            <a:ext cx="10515600" cy="570994"/>
          </a:xfrm>
        </p:spPr>
        <p:txBody>
          <a:bodyPr>
            <a:normAutofit fontScale="90000"/>
          </a:bodyPr>
          <a:lstStyle/>
          <a:p>
            <a:pPr algn="ctr"/>
            <a:r>
              <a:rPr lang="en-US" dirty="0"/>
              <a:t>Organization of Data into Hadoop </a:t>
            </a:r>
            <a:endParaRPr lang="en-IN" dirty="0"/>
          </a:p>
        </p:txBody>
      </p:sp>
      <p:pic>
        <p:nvPicPr>
          <p:cNvPr id="7" name="Content Placeholder 4" descr="Computer">
            <a:extLst>
              <a:ext uri="{FF2B5EF4-FFF2-40B4-BE49-F238E27FC236}">
                <a16:creationId xmlns:a16="http://schemas.microsoft.com/office/drawing/2014/main" id="{7E34632C-8C16-4638-A137-D6F2343FE7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39007" y="1256893"/>
            <a:ext cx="914400" cy="914400"/>
          </a:xfrm>
          <a:prstGeom prst="rect">
            <a:avLst/>
          </a:prstGeom>
        </p:spPr>
      </p:pic>
      <p:pic>
        <p:nvPicPr>
          <p:cNvPr id="8" name="Content Placeholder 4" descr="Computer">
            <a:extLst>
              <a:ext uri="{FF2B5EF4-FFF2-40B4-BE49-F238E27FC236}">
                <a16:creationId xmlns:a16="http://schemas.microsoft.com/office/drawing/2014/main" id="{22982EC9-C9DD-4067-8132-5907699D75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5079" y="1353136"/>
            <a:ext cx="914400" cy="914400"/>
          </a:xfrm>
          <a:prstGeom prst="rect">
            <a:avLst/>
          </a:prstGeom>
        </p:spPr>
      </p:pic>
      <p:pic>
        <p:nvPicPr>
          <p:cNvPr id="9" name="Content Placeholder 4" descr="Computer">
            <a:extLst>
              <a:ext uri="{FF2B5EF4-FFF2-40B4-BE49-F238E27FC236}">
                <a16:creationId xmlns:a16="http://schemas.microsoft.com/office/drawing/2014/main" id="{B0178280-A304-41FA-A61E-2F175D9F81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9799" y="2193424"/>
            <a:ext cx="914400" cy="914400"/>
          </a:xfrm>
          <a:prstGeom prst="rect">
            <a:avLst/>
          </a:prstGeom>
        </p:spPr>
      </p:pic>
      <p:pic>
        <p:nvPicPr>
          <p:cNvPr id="10" name="Content Placeholder 4" descr="Computer">
            <a:extLst>
              <a:ext uri="{FF2B5EF4-FFF2-40B4-BE49-F238E27FC236}">
                <a16:creationId xmlns:a16="http://schemas.microsoft.com/office/drawing/2014/main" id="{E11E87C2-FAD9-4D71-81A0-6BF62DC52E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1423" y="2989450"/>
            <a:ext cx="914400" cy="914400"/>
          </a:xfrm>
          <a:prstGeom prst="rect">
            <a:avLst/>
          </a:prstGeom>
        </p:spPr>
      </p:pic>
      <p:pic>
        <p:nvPicPr>
          <p:cNvPr id="11" name="Content Placeholder 4" descr="Computer">
            <a:extLst>
              <a:ext uri="{FF2B5EF4-FFF2-40B4-BE49-F238E27FC236}">
                <a16:creationId xmlns:a16="http://schemas.microsoft.com/office/drawing/2014/main" id="{F0F23094-EFA1-47A2-BEB4-32A39865A4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771" y="3566298"/>
            <a:ext cx="929502" cy="929502"/>
          </a:xfrm>
          <a:prstGeom prst="rect">
            <a:avLst/>
          </a:prstGeom>
        </p:spPr>
      </p:pic>
      <p:pic>
        <p:nvPicPr>
          <p:cNvPr id="12" name="Content Placeholder 4" descr="Computer">
            <a:extLst>
              <a:ext uri="{FF2B5EF4-FFF2-40B4-BE49-F238E27FC236}">
                <a16:creationId xmlns:a16="http://schemas.microsoft.com/office/drawing/2014/main" id="{780C4B0F-F7DA-4F6C-B910-33328DAC26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0710" y="4175898"/>
            <a:ext cx="914400" cy="914400"/>
          </a:xfrm>
          <a:prstGeom prst="rect">
            <a:avLst/>
          </a:prstGeom>
        </p:spPr>
      </p:pic>
      <p:pic>
        <p:nvPicPr>
          <p:cNvPr id="13" name="Content Placeholder 4" descr="Computer">
            <a:extLst>
              <a:ext uri="{FF2B5EF4-FFF2-40B4-BE49-F238E27FC236}">
                <a16:creationId xmlns:a16="http://schemas.microsoft.com/office/drawing/2014/main" id="{4DCFA7DA-0C5E-4D27-B382-0BAB3E77CC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133266">
            <a:off x="1513381" y="4781315"/>
            <a:ext cx="914400" cy="914400"/>
          </a:xfrm>
          <a:prstGeom prst="rect">
            <a:avLst/>
          </a:prstGeom>
        </p:spPr>
      </p:pic>
      <p:pic>
        <p:nvPicPr>
          <p:cNvPr id="14" name="Content Placeholder 4" descr="Computer">
            <a:extLst>
              <a:ext uri="{FF2B5EF4-FFF2-40B4-BE49-F238E27FC236}">
                <a16:creationId xmlns:a16="http://schemas.microsoft.com/office/drawing/2014/main" id="{B83A641B-B5B3-4F9F-A28E-CAD47AD8B0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69759" y="5412698"/>
            <a:ext cx="914400" cy="914400"/>
          </a:xfrm>
          <a:prstGeom prst="rect">
            <a:avLst/>
          </a:prstGeom>
        </p:spPr>
      </p:pic>
      <p:pic>
        <p:nvPicPr>
          <p:cNvPr id="15" name="Content Placeholder 4" descr="Computer">
            <a:extLst>
              <a:ext uri="{FF2B5EF4-FFF2-40B4-BE49-F238E27FC236}">
                <a16:creationId xmlns:a16="http://schemas.microsoft.com/office/drawing/2014/main" id="{242293DC-4B0C-40D9-B567-EEE3BF1E23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19071" y="5867400"/>
            <a:ext cx="914400" cy="914400"/>
          </a:xfrm>
          <a:prstGeom prst="rect">
            <a:avLst/>
          </a:prstGeom>
        </p:spPr>
      </p:pic>
      <p:pic>
        <p:nvPicPr>
          <p:cNvPr id="16" name="Content Placeholder 4" descr="Computer">
            <a:extLst>
              <a:ext uri="{FF2B5EF4-FFF2-40B4-BE49-F238E27FC236}">
                <a16:creationId xmlns:a16="http://schemas.microsoft.com/office/drawing/2014/main" id="{C41D9110-F93E-4D32-B01C-DFEED38BEA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92117" y="5844915"/>
            <a:ext cx="914400" cy="914400"/>
          </a:xfrm>
          <a:prstGeom prst="rect">
            <a:avLst/>
          </a:prstGeom>
        </p:spPr>
      </p:pic>
      <p:pic>
        <p:nvPicPr>
          <p:cNvPr id="17" name="Content Placeholder 4" descr="Computer">
            <a:extLst>
              <a:ext uri="{FF2B5EF4-FFF2-40B4-BE49-F238E27FC236}">
                <a16:creationId xmlns:a16="http://schemas.microsoft.com/office/drawing/2014/main" id="{2DCAEF0D-9AB4-4543-B292-30B92690D0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321" y="5826177"/>
            <a:ext cx="914400" cy="914400"/>
          </a:xfrm>
          <a:prstGeom prst="rect">
            <a:avLst/>
          </a:prstGeom>
        </p:spPr>
      </p:pic>
      <p:pic>
        <p:nvPicPr>
          <p:cNvPr id="18" name="Content Placeholder 4" descr="Computer">
            <a:extLst>
              <a:ext uri="{FF2B5EF4-FFF2-40B4-BE49-F238E27FC236}">
                <a16:creationId xmlns:a16="http://schemas.microsoft.com/office/drawing/2014/main" id="{7CD4452D-A5CC-424D-B44F-3B0A16F72D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79367" y="5846164"/>
            <a:ext cx="914400" cy="914400"/>
          </a:xfrm>
          <a:prstGeom prst="rect">
            <a:avLst/>
          </a:prstGeom>
        </p:spPr>
      </p:pic>
      <p:pic>
        <p:nvPicPr>
          <p:cNvPr id="19" name="Content Placeholder 4" descr="Computer">
            <a:extLst>
              <a:ext uri="{FF2B5EF4-FFF2-40B4-BE49-F238E27FC236}">
                <a16:creationId xmlns:a16="http://schemas.microsoft.com/office/drawing/2014/main" id="{699DC2C0-4AB2-4F4F-8303-1A44BC0998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11060" y="5896131"/>
            <a:ext cx="914400" cy="914400"/>
          </a:xfrm>
          <a:prstGeom prst="rect">
            <a:avLst/>
          </a:prstGeom>
        </p:spPr>
      </p:pic>
      <p:pic>
        <p:nvPicPr>
          <p:cNvPr id="20" name="Content Placeholder 4" descr="Computer">
            <a:extLst>
              <a:ext uri="{FF2B5EF4-FFF2-40B4-BE49-F238E27FC236}">
                <a16:creationId xmlns:a16="http://schemas.microsoft.com/office/drawing/2014/main" id="{DF6E5946-BF3C-41C3-A234-2B886D0FB3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66617" y="5410200"/>
            <a:ext cx="914400" cy="914400"/>
          </a:xfrm>
          <a:prstGeom prst="rect">
            <a:avLst/>
          </a:prstGeom>
        </p:spPr>
      </p:pic>
      <p:pic>
        <p:nvPicPr>
          <p:cNvPr id="21" name="Content Placeholder 4" descr="Computer">
            <a:extLst>
              <a:ext uri="{FF2B5EF4-FFF2-40B4-BE49-F238E27FC236}">
                <a16:creationId xmlns:a16="http://schemas.microsoft.com/office/drawing/2014/main" id="{CFAF8796-1079-40FE-A322-F2A83A0F96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64974" y="4800600"/>
            <a:ext cx="914400" cy="914400"/>
          </a:xfrm>
          <a:prstGeom prst="rect">
            <a:avLst/>
          </a:prstGeom>
        </p:spPr>
      </p:pic>
      <p:pic>
        <p:nvPicPr>
          <p:cNvPr id="22" name="Content Placeholder 4" descr="Computer">
            <a:extLst>
              <a:ext uri="{FF2B5EF4-FFF2-40B4-BE49-F238E27FC236}">
                <a16:creationId xmlns:a16="http://schemas.microsoft.com/office/drawing/2014/main" id="{2811FC94-F81C-4374-B286-F94249EABF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63331" y="3997377"/>
            <a:ext cx="914400" cy="914400"/>
          </a:xfrm>
          <a:prstGeom prst="rect">
            <a:avLst/>
          </a:prstGeom>
        </p:spPr>
      </p:pic>
      <p:pic>
        <p:nvPicPr>
          <p:cNvPr id="23" name="Content Placeholder 4" descr="Computer">
            <a:extLst>
              <a:ext uri="{FF2B5EF4-FFF2-40B4-BE49-F238E27FC236}">
                <a16:creationId xmlns:a16="http://schemas.microsoft.com/office/drawing/2014/main" id="{53CBB9CC-2C41-4036-8716-0B97FD1BDB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1800" y="3124200"/>
            <a:ext cx="914400" cy="914400"/>
          </a:xfrm>
          <a:prstGeom prst="rect">
            <a:avLst/>
          </a:prstGeom>
        </p:spPr>
      </p:pic>
      <p:pic>
        <p:nvPicPr>
          <p:cNvPr id="24" name="Content Placeholder 4" descr="Computer">
            <a:extLst>
              <a:ext uri="{FF2B5EF4-FFF2-40B4-BE49-F238E27FC236}">
                <a16:creationId xmlns:a16="http://schemas.microsoft.com/office/drawing/2014/main" id="{2B3F509A-9D92-4AB1-84EF-8CC95B2857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65436" y="2026444"/>
            <a:ext cx="914400" cy="914400"/>
          </a:xfrm>
          <a:prstGeom prst="rect">
            <a:avLst/>
          </a:prstGeom>
        </p:spPr>
      </p:pic>
      <p:pic>
        <p:nvPicPr>
          <p:cNvPr id="1026" name="Picture 2" descr="Image result for data">
            <a:extLst>
              <a:ext uri="{FF2B5EF4-FFF2-40B4-BE49-F238E27FC236}">
                <a16:creationId xmlns:a16="http://schemas.microsoft.com/office/drawing/2014/main" id="{904EB81B-734C-4E8E-B7BB-99F474B2A9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3672" y="1397729"/>
            <a:ext cx="6768274" cy="3896885"/>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0DF572E9-F1AE-45E1-8C3D-14A34E4198CE}"/>
              </a:ext>
            </a:extLst>
          </p:cNvPr>
          <p:cNvSpPr txBox="1"/>
          <p:nvPr/>
        </p:nvSpPr>
        <p:spPr>
          <a:xfrm>
            <a:off x="2951872" y="4926767"/>
            <a:ext cx="367199" cy="3284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IN" dirty="0"/>
          </a:p>
        </p:txBody>
      </p:sp>
      <p:sp>
        <p:nvSpPr>
          <p:cNvPr id="29" name="TextBox 28">
            <a:extLst>
              <a:ext uri="{FF2B5EF4-FFF2-40B4-BE49-F238E27FC236}">
                <a16:creationId xmlns:a16="http://schemas.microsoft.com/office/drawing/2014/main" id="{0E9E2447-9058-4F26-A435-D4B452C291F7}"/>
              </a:ext>
            </a:extLst>
          </p:cNvPr>
          <p:cNvSpPr txBox="1"/>
          <p:nvPr/>
        </p:nvSpPr>
        <p:spPr>
          <a:xfrm>
            <a:off x="2960069" y="1600124"/>
            <a:ext cx="367199" cy="3284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IN" dirty="0"/>
          </a:p>
        </p:txBody>
      </p:sp>
      <p:sp>
        <p:nvSpPr>
          <p:cNvPr id="30" name="TextBox 29">
            <a:extLst>
              <a:ext uri="{FF2B5EF4-FFF2-40B4-BE49-F238E27FC236}">
                <a16:creationId xmlns:a16="http://schemas.microsoft.com/office/drawing/2014/main" id="{A7C2921A-DE85-46DE-BA31-F199E347C94A}"/>
              </a:ext>
            </a:extLst>
          </p:cNvPr>
          <p:cNvSpPr txBox="1"/>
          <p:nvPr/>
        </p:nvSpPr>
        <p:spPr>
          <a:xfrm>
            <a:off x="2960069" y="1977515"/>
            <a:ext cx="367199" cy="3284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IN" dirty="0"/>
          </a:p>
        </p:txBody>
      </p:sp>
      <p:sp>
        <p:nvSpPr>
          <p:cNvPr id="31" name="TextBox 30">
            <a:extLst>
              <a:ext uri="{FF2B5EF4-FFF2-40B4-BE49-F238E27FC236}">
                <a16:creationId xmlns:a16="http://schemas.microsoft.com/office/drawing/2014/main" id="{ED8A5D9B-EAC3-4FF5-9101-24922BDC04F9}"/>
              </a:ext>
            </a:extLst>
          </p:cNvPr>
          <p:cNvSpPr txBox="1"/>
          <p:nvPr/>
        </p:nvSpPr>
        <p:spPr>
          <a:xfrm>
            <a:off x="2960070" y="2322203"/>
            <a:ext cx="367199" cy="3284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IN" dirty="0"/>
          </a:p>
        </p:txBody>
      </p:sp>
      <p:sp>
        <p:nvSpPr>
          <p:cNvPr id="32" name="TextBox 31">
            <a:extLst>
              <a:ext uri="{FF2B5EF4-FFF2-40B4-BE49-F238E27FC236}">
                <a16:creationId xmlns:a16="http://schemas.microsoft.com/office/drawing/2014/main" id="{8893ACC1-D3BC-4CFA-AF13-7E68DF55F0AF}"/>
              </a:ext>
            </a:extLst>
          </p:cNvPr>
          <p:cNvSpPr txBox="1"/>
          <p:nvPr/>
        </p:nvSpPr>
        <p:spPr>
          <a:xfrm>
            <a:off x="2960070" y="2733235"/>
            <a:ext cx="367199" cy="3284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IN" dirty="0"/>
          </a:p>
        </p:txBody>
      </p:sp>
      <p:sp>
        <p:nvSpPr>
          <p:cNvPr id="33" name="TextBox 32">
            <a:extLst>
              <a:ext uri="{FF2B5EF4-FFF2-40B4-BE49-F238E27FC236}">
                <a16:creationId xmlns:a16="http://schemas.microsoft.com/office/drawing/2014/main" id="{7168C602-5214-4012-A57D-8F51EC8931CF}"/>
              </a:ext>
            </a:extLst>
          </p:cNvPr>
          <p:cNvSpPr txBox="1"/>
          <p:nvPr/>
        </p:nvSpPr>
        <p:spPr>
          <a:xfrm>
            <a:off x="2951871" y="3076986"/>
            <a:ext cx="367199" cy="3284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IN" dirty="0"/>
          </a:p>
        </p:txBody>
      </p:sp>
      <p:sp>
        <p:nvSpPr>
          <p:cNvPr id="34" name="TextBox 33">
            <a:extLst>
              <a:ext uri="{FF2B5EF4-FFF2-40B4-BE49-F238E27FC236}">
                <a16:creationId xmlns:a16="http://schemas.microsoft.com/office/drawing/2014/main" id="{D8D10F35-2817-4C38-8D9A-8909CC028FB2}"/>
              </a:ext>
            </a:extLst>
          </p:cNvPr>
          <p:cNvSpPr txBox="1"/>
          <p:nvPr/>
        </p:nvSpPr>
        <p:spPr>
          <a:xfrm>
            <a:off x="2956613" y="3436066"/>
            <a:ext cx="367199" cy="3284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IN" dirty="0"/>
          </a:p>
        </p:txBody>
      </p:sp>
      <p:sp>
        <p:nvSpPr>
          <p:cNvPr id="35" name="TextBox 34">
            <a:extLst>
              <a:ext uri="{FF2B5EF4-FFF2-40B4-BE49-F238E27FC236}">
                <a16:creationId xmlns:a16="http://schemas.microsoft.com/office/drawing/2014/main" id="{09F5215E-1073-4170-96D3-429C3722D41A}"/>
              </a:ext>
            </a:extLst>
          </p:cNvPr>
          <p:cNvSpPr txBox="1"/>
          <p:nvPr/>
        </p:nvSpPr>
        <p:spPr>
          <a:xfrm>
            <a:off x="2951871" y="3845500"/>
            <a:ext cx="367199" cy="3284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IN" dirty="0"/>
          </a:p>
        </p:txBody>
      </p:sp>
      <p:sp>
        <p:nvSpPr>
          <p:cNvPr id="36" name="TextBox 35">
            <a:extLst>
              <a:ext uri="{FF2B5EF4-FFF2-40B4-BE49-F238E27FC236}">
                <a16:creationId xmlns:a16="http://schemas.microsoft.com/office/drawing/2014/main" id="{FD94E4CA-2627-4812-BCBC-EB04D31ED0C6}"/>
              </a:ext>
            </a:extLst>
          </p:cNvPr>
          <p:cNvSpPr txBox="1"/>
          <p:nvPr/>
        </p:nvSpPr>
        <p:spPr>
          <a:xfrm>
            <a:off x="2943672" y="4204417"/>
            <a:ext cx="367199" cy="3284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IN" dirty="0"/>
          </a:p>
        </p:txBody>
      </p:sp>
      <p:sp>
        <p:nvSpPr>
          <p:cNvPr id="37" name="TextBox 36">
            <a:extLst>
              <a:ext uri="{FF2B5EF4-FFF2-40B4-BE49-F238E27FC236}">
                <a16:creationId xmlns:a16="http://schemas.microsoft.com/office/drawing/2014/main" id="{A3CC6209-66CF-4BEC-84F1-F68A74723E44}"/>
              </a:ext>
            </a:extLst>
          </p:cNvPr>
          <p:cNvSpPr txBox="1"/>
          <p:nvPr/>
        </p:nvSpPr>
        <p:spPr>
          <a:xfrm>
            <a:off x="2951872" y="4583356"/>
            <a:ext cx="367199" cy="3284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IN" dirty="0"/>
          </a:p>
        </p:txBody>
      </p:sp>
      <p:sp>
        <p:nvSpPr>
          <p:cNvPr id="28" name="Oval 27">
            <a:extLst>
              <a:ext uri="{FF2B5EF4-FFF2-40B4-BE49-F238E27FC236}">
                <a16:creationId xmlns:a16="http://schemas.microsoft.com/office/drawing/2014/main" id="{5D976148-EB76-4BCF-9AD3-89A184ECBEE9}"/>
              </a:ext>
            </a:extLst>
          </p:cNvPr>
          <p:cNvSpPr/>
          <p:nvPr/>
        </p:nvSpPr>
        <p:spPr>
          <a:xfrm>
            <a:off x="4207122" y="1279645"/>
            <a:ext cx="4206127" cy="40149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Link management with all the virtual computers </a:t>
            </a:r>
            <a:endParaRPr lang="en-IN" sz="2400" b="1" dirty="0"/>
          </a:p>
        </p:txBody>
      </p:sp>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134EA8DC-D6BF-4A58-8332-7F8ED2B8E4E5}"/>
                  </a:ext>
                </a:extLst>
              </p14:cNvPr>
              <p14:cNvContentPartPr/>
              <p14:nvPr/>
            </p14:nvContentPartPr>
            <p14:xfrm>
              <a:off x="3076920" y="1674720"/>
              <a:ext cx="375840" cy="534600"/>
            </p14:xfrm>
          </p:contentPart>
        </mc:Choice>
        <mc:Fallback>
          <p:pic>
            <p:nvPicPr>
              <p:cNvPr id="3" name="Ink 2">
                <a:extLst>
                  <a:ext uri="{FF2B5EF4-FFF2-40B4-BE49-F238E27FC236}">
                    <a16:creationId xmlns:a16="http://schemas.microsoft.com/office/drawing/2014/main" id="{134EA8DC-D6BF-4A58-8332-7F8ED2B8E4E5}"/>
                  </a:ext>
                </a:extLst>
              </p:cNvPr>
              <p:cNvPicPr/>
              <p:nvPr/>
            </p:nvPicPr>
            <p:blipFill>
              <a:blip r:embed="rId7"/>
              <a:stretch>
                <a:fillRect/>
              </a:stretch>
            </p:blipFill>
            <p:spPr>
              <a:xfrm>
                <a:off x="3067560" y="1665360"/>
                <a:ext cx="394560" cy="553320"/>
              </a:xfrm>
              <a:prstGeom prst="rect">
                <a:avLst/>
              </a:prstGeom>
            </p:spPr>
          </p:pic>
        </mc:Fallback>
      </mc:AlternateContent>
    </p:spTree>
    <p:extLst>
      <p:ext uri="{BB962C8B-B14F-4D97-AF65-F5344CB8AC3E}">
        <p14:creationId xmlns:p14="http://schemas.microsoft.com/office/powerpoint/2010/main" val="3583804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remove" grpId="0" nodeType="clickEffect">
                                  <p:stCondLst>
                                    <p:cond delay="0"/>
                                  </p:stCondLst>
                                  <p:childTnLst>
                                    <p:animMotion origin="layout" path="M -0.0151 -0.01713 L -0.0151 -0.01713 C -0.01914 -0.01944 -0.02331 -0.0206 -0.02695 -0.02407 C -0.02838 -0.02546 -0.02851 -0.02917 -0.02969 -0.03102 C -0.0418 -0.05278 -0.02461 -0.01597 -0.0375 -0.04282 C -0.04193 -0.05185 -0.04049 -0.05185 -0.04544 -0.05903 C -0.04661 -0.06088 -0.04818 -0.06181 -0.04935 -0.06389 C -0.0513 -0.06736 -0.05273 -0.07176 -0.05456 -0.07546 C -0.06445 -0.09514 -0.05833 -0.07963 -0.0638 -0.09421 C -0.06419 -0.09653 -0.06458 -0.09907 -0.0651 -0.10116 C -0.06588 -0.1044 -0.06771 -0.10718 -0.06771 -0.11065 C -0.0681 -0.12778 -0.06706 -0.14491 -0.0664 -0.16204 C -0.06575 -0.18056 -0.06549 -0.17894 -0.0625 -0.19491 L -0.0612 -0.20185 C -0.06081 -0.2088 -0.06055 -0.21597 -0.05989 -0.22292 C -0.05963 -0.22546 -0.05872 -0.22755 -0.05859 -0.22986 C -0.05781 -0.23935 -0.05768 -0.24861 -0.05729 -0.2581 C -0.05937 -0.31042 -0.05651 -0.27662 -0.05989 -0.29769 C -0.06042 -0.30093 -0.06042 -0.30417 -0.0612 -0.30718 C -0.06185 -0.30972 -0.06289 -0.31181 -0.0638 -0.31412 C -0.0668 -0.33032 -0.06445 -0.32477 -0.06901 -0.33287 C -0.06992 -0.3375 -0.07109 -0.34213 -0.07174 -0.34699 C -0.07213 -0.35 -0.07226 -0.35324 -0.07305 -0.35625 C -0.0737 -0.3588 -0.075 -0.36088 -0.07565 -0.36319 C -0.0763 -0.36551 -0.07643 -0.36806 -0.07695 -0.37037 C -0.07773 -0.37361 -0.0789 -0.37639 -0.07956 -0.37963 C -0.07956 -0.37963 -0.08294 -0.39722 -0.08359 -0.40069 C -0.08398 -0.40301 -0.08411 -0.40579 -0.08489 -0.40787 C -0.08568 -0.41019 -0.08685 -0.41227 -0.0875 -0.41482 C -0.09375 -0.43982 -0.08685 -0.41991 -0.09271 -0.43588 C -0.09362 -0.44051 -0.09388 -0.44583 -0.09531 -0.44977 C -0.09622 -0.45232 -0.09739 -0.4544 -0.09805 -0.45694 C -0.10286 -0.47616 -0.09792 -0.46597 -0.10325 -0.47569 C -0.10456 -0.48241 -0.10508 -0.48472 -0.10586 -0.4919 C -0.10599 -0.49282 -0.10586 -0.49352 -0.10586 -0.49421 L -0.10586 -0.49421 " pathEditMode="relative" ptsTypes="AAAAAAAAAAAAAAAAAAAAAAAAAAAAAAAAAAAA">
                                      <p:cBhvr>
                                        <p:cTn id="12" dur="2000" fill="hold"/>
                                        <p:tgtEl>
                                          <p:spTgt spid="27"/>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remove" grpId="0" nodeType="clickEffect">
                                  <p:stCondLst>
                                    <p:cond delay="0"/>
                                  </p:stCondLst>
                                  <p:childTnLst>
                                    <p:animMotion origin="layout" path="M -0.0138 -0.01134 L -0.0138 -0.01134 C -0.01693 -0.01921 -0.01927 -0.02824 -0.02305 -0.03495 C -0.02435 -0.03727 -0.02578 -0.03935 -0.02708 -0.0419 C -0.02799 -0.04398 -0.02877 -0.04653 -0.02969 -0.04884 C -0.03099 -0.05208 -0.03229 -0.05509 -0.03359 -0.05833 C -0.0345 -0.06065 -0.03515 -0.06319 -0.0362 -0.06528 C -0.03737 -0.06782 -0.03893 -0.06968 -0.04023 -0.07222 C -0.04167 -0.07523 -0.04271 -0.0787 -0.04414 -0.08171 C -0.04531 -0.08426 -0.04687 -0.08611 -0.04805 -0.08866 C -0.05937 -0.11157 -0.04818 -0.0912 -0.05729 -0.10741 C -0.06055 -0.125 -0.05573 -0.10394 -0.0625 -0.11921 C -0.06341 -0.12107 -0.06302 -0.12431 -0.0638 -0.12616 C -0.06484 -0.12824 -0.06667 -0.12894 -0.06784 -0.13079 C -0.07057 -0.13519 -0.07305 -0.14028 -0.07565 -0.14491 C -0.07695 -0.14722 -0.07851 -0.14931 -0.07969 -0.15185 C -0.08099 -0.15509 -0.08216 -0.15833 -0.08359 -0.16111 C -0.08476 -0.16366 -0.08633 -0.16574 -0.0875 -0.16829 C -0.08854 -0.17037 -0.08919 -0.17315 -0.0901 -0.17523 C -0.0914 -0.17778 -0.09297 -0.17963 -0.09414 -0.18218 C -0.10234 -0.20116 -0.0957 -0.1919 -0.10325 -0.20093 C -0.10989 -0.21852 -0.10143 -0.19699 -0.10989 -0.21505 C -0.11094 -0.21713 -0.11146 -0.21991 -0.1125 -0.22199 C -0.11914 -0.23519 -0.11836 -0.23357 -0.12435 -0.24074 C -0.1319 -0.26319 -0.12461 -0.24352 -0.13229 -0.25949 C -0.1388 -0.27315 -0.1332 -0.26528 -0.1401 -0.27361 C -0.14101 -0.27593 -0.1418 -0.27847 -0.14284 -0.28056 C -0.14818 -0.29144 -0.14792 -0.29051 -0.15325 -0.29699 C -0.16667 -0.33241 -0.15221 -0.29607 -0.1625 -0.31806 C -0.16354 -0.32014 -0.16406 -0.32292 -0.1651 -0.325 C -0.16758 -0.33009 -0.17305 -0.33912 -0.17305 -0.33912 C -0.17344 -0.34213 -0.17383 -0.34537 -0.17435 -0.34838 C -0.17474 -0.35069 -0.17539 -0.35301 -0.17565 -0.35556 L -0.17825 -0.37407 C -0.17851 -0.37755 -0.18034 -0.40023 -0.18099 -0.40463 C -0.18164 -0.40949 -0.18125 -0.41597 -0.18359 -0.41875 C -0.18489 -0.42014 -0.18633 -0.42153 -0.1875 -0.42338 C -0.18841 -0.42477 -0.18893 -0.42732 -0.1901 -0.42801 C -0.1931 -0.42963 -0.19935 -0.43032 -0.19935 -0.43032 L -0.20586 -0.43958 " pathEditMode="relative" ptsTypes="AAAAAAAAAAAAAAAAAAAAAAAAAAAAAAAAAAAAAAAA">
                                      <p:cBhvr>
                                        <p:cTn id="16" dur="2000" fill="hold"/>
                                        <p:tgtEl>
                                          <p:spTgt spid="37"/>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remove" grpId="0" nodeType="clickEffect">
                                  <p:stCondLst>
                                    <p:cond delay="0"/>
                                  </p:stCondLst>
                                  <p:childTnLst>
                                    <p:animMotion origin="layout" path="M -0.00911 -0.00278 L -0.00911 -0.00278 C -0.01185 -0.00903 -0.01432 -0.01551 -0.01706 -0.02153 C -0.01784 -0.02338 -0.01888 -0.02454 -0.01966 -0.02639 C -0.02148 -0.0301 -0.02331 -0.03403 -0.025 -0.03797 C -0.02591 -0.04028 -0.02695 -0.0426 -0.0276 -0.04491 C -0.02865 -0.04885 -0.02865 -0.05371 -0.03021 -0.05672 C -0.03359 -0.0632 -0.03854 -0.0669 -0.04206 -0.07315 C -0.04336 -0.07547 -0.04453 -0.07801 -0.04609 -0.0801 C -0.04805 -0.08287 -0.05052 -0.0845 -0.0526 -0.08704 C -0.05625 -0.09167 -0.05963 -0.09653 -0.06315 -0.10116 C -0.06484 -0.10348 -0.06628 -0.10695 -0.06836 -0.10811 L -0.0724 -0.11042 C -0.0737 -0.11297 -0.07513 -0.11505 -0.0763 -0.1176 C -0.08099 -0.12755 -0.07656 -0.12223 -0.08294 -0.13149 C -0.08411 -0.13334 -0.08555 -0.1345 -0.08685 -0.13635 C -0.08776 -0.13774 -0.08854 -0.13959 -0.08945 -0.14098 C -0.09075 -0.1426 -0.09219 -0.14399 -0.09336 -0.14561 C -0.09557 -0.14838 -0.1 -0.15487 -0.1026 -0.15741 C -0.11185 -0.16621 -0.11029 -0.16505 -0.11706 -0.16899 C -0.11888 -0.17223 -0.12044 -0.17547 -0.1224 -0.17848 C -0.12591 -0.1838 -0.12747 -0.18334 -0.13164 -0.18774 C -0.14049 -0.19723 -0.1375 -0.19514 -0.14479 -0.20417 C -0.1474 -0.20741 -0.14961 -0.21158 -0.1526 -0.21343 L -0.1724 -0.22524 C -0.1724 -0.22524 -0.18034 -0.22987 -0.18034 -0.22987 C -0.18203 -0.23056 -0.18372 -0.23149 -0.18555 -0.23218 C -0.1918 -0.23473 -0.19622 -0.23542 -0.2026 -0.23912 C -0.21224 -0.24491 -0.20781 -0.2426 -0.21588 -0.2463 C -0.21667 -0.24769 -0.21745 -0.24977 -0.21849 -0.25093 C -0.22318 -0.25602 -0.2224 -0.24931 -0.2224 -0.25787 L -0.21849 -0.26482 " pathEditMode="relative" ptsTypes="AAAAAAAAAAAAAAAAAAAAAAAAAAAAAAAA">
                                      <p:cBhvr>
                                        <p:cTn id="20" dur="2000" fill="hold"/>
                                        <p:tgtEl>
                                          <p:spTgt spid="36"/>
                                        </p:tgtEl>
                                        <p:attrNameLst>
                                          <p:attrName>ppt_x</p:attrName>
                                          <p:attrName>ppt_y</p:attrName>
                                        </p:attrNameLst>
                                      </p:cBhvr>
                                    </p:animMotion>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remove" grpId="0" nodeType="clickEffect">
                                  <p:stCondLst>
                                    <p:cond delay="0"/>
                                  </p:stCondLst>
                                  <p:childTnLst>
                                    <p:animMotion origin="layout" path="M -0.00846 -0.00671 L -0.00846 -0.00671 C -0.01028 -0.01389 -0.01133 -0.02153 -0.0138 -0.02778 C -0.01536 -0.03194 -0.01836 -0.0338 -0.02031 -0.03727 C -0.02396 -0.04329 -0.02695 -0.05069 -0.03086 -0.05602 C -0.03568 -0.06227 -0.03867 -0.06643 -0.04401 -0.07222 C -0.0457 -0.07407 -0.04765 -0.07523 -0.04935 -0.07708 C -0.05065 -0.07847 -0.05195 -0.08009 -0.05325 -0.08171 C -0.05508 -0.08403 -0.05651 -0.08704 -0.05846 -0.08866 C -0.06107 -0.09097 -0.0638 -0.0919 -0.0664 -0.09329 L -0.07031 -0.0956 L -0.07435 -0.09792 C -0.09752 -0.09722 -0.12083 -0.09768 -0.14401 -0.0956 C -0.14687 -0.09537 -0.14922 -0.0912 -0.15195 -0.09097 L -0.1888 -0.09329 C -0.19622 -0.09606 -0.1931 -0.0956 -0.19805 -0.0956 L -0.22161 -0.0956 " pathEditMode="relative" ptsTypes="AAAAAAAAAAAAAAAAA">
                                      <p:cBhvr>
                                        <p:cTn id="24" dur="2000" fill="hold"/>
                                        <p:tgtEl>
                                          <p:spTgt spid="35"/>
                                        </p:tgtEl>
                                        <p:attrNameLst>
                                          <p:attrName>ppt_x</p:attrName>
                                          <p:attrName>ppt_y</p:attrName>
                                        </p:attrNameLst>
                                      </p:cBhvr>
                                    </p:animMotion>
                                  </p:childTnLst>
                                </p:cTn>
                              </p:par>
                            </p:childTnLst>
                          </p:cTn>
                        </p:par>
                        <p:par>
                          <p:cTn id="25" fill="hold">
                            <p:stCondLst>
                              <p:cond delay="2000"/>
                            </p:stCondLst>
                            <p:childTnLst>
                              <p:par>
                                <p:cTn id="26" presetID="0" presetClass="path" presetSubtype="0" accel="50000" decel="50000" fill="remove" grpId="0" nodeType="afterEffect">
                                  <p:stCondLst>
                                    <p:cond delay="0"/>
                                  </p:stCondLst>
                                  <p:childTnLst>
                                    <p:animMotion origin="layout" path="M -0.0194 -0.01042 L -0.0194 -0.01042 L -0.03125 -0.01968 C -0.03307 -0.02107 -0.03476 -0.02315 -0.03659 -0.02431 C -0.03867 -0.0257 -0.04101 -0.02593 -0.0431 -0.02662 C -0.04492 -0.02732 -0.04661 -0.02824 -0.04844 -0.02894 C -0.05716 -0.02824 -0.06601 -0.02847 -0.07474 -0.02662 C -0.07747 -0.02616 -0.07995 -0.02361 -0.08268 -0.02199 C -0.08268 -0.02199 -0.09049 -0.01736 -0.09049 -0.01736 C -0.09271 -0.01667 -0.09492 -0.01597 -0.09713 -0.01505 C -0.10625 -0.01088 -0.09505 -0.01458 -0.10625 -0.00787 C -0.10976 -0.00602 -0.11679 -0.00324 -0.11679 -0.00324 C -0.11771 -0.00162 -0.11836 0.00046 -0.1194 0.00139 C -0.12109 0.00278 -0.12304 0.00278 -0.12474 0.0037 C -0.12604 0.0044 -0.12734 0.00555 -0.12864 0.00602 C -0.13086 0.00717 -0.13307 0.00741 -0.13528 0.00833 C -0.13659 0.00903 -0.13789 0.01018 -0.13919 0.01088 C -0.1414 0.0118 -0.14362 0.01204 -0.14583 0.01319 C -0.14844 0.01435 -0.15104 0.0162 -0.15364 0.01782 L -0.16159 0.02245 C -0.17487 0.03032 -0.15429 0.01829 -0.17083 0.02708 C -0.17344 0.0287 -0.17604 0.03032 -0.17864 0.03194 L -0.18255 0.03426 L -0.18659 0.03657 C -0.18945 0.05185 -0.18541 0.0368 -0.19179 0.04583 C -0.19414 0.0493 -0.19492 0.05532 -0.1957 0.05995 L -0.19179 0.06713 L -0.19049 0.06713 " pathEditMode="relative" ptsTypes="AAAAAAAAAAAAAAAAAAAAAAAAAAAA">
                                      <p:cBhvr>
                                        <p:cTn id="27" dur="2000" fill="hold"/>
                                        <p:tgtEl>
                                          <p:spTgt spid="34"/>
                                        </p:tgtEl>
                                        <p:attrNameLst>
                                          <p:attrName>ppt_x</p:attrName>
                                          <p:attrName>ppt_y</p:attrName>
                                        </p:attrNameLst>
                                      </p:cBhvr>
                                    </p:animMotion>
                                  </p:childTnLst>
                                </p:cTn>
                              </p:par>
                            </p:childTnLst>
                          </p:cTn>
                        </p:par>
                        <p:par>
                          <p:cTn id="28" fill="hold">
                            <p:stCondLst>
                              <p:cond delay="4000"/>
                            </p:stCondLst>
                            <p:childTnLst>
                              <p:par>
                                <p:cTn id="29" presetID="0" presetClass="path" presetSubtype="0" accel="50000" decel="50000" fill="remove" grpId="0" nodeType="afterEffect">
                                  <p:stCondLst>
                                    <p:cond delay="0"/>
                                  </p:stCondLst>
                                  <p:childTnLst>
                                    <p:animMotion origin="layout" path="M -0.01771 -0.00463 L -0.01771 -0.00463 C -0.02213 -0.00324 -0.02669 -0.00231 -0.03099 -3.7037E-6 C -0.03528 0.00209 -0.03646 0.00556 -0.0401 0.00926 C -0.04362 0.01274 -0.04792 0.01366 -0.05065 0.01875 C -0.0543 0.025 -0.05208 0.02269 -0.05729 0.0257 C -0.05807 0.02732 -0.05885 0.02894 -0.05989 0.03033 C -0.06107 0.03218 -0.0625 0.03334 -0.0638 0.03496 C -0.06562 0.03727 -0.06732 0.03982 -0.06914 0.04213 C -0.07044 0.04375 -0.07187 0.04491 -0.07305 0.04676 C -0.07487 0.04954 -0.0763 0.05371 -0.07825 0.05602 C -0.08099 0.05926 -0.08398 0.06135 -0.0862 0.06551 C -0.08841 0.06922 -0.08984 0.07547 -0.09284 0.07709 C -0.09414 0.07778 -0.09557 0.07824 -0.09674 0.0794 C -0.09948 0.08218 -0.10195 0.08565 -0.10469 0.08889 C -0.10599 0.09028 -0.10742 0.09144 -0.10859 0.09352 C -0.1095 0.09491 -0.11015 0.09699 -0.1112 0.09815 C -0.11237 0.09931 -0.1138 0.09977 -0.1151 0.10047 C -0.12422 0.11111 -0.12005 0.10811 -0.12695 0.11227 C -0.12786 0.11366 -0.12851 0.11574 -0.12969 0.1169 C -0.13086 0.11806 -0.13242 0.1176 -0.13359 0.11922 C -0.1457 0.13542 -0.13515 0.12801 -0.14414 0.13311 C -0.14492 0.13565 -0.14544 0.13843 -0.14674 0.14028 C -0.14778 0.14167 -0.14961 0.14098 -0.15065 0.1426 C -0.15312 0.14584 -0.15508 0.15047 -0.15729 0.15417 L -0.15729 0.15417 C -0.16406 0.17246 -0.16146 0.16297 -0.1651 0.18241 C -0.16562 0.18473 -0.1664 0.18681 -0.1664 0.18936 L -0.1664 0.20348 L -0.1664 0.20348 " pathEditMode="relative" ptsTypes="AAAAAAAAAAAAAAAAAAAAAAAAAAAAAA">
                                      <p:cBhvr>
                                        <p:cTn id="30" dur="2000" fill="hold"/>
                                        <p:tgtEl>
                                          <p:spTgt spid="33"/>
                                        </p:tgtEl>
                                        <p:attrNameLst>
                                          <p:attrName>ppt_x</p:attrName>
                                          <p:attrName>ppt_y</p:attrName>
                                        </p:attrNameLst>
                                      </p:cBhvr>
                                    </p:animMotion>
                                  </p:childTnLst>
                                </p:cTn>
                              </p:par>
                            </p:childTnLst>
                          </p:cTn>
                        </p:par>
                        <p:par>
                          <p:cTn id="31" fill="hold">
                            <p:stCondLst>
                              <p:cond delay="6000"/>
                            </p:stCondLst>
                            <p:childTnLst>
                              <p:par>
                                <p:cTn id="32" presetID="0" presetClass="path" presetSubtype="0" accel="50000" decel="50000" fill="remove" grpId="0" nodeType="afterEffect">
                                  <p:stCondLst>
                                    <p:cond delay="0"/>
                                  </p:stCondLst>
                                  <p:childTnLst>
                                    <p:animMotion origin="layout" path="M -0.01836 -0.00601 L -0.01836 -0.00601 L -0.03164 0.01019 C -0.03294 0.01181 -0.03437 0.01297 -0.03554 0.01482 C -0.04192 0.02616 -0.03867 0.02176 -0.04479 0.02894 C -0.0513 0.0463 -0.04284 0.025 -0.0513 0.04306 C -0.05234 0.04514 -0.05273 0.04815 -0.0539 0.05 C -0.05547 0.05232 -0.05742 0.05324 -0.05924 0.05463 C -0.06093 0.05926 -0.06224 0.06482 -0.06445 0.06875 C -0.06705 0.07338 -0.07031 0.07732 -0.07239 0.08287 C -0.07317 0.08519 -0.07383 0.08774 -0.075 0.08982 C -0.07604 0.09167 -0.07773 0.0926 -0.0789 0.09445 C -0.08177 0.09885 -0.08685 0.10857 -0.08685 0.10857 C -0.08802 0.11482 -0.08802 0.11713 -0.09075 0.12246 C -0.09362 0.12824 -0.09752 0.13241 -0.1 0.13889 L -0.10781 0.15996 C -0.10872 0.16227 -0.10976 0.16459 -0.11054 0.1669 C -0.1138 0.17894 -0.11211 0.17338 -0.11575 0.18334 C -0.11666 0.19144 -0.11718 0.19676 -0.11836 0.2044 C -0.11875 0.20672 -0.11927 0.20903 -0.11966 0.21135 C -0.12096 0.21922 -0.12148 0.22454 -0.12239 0.23241 C -0.12409 0.26297 -0.12435 0.25649 -0.12239 0.29329 C -0.122 0.29838 -0.11901 0.31366 -0.11836 0.31667 L -0.11575 0.33079 L -0.11315 0.33542 C -0.11172 0.34329 -0.11185 0.34005 -0.11185 0.34491 L -0.11185 0.34491 " pathEditMode="relative" ptsTypes="AAAAAAAAAAAAAAAAAAAAAAAAAAA">
                                      <p:cBhvr>
                                        <p:cTn id="33" dur="2000" fill="hold"/>
                                        <p:tgtEl>
                                          <p:spTgt spid="32"/>
                                        </p:tgtEl>
                                        <p:attrNameLst>
                                          <p:attrName>ppt_x</p:attrName>
                                          <p:attrName>ppt_y</p:attrName>
                                        </p:attrNameLst>
                                      </p:cBhvr>
                                    </p:animMotion>
                                  </p:childTnLst>
                                </p:cTn>
                              </p:par>
                            </p:childTnLst>
                          </p:cTn>
                        </p:par>
                        <p:par>
                          <p:cTn id="34" fill="hold">
                            <p:stCondLst>
                              <p:cond delay="8000"/>
                            </p:stCondLst>
                            <p:childTnLst>
                              <p:par>
                                <p:cTn id="35" presetID="0" presetClass="path" presetSubtype="0" accel="50000" decel="50000" fill="remove" grpId="0" nodeType="afterEffect">
                                  <p:stCondLst>
                                    <p:cond delay="0"/>
                                  </p:stCondLst>
                                  <p:childTnLst>
                                    <p:animMotion origin="layout" path="M -0.01836 -0.00231 L -0.01836 -0.00231 C -0.02187 0.00231 -0.02565 0.00648 -0.0289 0.01157 C -0.04153 0.03171 -0.02122 0.00648 -0.03554 0.02338 C -0.03724 0.02801 -0.03854 0.03333 -0.04075 0.03727 L -0.04739 0.04907 C -0.0487 0.05139 -0.05026 0.05324 -0.0513 0.05602 C -0.05599 0.06852 -0.05286 0.06111 -0.06185 0.07708 C -0.06315 0.0794 -0.06471 0.08125 -0.06575 0.08403 C -0.06927 0.09352 -0.06705 0.08958 -0.07239 0.09583 C -0.07278 0.09815 -0.07304 0.10069 -0.0737 0.10278 C -0.07604 0.11019 -0.07825 0.11204 -0.08034 0.11921 C -0.08567 0.13866 -0.07669 0.11319 -0.08424 0.13333 C -0.0875 0.15046 -0.08567 0.14282 -0.08945 0.15671 C -0.08997 0.15972 -0.09036 0.16296 -0.09075 0.16597 C -0.09114 0.16829 -0.09205 0.1706 -0.09205 0.17292 C -0.09205 0.19329 -0.09153 0.21366 -0.09075 0.2338 C -0.09062 0.23981 -0.0888 0.24884 -0.08815 0.25486 C -0.08763 0.25949 -0.08763 0.26435 -0.08685 0.26898 C -0.08633 0.27222 -0.08489 0.275 -0.08424 0.27824 C -0.0832 0.28287 -0.08281 0.28796 -0.08164 0.29236 C -0.07982 0.29861 -0.07851 0.30509 -0.0763 0.31111 C -0.07461 0.31574 -0.072 0.31968 -0.07109 0.325 C -0.06927 0.33472 -0.07057 0.33009 -0.06705 0.33912 C -0.06666 0.34306 -0.06627 0.34699 -0.06575 0.35069 C -0.06536 0.35394 -0.06471 0.35694 -0.06445 0.36019 C -0.06341 0.37801 -0.0638 0.3963 -0.06185 0.41389 C -0.06146 0.41782 -0.06107 0.42176 -0.06054 0.42569 C -0.06015 0.4287 -0.0595 0.43171 -0.05924 0.43495 C -0.05859 0.4412 -0.05859 0.44745 -0.05794 0.4537 C -0.05729 0.45856 -0.05599 0.46296 -0.05521 0.46782 C -0.05364 0.47917 -0.05521 0.47477 -0.0513 0.48171 L -0.0526 0.48889 L -0.0526 0.48889 " pathEditMode="relative" ptsTypes="AAAAAAAAAAAAAAAAAAAAAAAAAAAAAAAAAA">
                                      <p:cBhvr>
                                        <p:cTn id="36" dur="2000" fill="hold"/>
                                        <p:tgtEl>
                                          <p:spTgt spid="31"/>
                                        </p:tgtEl>
                                        <p:attrNameLst>
                                          <p:attrName>ppt_x</p:attrName>
                                          <p:attrName>ppt_y</p:attrName>
                                        </p:attrNameLst>
                                      </p:cBhvr>
                                    </p:animMotion>
                                  </p:childTnLst>
                                </p:cTn>
                              </p:par>
                            </p:childTnLst>
                          </p:cTn>
                        </p:par>
                        <p:par>
                          <p:cTn id="37" fill="hold">
                            <p:stCondLst>
                              <p:cond delay="10000"/>
                            </p:stCondLst>
                            <p:childTnLst>
                              <p:par>
                                <p:cTn id="38" presetID="0" presetClass="path" presetSubtype="0" accel="50000" decel="50000" fill="remove" grpId="0" nodeType="afterEffect">
                                  <p:stCondLst>
                                    <p:cond delay="0"/>
                                  </p:stCondLst>
                                  <p:childTnLst>
                                    <p:animMotion origin="layout" path="M 0.00143 0.00347 L 0.00143 0.00347 C 0.00143 0.00347 0.01341 0.01319 0.01589 0.01736 C 0.01693 0.01944 0.01732 0.02245 0.01849 0.0243 C 0.01953 0.02639 0.02123 0.02731 0.0224 0.02917 C 0.02383 0.03125 0.02487 0.03403 0.0263 0.03611 C 0.028 0.03866 0.03008 0.04028 0.03164 0.04305 C 0.03321 0.04583 0.03399 0.04977 0.03555 0.05254 C 0.04427 0.06805 0.03763 0.05116 0.04479 0.06643 C 0.04662 0.07037 0.04896 0.07847 0.05 0.08287 C 0.05104 0.0875 0.05183 0.09236 0.05261 0.09699 C 0.05469 0.10764 0.05365 0.10162 0.05521 0.11574 C 0.05482 0.13981 0.0543 0.16389 0.05391 0.18819 C 0.05222 0.33333 0.06094 0.28403 0.0513 0.33565 C 0.05052 0.34861 0.05039 0.35648 0.0487 0.36829 C 0.04831 0.3706 0.04779 0.37292 0.0474 0.37523 C 0.04245 0.40764 0.04714 0.38125 0.04206 0.4081 C 0.04167 0.41042 0.04141 0.41296 0.04076 0.41504 L 0.03815 0.42454 C 0.03776 0.42824 0.03737 0.43217 0.03685 0.43611 C 0.03659 0.43842 0.03555 0.44074 0.03555 0.44305 C 0.03412 0.51134 0.03425 0.54167 0.03425 0.6 L 0.03425 0.6 " pathEditMode="relative" ptsTypes="AAAAAAAAAAAAAAAAAAAAAAA">
                                      <p:cBhvr>
                                        <p:cTn id="39" dur="2000" fill="hold"/>
                                        <p:tgtEl>
                                          <p:spTgt spid="30"/>
                                        </p:tgtEl>
                                        <p:attrNameLst>
                                          <p:attrName>ppt_x</p:attrName>
                                          <p:attrName>ppt_y</p:attrName>
                                        </p:attrNameLst>
                                      </p:cBhvr>
                                    </p:animMotion>
                                  </p:childTnLst>
                                </p:cTn>
                              </p:par>
                            </p:childTnLst>
                          </p:cTn>
                        </p:par>
                        <p:par>
                          <p:cTn id="40" fill="hold">
                            <p:stCondLst>
                              <p:cond delay="12000"/>
                            </p:stCondLst>
                            <p:childTnLst>
                              <p:par>
                                <p:cTn id="41" presetID="0" presetClass="path" presetSubtype="0" accel="50000" decel="50000" fill="remove" grpId="0" nodeType="afterEffect">
                                  <p:stCondLst>
                                    <p:cond delay="0"/>
                                  </p:stCondLst>
                                  <p:childTnLst>
                                    <p:animMotion origin="layout" path="M 0.00404 0.00023 L 0.00404 0.00023 C 0.01016 0.00092 0.01628 0.00115 0.0224 0.00254 C 0.02383 0.00277 0.02513 0.0037 0.0263 0.00486 C 0.02917 0.0074 0.03164 0.01111 0.03425 0.01412 C 0.03685 0.01713 0.03828 0.02268 0.04076 0.02592 L 0.0487 0.03518 C 0.05 0.0368 0.05157 0.03796 0.05261 0.03981 C 0.05899 0.05115 0.05091 0.0375 0.05925 0.0493 C 0.06862 0.0625 0.05365 0.04421 0.06576 0.05856 L 0.0711 0.07268 C 0.07201 0.075 0.07253 0.07754 0.0737 0.07963 L 0.07761 0.08657 C 0.07852 0.09051 0.07917 0.09467 0.08034 0.09838 C 0.08138 0.10185 0.08282 0.10463 0.08425 0.10763 C 0.08503 0.10949 0.0862 0.11064 0.08685 0.11226 C 0.08789 0.11527 0.08854 0.11875 0.08946 0.12176 C 0.09167 0.1287 0.09193 0.12824 0.09479 0.13333 L 0.0974 0.14745 C 0.09779 0.14976 0.09831 0.15208 0.0987 0.15439 C 0.09909 0.15763 0.09935 0.16088 0.1 0.16388 C 0.10065 0.16713 0.10183 0.17013 0.10261 0.17314 C 0.10755 0.20856 0.09974 0.15509 0.10664 0.19189 C 0.10768 0.19791 0.10808 0.20439 0.10925 0.21064 C 0.11016 0.21527 0.1112 0.2199 0.11185 0.22453 C 0.1142 0.2412 0.11237 0.22708 0.11446 0.24791 C 0.11485 0.25185 0.11537 0.25578 0.11576 0.25972 C 0.11615 0.26273 0.1168 0.26597 0.11706 0.26898 C 0.11758 0.27361 0.11797 0.27847 0.11849 0.2831 C 0.11888 0.29467 0.11901 0.30648 0.11979 0.31805 C 0.11992 0.3206 0.12084 0.32268 0.1211 0.32523 C 0.12162 0.33055 0.12201 0.33611 0.1224 0.34166 C 0.12201 0.3625 0.12188 0.38379 0.1211 0.40463 C 0.12097 0.40717 0.12005 0.40926 0.11979 0.4118 C 0.11875 0.41782 0.11797 0.42407 0.11706 0.43032 L 0.11576 0.43981 C 0.11537 0.44282 0.11511 0.44606 0.11446 0.44907 C 0.11407 0.45138 0.11354 0.4537 0.11315 0.45625 C 0.11263 0.45995 0.11224 0.46388 0.11185 0.46782 C 0.11276 0.49004 0.11224 0.49768 0.11576 0.51689 C 0.11628 0.51921 0.11654 0.52176 0.11706 0.52407 C 0.11784 0.52638 0.11888 0.5287 0.11979 0.53101 C 0.12045 0.53564 0.12123 0.54259 0.1224 0.54745 C 0.12813 0.57152 0.12162 0.53888 0.12761 0.57083 L 0.12891 0.57777 L 0.13034 0.58472 L 0.12891 0.65972 L 0.12761 0.65972 " pathEditMode="relative" ptsTypes="AAAAAAAAAAAAAAAAAAAAAAAAAAAAAAAAAAAAAAAAAAAAAAAA">
                                      <p:cBhvr>
                                        <p:cTn id="42" dur="2000" fill="hold"/>
                                        <p:tgtEl>
                                          <p:spTgt spid="29"/>
                                        </p:tgtEl>
                                        <p:attrNameLst>
                                          <p:attrName>ppt_x</p:attrName>
                                          <p:attrName>ppt_y</p:attrName>
                                        </p:attrNameLst>
                                      </p:cBhvr>
                                    </p:animMotion>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additive="base">
                                        <p:cTn id="47" dur="500" fill="hold"/>
                                        <p:tgtEl>
                                          <p:spTgt spid="28"/>
                                        </p:tgtEl>
                                        <p:attrNameLst>
                                          <p:attrName>ppt_x</p:attrName>
                                        </p:attrNameLst>
                                      </p:cBhvr>
                                      <p:tavLst>
                                        <p:tav tm="0">
                                          <p:val>
                                            <p:strVal val="#ppt_x"/>
                                          </p:val>
                                        </p:tav>
                                        <p:tav tm="100000">
                                          <p:val>
                                            <p:strVal val="#ppt_x"/>
                                          </p:val>
                                        </p:tav>
                                      </p:tavLst>
                                    </p:anim>
                                    <p:anim calcmode="lin" valueType="num">
                                      <p:cBhvr additive="base">
                                        <p:cTn id="4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P spid="30" grpId="0" animBg="1"/>
      <p:bldP spid="31" grpId="0" animBg="1"/>
      <p:bldP spid="32" grpId="0" animBg="1"/>
      <p:bldP spid="33" grpId="0" animBg="1"/>
      <p:bldP spid="34" grpId="0" animBg="1"/>
      <p:bldP spid="35" grpId="0" animBg="1"/>
      <p:bldP spid="36" grpId="0" animBg="1"/>
      <p:bldP spid="37"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2B77C-2BC4-4F37-A74D-2C6BB6A4B2CB}"/>
              </a:ext>
            </a:extLst>
          </p:cNvPr>
          <p:cNvSpPr>
            <a:spLocks noGrp="1"/>
          </p:cNvSpPr>
          <p:nvPr>
            <p:ph type="title"/>
          </p:nvPr>
        </p:nvSpPr>
        <p:spPr>
          <a:xfrm>
            <a:off x="838200" y="2242051"/>
            <a:ext cx="10515600" cy="1325563"/>
          </a:xfrm>
        </p:spPr>
        <p:txBody>
          <a:bodyPr/>
          <a:lstStyle/>
          <a:p>
            <a:pPr algn="ctr"/>
            <a:r>
              <a:rPr lang="en-US" dirty="0"/>
              <a:t>Apache Hadoop is open-source software which is designed to store unstructured data. </a:t>
            </a:r>
            <a:endParaRPr lang="en-IN" dirty="0"/>
          </a:p>
        </p:txBody>
      </p:sp>
    </p:spTree>
    <p:extLst>
      <p:ext uri="{BB962C8B-B14F-4D97-AF65-F5344CB8AC3E}">
        <p14:creationId xmlns:p14="http://schemas.microsoft.com/office/powerpoint/2010/main" val="1465969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A8D62-846B-4972-9B5F-8C18B603AC11}"/>
              </a:ext>
            </a:extLst>
          </p:cNvPr>
          <p:cNvSpPr>
            <a:spLocks noGrp="1"/>
          </p:cNvSpPr>
          <p:nvPr>
            <p:ph type="title"/>
          </p:nvPr>
        </p:nvSpPr>
        <p:spPr/>
        <p:txBody>
          <a:bodyPr/>
          <a:lstStyle/>
          <a:p>
            <a:r>
              <a:rPr lang="en-US" dirty="0"/>
              <a:t>How the virtual computers are designed in Hadoop? </a:t>
            </a:r>
            <a:endParaRPr lang="en-IN" dirty="0"/>
          </a:p>
        </p:txBody>
      </p:sp>
      <p:sp>
        <p:nvSpPr>
          <p:cNvPr id="3" name="Content Placeholder 2">
            <a:extLst>
              <a:ext uri="{FF2B5EF4-FFF2-40B4-BE49-F238E27FC236}">
                <a16:creationId xmlns:a16="http://schemas.microsoft.com/office/drawing/2014/main" id="{CEF54797-1451-4B99-8AF7-863473B6456E}"/>
              </a:ext>
            </a:extLst>
          </p:cNvPr>
          <p:cNvSpPr>
            <a:spLocks noGrp="1"/>
          </p:cNvSpPr>
          <p:nvPr>
            <p:ph idx="1"/>
          </p:nvPr>
        </p:nvSpPr>
        <p:spPr/>
        <p:txBody>
          <a:bodyPr/>
          <a:lstStyle/>
          <a:p>
            <a:pPr>
              <a:lnSpc>
                <a:spcPct val="200000"/>
              </a:lnSpc>
            </a:pPr>
            <a:r>
              <a:rPr lang="en-US" dirty="0"/>
              <a:t>Before proceeding we have to understand the disk size, blocking factor and indexing and relevancy with the Hadoop. </a:t>
            </a:r>
            <a:endParaRPr lang="en-IN" dirty="0"/>
          </a:p>
        </p:txBody>
      </p:sp>
    </p:spTree>
    <p:extLst>
      <p:ext uri="{BB962C8B-B14F-4D97-AF65-F5344CB8AC3E}">
        <p14:creationId xmlns:p14="http://schemas.microsoft.com/office/powerpoint/2010/main" val="767907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3A500D2E49F44F80C3F99F3764D3AE" ma:contentTypeVersion="4" ma:contentTypeDescription="Create a new document." ma:contentTypeScope="" ma:versionID="d06f1073b93545799f49ff739aadb86a">
  <xsd:schema xmlns:xsd="http://www.w3.org/2001/XMLSchema" xmlns:xs="http://www.w3.org/2001/XMLSchema" xmlns:p="http://schemas.microsoft.com/office/2006/metadata/properties" xmlns:ns2="9e899c17-99ef-40ff-95a6-91f4f850db08" targetNamespace="http://schemas.microsoft.com/office/2006/metadata/properties" ma:root="true" ma:fieldsID="5adbf281cb1ea38aa7ee5779d934899d" ns2:_="">
    <xsd:import namespace="9e899c17-99ef-40ff-95a6-91f4f850db0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899c17-99ef-40ff-95a6-91f4f850db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F63928E-CFB3-49C0-BBD2-69D545EA6B6F}"/>
</file>

<file path=customXml/itemProps2.xml><?xml version="1.0" encoding="utf-8"?>
<ds:datastoreItem xmlns:ds="http://schemas.openxmlformats.org/officeDocument/2006/customXml" ds:itemID="{97C56F2D-1B46-45A9-987C-91B9B2E0B2B3}"/>
</file>

<file path=customXml/itemProps3.xml><?xml version="1.0" encoding="utf-8"?>
<ds:datastoreItem xmlns:ds="http://schemas.openxmlformats.org/officeDocument/2006/customXml" ds:itemID="{53841857-6BCA-4A72-AAA6-7DDAA304F36D}"/>
</file>

<file path=docProps/app.xml><?xml version="1.0" encoding="utf-8"?>
<Properties xmlns="http://schemas.openxmlformats.org/officeDocument/2006/extended-properties" xmlns:vt="http://schemas.openxmlformats.org/officeDocument/2006/docPropsVTypes">
  <TotalTime>10212</TotalTime>
  <Words>524</Words>
  <Application>Microsoft Office PowerPoint</Application>
  <PresentationFormat>Widescreen</PresentationFormat>
  <Paragraphs>53</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Hadoop Technology Breakthrough </vt:lpstr>
      <vt:lpstr> Hadoop? </vt:lpstr>
      <vt:lpstr>Ticket Counters in Howrah Station</vt:lpstr>
      <vt:lpstr>The Technology requirements to handle the Big data </vt:lpstr>
      <vt:lpstr>Hadoop  The technology breakthrough </vt:lpstr>
      <vt:lpstr>What is the technology breakthrough of Hadoop?</vt:lpstr>
      <vt:lpstr>Organization of Data into Hadoop </vt:lpstr>
      <vt:lpstr>Apache Hadoop is open-source software which is designed to store unstructured data. </vt:lpstr>
      <vt:lpstr>How the virtual computers are designed in Hadoop? </vt:lpstr>
      <vt:lpstr>Blocking Factor and Number of Blocks- Indexing  </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 Technology Breakthrough </dc:title>
  <dc:creator>Supriya Chakraborty</dc:creator>
  <cp:lastModifiedBy>Supriya Chakraborty</cp:lastModifiedBy>
  <cp:revision>11</cp:revision>
  <dcterms:created xsi:type="dcterms:W3CDTF">2022-02-27T14:17:46Z</dcterms:created>
  <dcterms:modified xsi:type="dcterms:W3CDTF">2022-03-28T10:47:26Z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0x010100AF3A500D2E49F44F80C3F99F3764D3AE</vt:lpwstr>
  </property>
</Properties>
</file>