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71" r:id="rId6"/>
    <p:sldId id="273" r:id="rId7"/>
    <p:sldId id="272" r:id="rId8"/>
    <p:sldId id="274" r:id="rId9"/>
    <p:sldId id="260" r:id="rId10"/>
    <p:sldId id="261" r:id="rId11"/>
    <p:sldId id="281" r:id="rId12"/>
    <p:sldId id="282" r:id="rId13"/>
    <p:sldId id="283" r:id="rId14"/>
    <p:sldId id="284" r:id="rId15"/>
    <p:sldId id="279" r:id="rId16"/>
    <p:sldId id="280" r:id="rId17"/>
    <p:sldId id="276" r:id="rId18"/>
    <p:sldId id="275" r:id="rId19"/>
    <p:sldId id="277" r:id="rId20"/>
    <p:sldId id="278"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0" autoAdjust="0"/>
    <p:restoredTop sz="94249" autoAdjust="0"/>
  </p:normalViewPr>
  <p:slideViewPr>
    <p:cSldViewPr snapToGrid="0">
      <p:cViewPr varScale="1">
        <p:scale>
          <a:sx n="64" d="100"/>
          <a:sy n="64" d="100"/>
        </p:scale>
        <p:origin x="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56622-82FA-41F3-8811-44B18D0D5442}" type="doc">
      <dgm:prSet loTypeId="urn:microsoft.com/office/officeart/2005/8/layout/funnel1" loCatId="process" qsTypeId="urn:microsoft.com/office/officeart/2005/8/quickstyle/simple1" qsCatId="simple" csTypeId="urn:microsoft.com/office/officeart/2005/8/colors/colorful2" csCatId="colorful" phldr="1"/>
      <dgm:spPr/>
      <dgm:t>
        <a:bodyPr/>
        <a:lstStyle/>
        <a:p>
          <a:endParaRPr lang="en-IN"/>
        </a:p>
      </dgm:t>
    </dgm:pt>
    <dgm:pt modelId="{4E11DA9B-95FF-4439-9339-80155DDAB311}">
      <dgm:prSet phldrT="[Text]"/>
      <dgm:spPr/>
      <dgm:t>
        <a:bodyPr/>
        <a:lstStyle/>
        <a:p>
          <a:r>
            <a:rPr lang="en-US" dirty="0"/>
            <a:t>Huge Dataset</a:t>
          </a:r>
          <a:endParaRPr lang="en-IN" dirty="0"/>
        </a:p>
      </dgm:t>
    </dgm:pt>
    <dgm:pt modelId="{3947C94B-8965-478D-9A3E-696FF59C5DE6}" type="parTrans" cxnId="{07218F8F-4CCF-476C-90D6-4D0C536BC697}">
      <dgm:prSet/>
      <dgm:spPr/>
      <dgm:t>
        <a:bodyPr/>
        <a:lstStyle/>
        <a:p>
          <a:endParaRPr lang="en-IN"/>
        </a:p>
      </dgm:t>
    </dgm:pt>
    <dgm:pt modelId="{948738B3-7147-4662-B07F-1B122A12814A}" type="sibTrans" cxnId="{07218F8F-4CCF-476C-90D6-4D0C536BC697}">
      <dgm:prSet/>
      <dgm:spPr/>
      <dgm:t>
        <a:bodyPr/>
        <a:lstStyle/>
        <a:p>
          <a:endParaRPr lang="en-IN"/>
        </a:p>
      </dgm:t>
    </dgm:pt>
    <dgm:pt modelId="{6EDABB4A-EE85-473E-8571-DCD2B6836EC3}">
      <dgm:prSet phldrT="[Text]"/>
      <dgm:spPr/>
      <dgm:t>
        <a:bodyPr/>
        <a:lstStyle/>
        <a:p>
          <a:r>
            <a:rPr lang="en-US" dirty="0"/>
            <a:t>Fault Detection and Recovery </a:t>
          </a:r>
          <a:endParaRPr lang="en-IN" dirty="0"/>
        </a:p>
      </dgm:t>
    </dgm:pt>
    <dgm:pt modelId="{344345C7-1303-4788-B081-F4F74D429AA9}" type="parTrans" cxnId="{1A59AD21-FC48-46C8-B3FE-0BDF5B72EB6A}">
      <dgm:prSet/>
      <dgm:spPr/>
      <dgm:t>
        <a:bodyPr/>
        <a:lstStyle/>
        <a:p>
          <a:endParaRPr lang="en-IN"/>
        </a:p>
      </dgm:t>
    </dgm:pt>
    <dgm:pt modelId="{4E72E658-FD43-4C4C-9109-3DB273AB923D}" type="sibTrans" cxnId="{1A59AD21-FC48-46C8-B3FE-0BDF5B72EB6A}">
      <dgm:prSet/>
      <dgm:spPr/>
      <dgm:t>
        <a:bodyPr/>
        <a:lstStyle/>
        <a:p>
          <a:endParaRPr lang="en-IN"/>
        </a:p>
      </dgm:t>
    </dgm:pt>
    <dgm:pt modelId="{25F3C3F4-7099-4C08-9890-52E2F12FFE07}">
      <dgm:prSet phldrT="[Text]"/>
      <dgm:spPr/>
      <dgm:t>
        <a:bodyPr/>
        <a:lstStyle/>
        <a:p>
          <a:r>
            <a:rPr lang="en-US" dirty="0"/>
            <a:t>Hardware at Data</a:t>
          </a:r>
          <a:endParaRPr lang="en-IN" dirty="0"/>
        </a:p>
      </dgm:t>
    </dgm:pt>
    <dgm:pt modelId="{6B2F83FC-B5EC-4893-89F2-91EC7BDF1837}" type="parTrans" cxnId="{A7832F05-41E4-4D49-A5A5-DBB24AC0BDD8}">
      <dgm:prSet/>
      <dgm:spPr/>
      <dgm:t>
        <a:bodyPr/>
        <a:lstStyle/>
        <a:p>
          <a:endParaRPr lang="en-IN"/>
        </a:p>
      </dgm:t>
    </dgm:pt>
    <dgm:pt modelId="{C791ECA2-6A1A-4D20-B36D-3D2CF5B4E04A}" type="sibTrans" cxnId="{A7832F05-41E4-4D49-A5A5-DBB24AC0BDD8}">
      <dgm:prSet/>
      <dgm:spPr/>
      <dgm:t>
        <a:bodyPr/>
        <a:lstStyle/>
        <a:p>
          <a:endParaRPr lang="en-IN"/>
        </a:p>
      </dgm:t>
    </dgm:pt>
    <dgm:pt modelId="{2D537D5D-BF03-4895-851A-0E4E3AAFD297}">
      <dgm:prSet phldrT="[Text]"/>
      <dgm:spPr/>
      <dgm:t>
        <a:bodyPr/>
        <a:lstStyle/>
        <a:p>
          <a:r>
            <a:rPr lang="en-US" dirty="0"/>
            <a:t>Goals of HDFS </a:t>
          </a:r>
          <a:endParaRPr lang="en-IN" dirty="0"/>
        </a:p>
      </dgm:t>
    </dgm:pt>
    <dgm:pt modelId="{E6DF6041-A1BB-48D1-9DD6-1E5C40BEEC70}" type="parTrans" cxnId="{A38C99D9-2C20-4F48-8383-F92ABFBFE68B}">
      <dgm:prSet/>
      <dgm:spPr/>
      <dgm:t>
        <a:bodyPr/>
        <a:lstStyle/>
        <a:p>
          <a:endParaRPr lang="en-IN"/>
        </a:p>
      </dgm:t>
    </dgm:pt>
    <dgm:pt modelId="{E7FB1EA4-CA89-4098-B677-C5E3342F652D}" type="sibTrans" cxnId="{A38C99D9-2C20-4F48-8383-F92ABFBFE68B}">
      <dgm:prSet/>
      <dgm:spPr/>
      <dgm:t>
        <a:bodyPr/>
        <a:lstStyle/>
        <a:p>
          <a:endParaRPr lang="en-IN"/>
        </a:p>
      </dgm:t>
    </dgm:pt>
    <dgm:pt modelId="{0A9EAE44-71DE-4CD3-B7C9-44407867ECFB}" type="pres">
      <dgm:prSet presAssocID="{15056622-82FA-41F3-8811-44B18D0D5442}" presName="Name0" presStyleCnt="0">
        <dgm:presLayoutVars>
          <dgm:chMax val="4"/>
          <dgm:resizeHandles val="exact"/>
        </dgm:presLayoutVars>
      </dgm:prSet>
      <dgm:spPr/>
    </dgm:pt>
    <dgm:pt modelId="{333DF5E9-C20F-4CE1-82E5-1F073A100041}" type="pres">
      <dgm:prSet presAssocID="{15056622-82FA-41F3-8811-44B18D0D5442}" presName="ellipse" presStyleLbl="trBgShp" presStyleIdx="0" presStyleCnt="1"/>
      <dgm:spPr/>
    </dgm:pt>
    <dgm:pt modelId="{1CF3D6C1-0735-4B94-AF51-135E0186B627}" type="pres">
      <dgm:prSet presAssocID="{15056622-82FA-41F3-8811-44B18D0D5442}" presName="arrow1" presStyleLbl="fgShp" presStyleIdx="0" presStyleCnt="1"/>
      <dgm:spPr/>
    </dgm:pt>
    <dgm:pt modelId="{1FF025CA-F157-4767-A627-D15A77E03AC1}" type="pres">
      <dgm:prSet presAssocID="{15056622-82FA-41F3-8811-44B18D0D5442}" presName="rectangle" presStyleLbl="revTx" presStyleIdx="0" presStyleCnt="1" custLinFactNeighborX="-96556" custLinFactNeighborY="-1347">
        <dgm:presLayoutVars>
          <dgm:bulletEnabled val="1"/>
        </dgm:presLayoutVars>
      </dgm:prSet>
      <dgm:spPr/>
    </dgm:pt>
    <dgm:pt modelId="{5440E6B4-6DFC-4DE7-A334-6BABCDEC8DDF}" type="pres">
      <dgm:prSet presAssocID="{6EDABB4A-EE85-473E-8571-DCD2B6836EC3}" presName="item1" presStyleLbl="node1" presStyleIdx="0" presStyleCnt="3" custScaleX="158358" custScaleY="186016">
        <dgm:presLayoutVars>
          <dgm:bulletEnabled val="1"/>
        </dgm:presLayoutVars>
      </dgm:prSet>
      <dgm:spPr/>
    </dgm:pt>
    <dgm:pt modelId="{5C87950E-ED6C-4D1B-9F17-1474B0646AAC}" type="pres">
      <dgm:prSet presAssocID="{25F3C3F4-7099-4C08-9890-52E2F12FFE07}" presName="item2" presStyleLbl="node1" presStyleIdx="1" presStyleCnt="3" custScaleX="142241" custScaleY="135004" custLinFactNeighborX="45735" custLinFactNeighborY="-28031">
        <dgm:presLayoutVars>
          <dgm:bulletEnabled val="1"/>
        </dgm:presLayoutVars>
      </dgm:prSet>
      <dgm:spPr/>
    </dgm:pt>
    <dgm:pt modelId="{80DD5CFD-41D0-43B7-9428-5173A3EDC6A5}" type="pres">
      <dgm:prSet presAssocID="{2D537D5D-BF03-4895-851A-0E4E3AAFD297}" presName="item3" presStyleLbl="node1" presStyleIdx="2" presStyleCnt="3" custLinFactNeighborX="76717" custLinFactNeighborY="-2951">
        <dgm:presLayoutVars>
          <dgm:bulletEnabled val="1"/>
        </dgm:presLayoutVars>
      </dgm:prSet>
      <dgm:spPr/>
    </dgm:pt>
    <dgm:pt modelId="{1C77A661-50C5-4891-AD51-6180652D8CEC}" type="pres">
      <dgm:prSet presAssocID="{15056622-82FA-41F3-8811-44B18D0D5442}" presName="funnel" presStyleLbl="trAlignAcc1" presStyleIdx="0" presStyleCnt="1" custScaleX="107645" custScaleY="118849" custLinFactNeighborX="9485" custLinFactNeighborY="8500"/>
      <dgm:spPr/>
    </dgm:pt>
  </dgm:ptLst>
  <dgm:cxnLst>
    <dgm:cxn modelId="{A7832F05-41E4-4D49-A5A5-DBB24AC0BDD8}" srcId="{15056622-82FA-41F3-8811-44B18D0D5442}" destId="{25F3C3F4-7099-4C08-9890-52E2F12FFE07}" srcOrd="2" destOrd="0" parTransId="{6B2F83FC-B5EC-4893-89F2-91EC7BDF1837}" sibTransId="{C791ECA2-6A1A-4D20-B36D-3D2CF5B4E04A}"/>
    <dgm:cxn modelId="{CF84A315-5A74-4FD5-8A7F-A1E472991D1A}" type="presOf" srcId="{6EDABB4A-EE85-473E-8571-DCD2B6836EC3}" destId="{5C87950E-ED6C-4D1B-9F17-1474B0646AAC}" srcOrd="0" destOrd="0" presId="urn:microsoft.com/office/officeart/2005/8/layout/funnel1"/>
    <dgm:cxn modelId="{1A59AD21-FC48-46C8-B3FE-0BDF5B72EB6A}" srcId="{15056622-82FA-41F3-8811-44B18D0D5442}" destId="{6EDABB4A-EE85-473E-8571-DCD2B6836EC3}" srcOrd="1" destOrd="0" parTransId="{344345C7-1303-4788-B081-F4F74D429AA9}" sibTransId="{4E72E658-FD43-4C4C-9109-3DB273AB923D}"/>
    <dgm:cxn modelId="{7F3B763B-0E69-4A0A-9F2D-2DB0BAE5D728}" type="presOf" srcId="{2D537D5D-BF03-4895-851A-0E4E3AAFD297}" destId="{1FF025CA-F157-4767-A627-D15A77E03AC1}" srcOrd="0" destOrd="0" presId="urn:microsoft.com/office/officeart/2005/8/layout/funnel1"/>
    <dgm:cxn modelId="{BBD99545-BDEE-4D6E-9C0E-8EAEEC5E898B}" type="presOf" srcId="{25F3C3F4-7099-4C08-9890-52E2F12FFE07}" destId="{5440E6B4-6DFC-4DE7-A334-6BABCDEC8DDF}" srcOrd="0" destOrd="0" presId="urn:microsoft.com/office/officeart/2005/8/layout/funnel1"/>
    <dgm:cxn modelId="{07218F8F-4CCF-476C-90D6-4D0C536BC697}" srcId="{15056622-82FA-41F3-8811-44B18D0D5442}" destId="{4E11DA9B-95FF-4439-9339-80155DDAB311}" srcOrd="0" destOrd="0" parTransId="{3947C94B-8965-478D-9A3E-696FF59C5DE6}" sibTransId="{948738B3-7147-4662-B07F-1B122A12814A}"/>
    <dgm:cxn modelId="{232499A9-05A6-4B74-B48B-2855D0562E1C}" type="presOf" srcId="{15056622-82FA-41F3-8811-44B18D0D5442}" destId="{0A9EAE44-71DE-4CD3-B7C9-44407867ECFB}" srcOrd="0" destOrd="0" presId="urn:microsoft.com/office/officeart/2005/8/layout/funnel1"/>
    <dgm:cxn modelId="{3AEF64AD-CEF4-4366-BEC5-EC07AD62E421}" type="presOf" srcId="{4E11DA9B-95FF-4439-9339-80155DDAB311}" destId="{80DD5CFD-41D0-43B7-9428-5173A3EDC6A5}" srcOrd="0" destOrd="0" presId="urn:microsoft.com/office/officeart/2005/8/layout/funnel1"/>
    <dgm:cxn modelId="{A38C99D9-2C20-4F48-8383-F92ABFBFE68B}" srcId="{15056622-82FA-41F3-8811-44B18D0D5442}" destId="{2D537D5D-BF03-4895-851A-0E4E3AAFD297}" srcOrd="3" destOrd="0" parTransId="{E6DF6041-A1BB-48D1-9DD6-1E5C40BEEC70}" sibTransId="{E7FB1EA4-CA89-4098-B677-C5E3342F652D}"/>
    <dgm:cxn modelId="{A76FEA28-D9E0-4F5F-823A-05CF168067AA}" type="presParOf" srcId="{0A9EAE44-71DE-4CD3-B7C9-44407867ECFB}" destId="{333DF5E9-C20F-4CE1-82E5-1F073A100041}" srcOrd="0" destOrd="0" presId="urn:microsoft.com/office/officeart/2005/8/layout/funnel1"/>
    <dgm:cxn modelId="{69044C8F-1F0A-48BA-9980-F3B020C313EE}" type="presParOf" srcId="{0A9EAE44-71DE-4CD3-B7C9-44407867ECFB}" destId="{1CF3D6C1-0735-4B94-AF51-135E0186B627}" srcOrd="1" destOrd="0" presId="urn:microsoft.com/office/officeart/2005/8/layout/funnel1"/>
    <dgm:cxn modelId="{8BE6D04E-0D47-4BA7-ADFF-956F881954D7}" type="presParOf" srcId="{0A9EAE44-71DE-4CD3-B7C9-44407867ECFB}" destId="{1FF025CA-F157-4767-A627-D15A77E03AC1}" srcOrd="2" destOrd="0" presId="urn:microsoft.com/office/officeart/2005/8/layout/funnel1"/>
    <dgm:cxn modelId="{58F79D01-F9CB-4B3B-9DDC-0368F81A175B}" type="presParOf" srcId="{0A9EAE44-71DE-4CD3-B7C9-44407867ECFB}" destId="{5440E6B4-6DFC-4DE7-A334-6BABCDEC8DDF}" srcOrd="3" destOrd="0" presId="urn:microsoft.com/office/officeart/2005/8/layout/funnel1"/>
    <dgm:cxn modelId="{F26D7A0E-C07C-4A8A-BE22-32C4250FD27F}" type="presParOf" srcId="{0A9EAE44-71DE-4CD3-B7C9-44407867ECFB}" destId="{5C87950E-ED6C-4D1B-9F17-1474B0646AAC}" srcOrd="4" destOrd="0" presId="urn:microsoft.com/office/officeart/2005/8/layout/funnel1"/>
    <dgm:cxn modelId="{2444D722-1F5C-4DBE-937A-EF829EA3889A}" type="presParOf" srcId="{0A9EAE44-71DE-4CD3-B7C9-44407867ECFB}" destId="{80DD5CFD-41D0-43B7-9428-5173A3EDC6A5}" srcOrd="5" destOrd="0" presId="urn:microsoft.com/office/officeart/2005/8/layout/funnel1"/>
    <dgm:cxn modelId="{1B0DD9DF-6286-4E45-8AAC-2BB2D3837D80}" type="presParOf" srcId="{0A9EAE44-71DE-4CD3-B7C9-44407867ECFB}" destId="{1C77A661-50C5-4891-AD51-6180652D8CE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DF5E9-C20F-4CE1-82E5-1F073A100041}">
      <dsp:nvSpPr>
        <dsp:cNvPr id="0" name=""/>
        <dsp:cNvSpPr/>
      </dsp:nvSpPr>
      <dsp:spPr>
        <a:xfrm>
          <a:off x="3176813" y="438422"/>
          <a:ext cx="4801990" cy="1667667"/>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3D6C1-0735-4B94-AF51-135E0186B627}">
      <dsp:nvSpPr>
        <dsp:cNvPr id="0" name=""/>
        <dsp:cNvSpPr/>
      </dsp:nvSpPr>
      <dsp:spPr>
        <a:xfrm>
          <a:off x="5119944" y="4521975"/>
          <a:ext cx="930618" cy="595595"/>
        </a:xfrm>
        <a:prstGeom prst="down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025CA-F157-4767-A627-D15A77E03AC1}">
      <dsp:nvSpPr>
        <dsp:cNvPr id="0" name=""/>
        <dsp:cNvSpPr/>
      </dsp:nvSpPr>
      <dsp:spPr>
        <a:xfrm>
          <a:off x="0" y="4983409"/>
          <a:ext cx="4466967" cy="111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Goals of HDFS </a:t>
          </a:r>
          <a:endParaRPr lang="en-IN" sz="3900" kern="1200" dirty="0"/>
        </a:p>
      </dsp:txBody>
      <dsp:txXfrm>
        <a:off x="0" y="4983409"/>
        <a:ext cx="4466967" cy="1116741"/>
      </dsp:txXfrm>
    </dsp:sp>
    <dsp:sp modelId="{5440E6B4-6DFC-4DE7-A334-6BABCDEC8DDF}">
      <dsp:nvSpPr>
        <dsp:cNvPr id="0" name=""/>
        <dsp:cNvSpPr/>
      </dsp:nvSpPr>
      <dsp:spPr>
        <a:xfrm>
          <a:off x="4433872" y="1514455"/>
          <a:ext cx="2652675" cy="311597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Hardware at Data</a:t>
          </a:r>
          <a:endParaRPr lang="en-IN" sz="2600" kern="1200" dirty="0"/>
        </a:p>
      </dsp:txBody>
      <dsp:txXfrm>
        <a:off x="4822347" y="1970779"/>
        <a:ext cx="1875725" cy="2203330"/>
      </dsp:txXfrm>
    </dsp:sp>
    <dsp:sp modelId="{5C87950E-ED6C-4D1B-9F17-1474B0646AAC}">
      <dsp:nvSpPr>
        <dsp:cNvPr id="0" name=""/>
        <dsp:cNvSpPr/>
      </dsp:nvSpPr>
      <dsp:spPr>
        <a:xfrm>
          <a:off x="4136338" y="215451"/>
          <a:ext cx="2382697" cy="2261469"/>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Fault Detection and Recovery </a:t>
          </a:r>
          <a:endParaRPr lang="en-IN" sz="2500" kern="1200" dirty="0"/>
        </a:p>
      </dsp:txBody>
      <dsp:txXfrm>
        <a:off x="4485276" y="546635"/>
        <a:ext cx="1684821" cy="1599101"/>
      </dsp:txXfrm>
    </dsp:sp>
    <dsp:sp modelId="{80DD5CFD-41D0-43B7-9428-5173A3EDC6A5}">
      <dsp:nvSpPr>
        <dsp:cNvPr id="0" name=""/>
        <dsp:cNvSpPr/>
      </dsp:nvSpPr>
      <dsp:spPr>
        <a:xfrm>
          <a:off x="6721451" y="523743"/>
          <a:ext cx="1675112" cy="1675112"/>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Huge Dataset</a:t>
          </a:r>
          <a:endParaRPr lang="en-IN" sz="2500" kern="1200" dirty="0"/>
        </a:p>
      </dsp:txBody>
      <dsp:txXfrm>
        <a:off x="6966765" y="769057"/>
        <a:ext cx="1184484" cy="1184484"/>
      </dsp:txXfrm>
    </dsp:sp>
    <dsp:sp modelId="{1C77A661-50C5-4891-AD51-6180652D8CEC}">
      <dsp:nvSpPr>
        <dsp:cNvPr id="0" name=""/>
        <dsp:cNvSpPr/>
      </dsp:nvSpPr>
      <dsp:spPr>
        <a:xfrm>
          <a:off x="3274621" y="195142"/>
          <a:ext cx="5609878" cy="4955016"/>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BD27-29BF-4C5C-92D4-0E6CBE925821}" type="datetimeFigureOut">
              <a:rPr lang="en-IN" smtClean="0"/>
              <a:t>28-03-2022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56154-1368-4174-8EB8-DE06AD7D6601}" type="slidenum">
              <a:rPr lang="en-IN" smtClean="0"/>
              <a:t>‹#›</a:t>
            </a:fld>
            <a:endParaRPr lang="en-IN"/>
          </a:p>
        </p:txBody>
      </p:sp>
    </p:spTree>
    <p:extLst>
      <p:ext uri="{BB962C8B-B14F-4D97-AF65-F5344CB8AC3E}">
        <p14:creationId xmlns:p14="http://schemas.microsoft.com/office/powerpoint/2010/main" val="1058100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HDFS is a distributed file system that handles large data sets running on commodity hardware. It is used to scale a single Apache Hadoop cluster to hundreds (and even thousands) of nodes.</a:t>
            </a:r>
            <a:endParaRPr lang="en-IN" dirty="0"/>
          </a:p>
          <a:p>
            <a:endParaRPr lang="en-IN" dirty="0"/>
          </a:p>
          <a:p>
            <a:r>
              <a:rPr lang="en-US" sz="1200" b="0" i="0" kern="1200" dirty="0">
                <a:solidFill>
                  <a:schemeClr val="tx1"/>
                </a:solidFill>
                <a:effectLst/>
                <a:latin typeface="+mn-lt"/>
                <a:ea typeface="+mn-ea"/>
                <a:cs typeface="+mn-cs"/>
              </a:rPr>
              <a:t>The Hadoop Distributed File System (HDFS) is a distributed file system designed to run on commodity hardware. It has many similarities with existing distributed file systems. However, the differences from other distributed file systems are significant. HDFS is highly fault-tolerant and is designed to be deployed on low-cost hardware. HDFS provides high throughput access to application data and is suitable for applications that have large data sets.</a:t>
            </a:r>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2</a:t>
            </a:fld>
            <a:endParaRPr lang="en-IN"/>
          </a:p>
        </p:txBody>
      </p:sp>
    </p:spTree>
    <p:extLst>
      <p:ext uri="{BB962C8B-B14F-4D97-AF65-F5344CB8AC3E}">
        <p14:creationId xmlns:p14="http://schemas.microsoft.com/office/powerpoint/2010/main" val="166643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HDFS follows the master-slave architecture and it has the following elements.</a:t>
            </a:r>
          </a:p>
          <a:p>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Namenode</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namenode</a:t>
            </a:r>
            <a:r>
              <a:rPr lang="en-US" sz="1200" b="0" i="0" kern="1200" dirty="0">
                <a:solidFill>
                  <a:schemeClr val="tx1"/>
                </a:solidFill>
                <a:effectLst/>
                <a:latin typeface="+mn-lt"/>
                <a:ea typeface="+mn-ea"/>
                <a:cs typeface="+mn-cs"/>
              </a:rPr>
              <a:t> is the commodity hardware that contains the GNU/Linux operating system and the </a:t>
            </a:r>
            <a:r>
              <a:rPr lang="en-US" sz="1200" b="0" i="0" kern="1200" dirty="0" err="1">
                <a:solidFill>
                  <a:schemeClr val="tx1"/>
                </a:solidFill>
                <a:effectLst/>
                <a:latin typeface="+mn-lt"/>
                <a:ea typeface="+mn-ea"/>
                <a:cs typeface="+mn-cs"/>
              </a:rPr>
              <a:t>namenode</a:t>
            </a:r>
            <a:r>
              <a:rPr lang="en-US" sz="1200" b="0" i="0" kern="1200" dirty="0">
                <a:solidFill>
                  <a:schemeClr val="tx1"/>
                </a:solidFill>
                <a:effectLst/>
                <a:latin typeface="+mn-lt"/>
                <a:ea typeface="+mn-ea"/>
                <a:cs typeface="+mn-cs"/>
              </a:rPr>
              <a:t> software. It is a software that can be run on commodity hardware. The system having the </a:t>
            </a:r>
            <a:r>
              <a:rPr lang="en-US" sz="1200" b="0" i="0" kern="1200" dirty="0" err="1">
                <a:solidFill>
                  <a:schemeClr val="tx1"/>
                </a:solidFill>
                <a:effectLst/>
                <a:latin typeface="+mn-lt"/>
                <a:ea typeface="+mn-ea"/>
                <a:cs typeface="+mn-cs"/>
              </a:rPr>
              <a:t>namenode</a:t>
            </a:r>
            <a:r>
              <a:rPr lang="en-US" sz="1200" b="0" i="0" kern="1200" dirty="0">
                <a:solidFill>
                  <a:schemeClr val="tx1"/>
                </a:solidFill>
                <a:effectLst/>
                <a:latin typeface="+mn-lt"/>
                <a:ea typeface="+mn-ea"/>
                <a:cs typeface="+mn-cs"/>
              </a:rPr>
              <a:t> acts as the master server and it does the following tasks −</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Manages the file system namespace.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Regulates client’s access to files.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also executes file system operations such as renaming, closing, and opening files and directories.</a:t>
            </a:r>
          </a:p>
          <a:p>
            <a:endParaRPr lang="en-IN" dirty="0"/>
          </a:p>
          <a:p>
            <a:endParaRPr lang="en-IN" dirty="0"/>
          </a:p>
          <a:p>
            <a:r>
              <a:rPr lang="en-US" sz="1200" b="1" i="0" kern="1200" dirty="0" err="1">
                <a:solidFill>
                  <a:schemeClr val="tx1"/>
                </a:solidFill>
                <a:effectLst/>
                <a:latin typeface="+mn-lt"/>
                <a:ea typeface="+mn-ea"/>
                <a:cs typeface="+mn-cs"/>
              </a:rPr>
              <a:t>Datanode</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datanode</a:t>
            </a:r>
            <a:r>
              <a:rPr lang="en-US" sz="1200" b="0" i="0" kern="1200" dirty="0">
                <a:solidFill>
                  <a:schemeClr val="tx1"/>
                </a:solidFill>
                <a:effectLst/>
                <a:latin typeface="+mn-lt"/>
                <a:ea typeface="+mn-ea"/>
                <a:cs typeface="+mn-cs"/>
              </a:rPr>
              <a:t> is a commodity hardware having the GNU/Linux operating system and </a:t>
            </a:r>
            <a:r>
              <a:rPr lang="en-US" sz="1200" b="0" i="0" kern="1200" dirty="0" err="1">
                <a:solidFill>
                  <a:schemeClr val="tx1"/>
                </a:solidFill>
                <a:effectLst/>
                <a:latin typeface="+mn-lt"/>
                <a:ea typeface="+mn-ea"/>
                <a:cs typeface="+mn-cs"/>
              </a:rPr>
              <a:t>datanode</a:t>
            </a:r>
            <a:r>
              <a:rPr lang="en-US" sz="1200" b="0" i="0" kern="1200" dirty="0">
                <a:solidFill>
                  <a:schemeClr val="tx1"/>
                </a:solidFill>
                <a:effectLst/>
                <a:latin typeface="+mn-lt"/>
                <a:ea typeface="+mn-ea"/>
                <a:cs typeface="+mn-cs"/>
              </a:rPr>
              <a:t> software. For every node (Commodity hardware/System) in a cluster, there will be a </a:t>
            </a:r>
            <a:r>
              <a:rPr lang="en-US" sz="1200" b="0" i="0" kern="1200" dirty="0" err="1">
                <a:solidFill>
                  <a:schemeClr val="tx1"/>
                </a:solidFill>
                <a:effectLst/>
                <a:latin typeface="+mn-lt"/>
                <a:ea typeface="+mn-ea"/>
                <a:cs typeface="+mn-cs"/>
              </a:rPr>
              <a:t>datanode</a:t>
            </a:r>
            <a:r>
              <a:rPr lang="en-US" sz="1200" b="0" i="0" kern="1200" dirty="0">
                <a:solidFill>
                  <a:schemeClr val="tx1"/>
                </a:solidFill>
                <a:effectLst/>
                <a:latin typeface="+mn-lt"/>
                <a:ea typeface="+mn-ea"/>
                <a:cs typeface="+mn-cs"/>
              </a:rPr>
              <a:t>. These nodes manage the data storage of their system.</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Datanodes</a:t>
            </a:r>
            <a:r>
              <a:rPr lang="en-US" sz="1200" b="0" i="0" kern="1200" dirty="0">
                <a:solidFill>
                  <a:schemeClr val="tx1"/>
                </a:solidFill>
                <a:effectLst/>
                <a:latin typeface="+mn-lt"/>
                <a:ea typeface="+mn-ea"/>
                <a:cs typeface="+mn-cs"/>
              </a:rPr>
              <a:t> perform read-write operations on the file systems, as per client request.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They also perform operations such as block creation, deletion, and replication according to the instructions of the </a:t>
            </a:r>
            <a:r>
              <a:rPr lang="en-US" sz="1200" b="0" i="0" kern="1200" dirty="0" err="1">
                <a:solidFill>
                  <a:schemeClr val="tx1"/>
                </a:solidFill>
                <a:effectLst/>
                <a:latin typeface="+mn-lt"/>
                <a:ea typeface="+mn-ea"/>
                <a:cs typeface="+mn-cs"/>
              </a:rPr>
              <a:t>namenode</a:t>
            </a:r>
            <a:r>
              <a:rPr lang="en-US" sz="1200" b="0" i="0" kern="1200" dirty="0">
                <a:solidFill>
                  <a:schemeClr val="tx1"/>
                </a:solidFill>
                <a:effectLst/>
                <a:latin typeface="+mn-lt"/>
                <a:ea typeface="+mn-ea"/>
                <a:cs typeface="+mn-cs"/>
              </a:rPr>
              <a:t>.</a:t>
            </a:r>
          </a:p>
          <a:p>
            <a:endParaRPr lang="en-IN" dirty="0"/>
          </a:p>
          <a:p>
            <a:endParaRPr lang="en-IN" dirty="0"/>
          </a:p>
          <a:p>
            <a:r>
              <a:rPr lang="en-US" sz="1200" b="1" i="0" kern="1200" dirty="0">
                <a:solidFill>
                  <a:schemeClr val="tx1"/>
                </a:solidFill>
                <a:effectLst/>
                <a:latin typeface="+mn-lt"/>
                <a:ea typeface="+mn-ea"/>
                <a:cs typeface="+mn-cs"/>
              </a:rPr>
              <a:t>Block</a:t>
            </a:r>
          </a:p>
          <a:p>
            <a:r>
              <a:rPr lang="en-US" sz="1200" b="0" i="0" kern="1200" dirty="0">
                <a:solidFill>
                  <a:schemeClr val="tx1"/>
                </a:solidFill>
                <a:effectLst/>
                <a:latin typeface="+mn-lt"/>
                <a:ea typeface="+mn-ea"/>
                <a:cs typeface="+mn-cs"/>
              </a:rPr>
              <a:t>Generally the user data is stored in the files of HDFS. The file in a file system will be divided into one or more segments and/or stored in individual data nodes. These file segments are called as blocks. In other words, the minimum amount of data that HDFS can read or write is called a Block. The default block size is 64MB, but it can be increased as per the need to change in HDFS configuration.</a:t>
            </a:r>
          </a:p>
          <a:p>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4</a:t>
            </a:fld>
            <a:endParaRPr lang="en-IN"/>
          </a:p>
        </p:txBody>
      </p:sp>
    </p:spTree>
    <p:extLst>
      <p:ext uri="{BB962C8B-B14F-4D97-AF65-F5344CB8AC3E}">
        <p14:creationId xmlns:p14="http://schemas.microsoft.com/office/powerpoint/2010/main" val="105409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Goals of HDFS</a:t>
            </a:r>
          </a:p>
          <a:p>
            <a:r>
              <a:rPr lang="en-US" sz="1200" b="1" i="0" kern="1200" dirty="0">
                <a:solidFill>
                  <a:schemeClr val="tx1"/>
                </a:solidFill>
                <a:effectLst/>
                <a:latin typeface="+mn-lt"/>
                <a:ea typeface="+mn-ea"/>
                <a:cs typeface="+mn-cs"/>
              </a:rPr>
              <a:t>Fault detection and recovery</a:t>
            </a:r>
            <a:r>
              <a:rPr lang="en-US" sz="1200" b="0" i="0" kern="1200" dirty="0">
                <a:solidFill>
                  <a:schemeClr val="tx1"/>
                </a:solidFill>
                <a:effectLst/>
                <a:latin typeface="+mn-lt"/>
                <a:ea typeface="+mn-ea"/>
                <a:cs typeface="+mn-cs"/>
              </a:rPr>
              <a:t> − Since HDFS includes a large number of commodity hardware, failure of components is frequent. Therefore HDFS should have mechanisms for quick and automatic fault detection and recovery.</a:t>
            </a:r>
          </a:p>
          <a:p>
            <a:r>
              <a:rPr lang="en-US" sz="1200" b="1" i="0" kern="1200" dirty="0">
                <a:solidFill>
                  <a:schemeClr val="tx1"/>
                </a:solidFill>
                <a:effectLst/>
                <a:latin typeface="+mn-lt"/>
                <a:ea typeface="+mn-ea"/>
                <a:cs typeface="+mn-cs"/>
              </a:rPr>
              <a:t>Huge datasets</a:t>
            </a:r>
            <a:r>
              <a:rPr lang="en-US" sz="1200" b="0" i="0" kern="1200" dirty="0">
                <a:solidFill>
                  <a:schemeClr val="tx1"/>
                </a:solidFill>
                <a:effectLst/>
                <a:latin typeface="+mn-lt"/>
                <a:ea typeface="+mn-ea"/>
                <a:cs typeface="+mn-cs"/>
              </a:rPr>
              <a:t> − HDFS should have hundreds of nodes per cluster to manage the applications having huge datasets.</a:t>
            </a:r>
          </a:p>
          <a:p>
            <a:r>
              <a:rPr lang="en-US" sz="1200" b="1" i="0" kern="1200" dirty="0">
                <a:solidFill>
                  <a:schemeClr val="tx1"/>
                </a:solidFill>
                <a:effectLst/>
                <a:latin typeface="+mn-lt"/>
                <a:ea typeface="+mn-ea"/>
                <a:cs typeface="+mn-cs"/>
              </a:rPr>
              <a:t>Hardware at data</a:t>
            </a:r>
            <a:r>
              <a:rPr lang="en-US" sz="1200" b="0" i="0" kern="1200" dirty="0">
                <a:solidFill>
                  <a:schemeClr val="tx1"/>
                </a:solidFill>
                <a:effectLst/>
                <a:latin typeface="+mn-lt"/>
                <a:ea typeface="+mn-ea"/>
                <a:cs typeface="+mn-cs"/>
              </a:rPr>
              <a:t> − A requested task can be done efficiently, when the computation takes place near the data. Especially where huge datasets are involved, it reduces the network traffic and increases the throughput.</a:t>
            </a:r>
          </a:p>
          <a:p>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9</a:t>
            </a:fld>
            <a:endParaRPr lang="en-IN"/>
          </a:p>
        </p:txBody>
      </p:sp>
    </p:spTree>
    <p:extLst>
      <p:ext uri="{BB962C8B-B14F-4D97-AF65-F5344CB8AC3E}">
        <p14:creationId xmlns:p14="http://schemas.microsoft.com/office/powerpoint/2010/main" val="3879496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Consider a file that includes the phone numbers for everyone in the United States; the numbers for people with a last name starting with A might be stored on server 1, B on server 2, and so on.</a:t>
            </a:r>
          </a:p>
          <a:p>
            <a:pPr fontAlgn="base"/>
            <a:r>
              <a:rPr lang="en-US" sz="1200" b="0" i="0" kern="1200" dirty="0">
                <a:solidFill>
                  <a:schemeClr val="tx1"/>
                </a:solidFill>
                <a:effectLst/>
                <a:latin typeface="+mn-lt"/>
                <a:ea typeface="+mn-ea"/>
                <a:cs typeface="+mn-cs"/>
              </a:rPr>
              <a:t>With Hadoop, pieces of this phonebook would be stored across the cluster, and to reconstruct the entire phonebook, your program would need the blocks from every server in the cluster.</a:t>
            </a:r>
          </a:p>
          <a:p>
            <a:pPr fontAlgn="base"/>
            <a:r>
              <a:rPr lang="en-US" sz="1200" b="0" i="0" kern="1200" dirty="0">
                <a:solidFill>
                  <a:schemeClr val="tx1"/>
                </a:solidFill>
                <a:effectLst/>
                <a:latin typeface="+mn-lt"/>
                <a:ea typeface="+mn-ea"/>
                <a:cs typeface="+mn-cs"/>
              </a:rPr>
              <a:t>To ensure availability if and when a server fails, HDFS replicates these smaller pieces onto two additional servers by default. (The redundancy can be increased or decreased on a per-file basis or for a whole environment; for example, a development Hadoop cluster typically doesn’t need any data redundancy.) This redundancy offers multiple benefits, the most obvious being higher availability.</a:t>
            </a:r>
          </a:p>
          <a:p>
            <a:pPr fontAlgn="base"/>
            <a:r>
              <a:rPr lang="en-US" sz="1200" b="0" i="0" kern="1200" dirty="0">
                <a:solidFill>
                  <a:schemeClr val="tx1"/>
                </a:solidFill>
                <a:effectLst/>
                <a:latin typeface="+mn-lt"/>
                <a:ea typeface="+mn-ea"/>
                <a:cs typeface="+mn-cs"/>
              </a:rPr>
              <a:t>The redundancy also allows the Hadoop cluster to break up work into smaller chunks and run those jobs on all the servers in the cluster for better scalability. Finally, you gain the benefit of data locality, which is critical when working with large data sets.</a:t>
            </a:r>
          </a:p>
          <a:p>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10</a:t>
            </a:fld>
            <a:endParaRPr lang="en-IN"/>
          </a:p>
        </p:txBody>
      </p:sp>
    </p:spTree>
    <p:extLst>
      <p:ext uri="{BB962C8B-B14F-4D97-AF65-F5344CB8AC3E}">
        <p14:creationId xmlns:p14="http://schemas.microsoft.com/office/powerpoint/2010/main" val="252631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444444"/>
                </a:solidFill>
                <a:effectLst/>
                <a:latin typeface="Georgia" panose="02040502050405020303" pitchFamily="18" charset="0"/>
              </a:rPr>
              <a:t>Hadoop Read Operation </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Whenever a client wants to read any file from HDFS, the client needs to interact with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as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is the only place that stores metadata about </a:t>
            </a:r>
            <a:r>
              <a:rPr lang="en-US" b="0" i="0" dirty="0" err="1">
                <a:solidFill>
                  <a:srgbClr val="444444"/>
                </a:solidFill>
                <a:effectLst/>
                <a:latin typeface="Georgia" panose="02040502050405020303" pitchFamily="18" charset="0"/>
              </a:rPr>
              <a:t>DataNodes</a:t>
            </a:r>
            <a:r>
              <a:rPr lang="en-US" b="0" i="0" dirty="0">
                <a:solidFill>
                  <a:srgbClr val="444444"/>
                </a:solidFill>
                <a:effectLst/>
                <a:latin typeface="Georgia" panose="02040502050405020303" pitchFamily="18" charset="0"/>
              </a:rPr>
              <a:t>.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specifies the address or the location of the slaves where data is stored.</a:t>
            </a:r>
          </a:p>
          <a:p>
            <a:pPr algn="l" fontAlgn="base"/>
            <a:r>
              <a:rPr lang="en-US" b="0" i="0" dirty="0">
                <a:solidFill>
                  <a:srgbClr val="444444"/>
                </a:solidFill>
                <a:effectLst/>
                <a:latin typeface="Georgia" panose="02040502050405020303" pitchFamily="18" charset="0"/>
              </a:rPr>
              <a:t>The client will interact with the specified </a:t>
            </a:r>
            <a:r>
              <a:rPr lang="en-US" b="0" i="0" dirty="0" err="1">
                <a:solidFill>
                  <a:srgbClr val="444444"/>
                </a:solidFill>
                <a:effectLst/>
                <a:latin typeface="Georgia" panose="02040502050405020303" pitchFamily="18" charset="0"/>
              </a:rPr>
              <a:t>DataNodes</a:t>
            </a:r>
            <a:r>
              <a:rPr lang="en-US" b="0" i="0" dirty="0">
                <a:solidFill>
                  <a:srgbClr val="444444"/>
                </a:solidFill>
                <a:effectLst/>
                <a:latin typeface="Georgia" panose="02040502050405020303" pitchFamily="18" charset="0"/>
              </a:rPr>
              <a:t> and read the data from there. For security/authentication purposes, </a:t>
            </a:r>
          </a:p>
          <a:p>
            <a:pPr algn="l" fontAlgn="base"/>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provides a token to the client, which it shows to the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for reading the file.</a:t>
            </a:r>
          </a:p>
          <a:p>
            <a:endParaRPr lang="en-IN" dirty="0"/>
          </a:p>
          <a:p>
            <a:endParaRPr lang="en-IN" dirty="0"/>
          </a:p>
          <a:p>
            <a:r>
              <a:rPr lang="en-US" b="0" i="0" dirty="0">
                <a:solidFill>
                  <a:srgbClr val="444444"/>
                </a:solidFill>
                <a:effectLst/>
                <a:latin typeface="Georgia" panose="02040502050405020303" pitchFamily="18" charset="0"/>
              </a:rPr>
              <a:t>In the Hadoop HDFS read operation, if the client wants to read data that is stored in HDFS, it needs to interact with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first. So the client interacts with distributed file system API and sends a request to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to send block location. Thus,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checks if the client has sufficient privileges to access the data or not. If the client have sufficient privileges,  then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will share the address at which data is stored in the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a:t>
            </a:r>
            <a:endParaRPr lang="en-IN" b="0" i="0" dirty="0">
              <a:solidFill>
                <a:srgbClr val="444444"/>
              </a:solidFill>
              <a:effectLst/>
              <a:latin typeface="Georgia" panose="02040502050405020303" pitchFamily="18" charset="0"/>
            </a:endParaRPr>
          </a:p>
          <a:p>
            <a:endParaRPr lang="en-IN" b="0" i="0" dirty="0">
              <a:solidFill>
                <a:srgbClr val="444444"/>
              </a:solidFill>
              <a:effectLst/>
              <a:latin typeface="Georgia" panose="02040502050405020303" pitchFamily="18" charset="0"/>
            </a:endParaRPr>
          </a:p>
          <a:p>
            <a:endParaRPr lang="en-IN"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With the address,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also shares a security token with the client, which it needs to show to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before accessing the data for authentication purposes.</a:t>
            </a:r>
          </a:p>
          <a:p>
            <a:pPr algn="l" fontAlgn="base"/>
            <a:r>
              <a:rPr lang="en-US" b="0" i="0" dirty="0">
                <a:solidFill>
                  <a:srgbClr val="444444"/>
                </a:solidFill>
                <a:effectLst/>
                <a:latin typeface="Georgia" panose="02040502050405020303" pitchFamily="18" charset="0"/>
              </a:rPr>
              <a:t>When a client goes to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for reading the file, after checking the token,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allows the client to read that particular block. A client then opens the input stream and starts reading data from the specified </a:t>
            </a:r>
            <a:r>
              <a:rPr lang="en-US" b="0" i="0" dirty="0" err="1">
                <a:solidFill>
                  <a:srgbClr val="444444"/>
                </a:solidFill>
                <a:effectLst/>
                <a:latin typeface="Georgia" panose="02040502050405020303" pitchFamily="18" charset="0"/>
              </a:rPr>
              <a:t>DataNodes</a:t>
            </a:r>
            <a:r>
              <a:rPr lang="en-US" b="0" i="0" dirty="0">
                <a:solidFill>
                  <a:srgbClr val="444444"/>
                </a:solidFill>
                <a:effectLst/>
                <a:latin typeface="Georgia" panose="02040502050405020303" pitchFamily="18" charset="0"/>
              </a:rPr>
              <a:t>. Hence, In this manner, the client reads data directly from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During the reading of a file, if the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goes down suddenly, then a client will again go to the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and the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will share another location where that block is present.</a:t>
            </a:r>
          </a:p>
          <a:p>
            <a:endParaRPr lang="en-IN" b="0" i="0" dirty="0">
              <a:solidFill>
                <a:srgbClr val="444444"/>
              </a:solidFill>
              <a:effectLst/>
              <a:latin typeface="Georgia" panose="02040502050405020303" pitchFamily="18" charset="0"/>
            </a:endParaRPr>
          </a:p>
          <a:p>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15</a:t>
            </a:fld>
            <a:endParaRPr lang="en-IN"/>
          </a:p>
        </p:txBody>
      </p:sp>
    </p:spTree>
    <p:extLst>
      <p:ext uri="{BB962C8B-B14F-4D97-AF65-F5344CB8AC3E}">
        <p14:creationId xmlns:p14="http://schemas.microsoft.com/office/powerpoint/2010/main" val="531992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444444"/>
                </a:solidFill>
                <a:effectLst/>
                <a:latin typeface="Georgia" panose="02040502050405020303" pitchFamily="18" charset="0"/>
              </a:rPr>
              <a:t>As seen while reading a file, the client needs to interact with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Similarly, for writing a file, the client needs to interact with the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a:t>
            </a:r>
          </a:p>
          <a:p>
            <a:pPr algn="l" fontAlgn="base"/>
            <a:endParaRPr lang="en-US" b="0" i="0" dirty="0">
              <a:solidFill>
                <a:srgbClr val="444444"/>
              </a:solidFill>
              <a:effectLst/>
              <a:latin typeface="Georgia" panose="02040502050405020303" pitchFamily="18" charset="0"/>
            </a:endParaRPr>
          </a:p>
          <a:p>
            <a:pPr algn="l" fontAlgn="base"/>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provides the address of the slaves on which data has to be written by the client.</a:t>
            </a:r>
          </a:p>
          <a:p>
            <a:endParaRPr lang="en-IN" dirty="0"/>
          </a:p>
          <a:p>
            <a:endParaRPr lang="en-IN" dirty="0"/>
          </a:p>
          <a:p>
            <a:r>
              <a:rPr lang="en-US" b="0" i="0" dirty="0">
                <a:solidFill>
                  <a:srgbClr val="444444"/>
                </a:solidFill>
                <a:effectLst/>
                <a:latin typeface="Georgia" panose="02040502050405020303" pitchFamily="18" charset="0"/>
              </a:rPr>
              <a:t>Once the client finishes writing the block, the slave starts replicating the block into another slave, which then copies the block to the third slave. This is the case when the default replication factor of 3 is used. After the required replicas are created, it sends a final acknowledgment to the client. The authentication process is similar, as seen in the read section.</a:t>
            </a:r>
            <a:endParaRPr lang="en-IN" b="0" i="0" dirty="0">
              <a:solidFill>
                <a:srgbClr val="444444"/>
              </a:solidFill>
              <a:effectLst/>
              <a:latin typeface="Georgia" panose="02040502050405020303" pitchFamily="18" charset="0"/>
            </a:endParaRPr>
          </a:p>
          <a:p>
            <a:endParaRPr lang="en-IN"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Whenever a client needs to write any data, it needs to interact with the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So the client interacts with distributed file system API and sends a request to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to send a slave location.</a:t>
            </a:r>
          </a:p>
          <a:p>
            <a:pPr algn="l" fontAlgn="base"/>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shares the location at which data has to be written.</a:t>
            </a:r>
          </a:p>
          <a:p>
            <a:pPr algn="l" fontAlgn="base"/>
            <a:r>
              <a:rPr lang="en-US" b="0" i="0" dirty="0">
                <a:solidFill>
                  <a:srgbClr val="444444"/>
                </a:solidFill>
                <a:effectLst/>
                <a:latin typeface="Georgia" panose="02040502050405020303" pitchFamily="18" charset="0"/>
              </a:rPr>
              <a:t>Then the client interacts with the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at which data has to be written and starts writing the data through the FS data output stream. Once the data is written and replicated, the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sends an acknowledgment to the client informing that the data is written completely.</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We have already discussed in this Hadoop HDFS tutorial write a file; the client needs to interact with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 first and then start writing data on </a:t>
            </a:r>
            <a:r>
              <a:rPr lang="en-US" b="0" i="0" dirty="0" err="1">
                <a:solidFill>
                  <a:srgbClr val="444444"/>
                </a:solidFill>
                <a:effectLst/>
                <a:latin typeface="Georgia" panose="02040502050405020303" pitchFamily="18" charset="0"/>
              </a:rPr>
              <a:t>DataNodes</a:t>
            </a:r>
            <a:r>
              <a:rPr lang="en-US" b="0" i="0" dirty="0">
                <a:solidFill>
                  <a:srgbClr val="444444"/>
                </a:solidFill>
                <a:effectLst/>
                <a:latin typeface="Georgia" panose="02040502050405020303" pitchFamily="18" charset="0"/>
              </a:rPr>
              <a:t> as informed by </a:t>
            </a:r>
            <a:r>
              <a:rPr lang="en-US" b="0" i="0" dirty="0" err="1">
                <a:solidFill>
                  <a:srgbClr val="444444"/>
                </a:solidFill>
                <a:effectLst/>
                <a:latin typeface="Georgia" panose="02040502050405020303" pitchFamily="18" charset="0"/>
              </a:rPr>
              <a:t>NameNode</a:t>
            </a:r>
            <a:r>
              <a:rPr lang="en-US" b="0" i="0" dirty="0">
                <a:solidFill>
                  <a:srgbClr val="444444"/>
                </a:solidFill>
                <a:effectLst/>
                <a:latin typeface="Georgia" panose="02040502050405020303" pitchFamily="18" charset="0"/>
              </a:rPr>
              <a:t>.</a:t>
            </a:r>
          </a:p>
          <a:p>
            <a:pPr algn="l" fontAlgn="base"/>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As soon as the client finishes writing the first block, the first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will copy the same block to other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Thus this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after receiving the block starts copying this block to the third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Third sends an acknowledgment to second, the second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sends an acknowledgment to the first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and then the first </a:t>
            </a:r>
            <a:r>
              <a:rPr lang="en-US" b="0" i="0" dirty="0" err="1">
                <a:solidFill>
                  <a:srgbClr val="444444"/>
                </a:solidFill>
                <a:effectLst/>
                <a:latin typeface="Georgia" panose="02040502050405020303" pitchFamily="18" charset="0"/>
              </a:rPr>
              <a:t>DataNode</a:t>
            </a:r>
            <a:r>
              <a:rPr lang="en-US" b="0" i="0" dirty="0">
                <a:solidFill>
                  <a:srgbClr val="444444"/>
                </a:solidFill>
                <a:effectLst/>
                <a:latin typeface="Georgia" panose="02040502050405020303" pitchFamily="18" charset="0"/>
              </a:rPr>
              <a:t> sends the final acknowledgment (in the case of default replication factor).</a:t>
            </a:r>
          </a:p>
          <a:p>
            <a:pPr algn="l" fontAlgn="base"/>
            <a:r>
              <a:rPr lang="en-US" b="0" i="0" dirty="0">
                <a:solidFill>
                  <a:srgbClr val="444444"/>
                </a:solidFill>
                <a:effectLst/>
                <a:latin typeface="Georgia" panose="02040502050405020303" pitchFamily="18" charset="0"/>
              </a:rPr>
              <a:t>The client is sending just 1 copy of data irrespective of our replication factor, while </a:t>
            </a:r>
            <a:r>
              <a:rPr lang="en-US" b="0" i="0" dirty="0" err="1">
                <a:solidFill>
                  <a:srgbClr val="444444"/>
                </a:solidFill>
                <a:effectLst/>
                <a:latin typeface="Georgia" panose="02040502050405020303" pitchFamily="18" charset="0"/>
              </a:rPr>
              <a:t>DataNodes</a:t>
            </a:r>
            <a:r>
              <a:rPr lang="en-US" b="0" i="0" dirty="0">
                <a:solidFill>
                  <a:srgbClr val="444444"/>
                </a:solidFill>
                <a:effectLst/>
                <a:latin typeface="Georgia" panose="02040502050405020303" pitchFamily="18" charset="0"/>
              </a:rPr>
              <a:t> replicate the blocks. Hence, Writing of file in Hadoop HDFS is not costly as parallelly multiple blocks are getting written on several </a:t>
            </a:r>
            <a:r>
              <a:rPr lang="en-US" b="0" i="0" dirty="0" err="1">
                <a:solidFill>
                  <a:srgbClr val="444444"/>
                </a:solidFill>
                <a:effectLst/>
                <a:latin typeface="Georgia" panose="02040502050405020303" pitchFamily="18" charset="0"/>
              </a:rPr>
              <a:t>DataNodes</a:t>
            </a:r>
            <a:r>
              <a:rPr lang="en-US" b="0" i="0" dirty="0">
                <a:solidFill>
                  <a:srgbClr val="444444"/>
                </a:solidFill>
                <a:effectLst/>
                <a:latin typeface="Georgia" panose="02040502050405020303" pitchFamily="18" charset="0"/>
              </a:rPr>
              <a:t>.</a:t>
            </a:r>
          </a:p>
          <a:p>
            <a:pPr algn="l" fontAlgn="base"/>
            <a:endParaRPr lang="en-US" b="0" i="0" dirty="0">
              <a:solidFill>
                <a:srgbClr val="444444"/>
              </a:solidFill>
              <a:effectLst/>
              <a:latin typeface="Georgia" panose="02040502050405020303" pitchFamily="18" charset="0"/>
            </a:endParaRPr>
          </a:p>
          <a:p>
            <a:endParaRPr lang="en-IN" dirty="0"/>
          </a:p>
        </p:txBody>
      </p:sp>
      <p:sp>
        <p:nvSpPr>
          <p:cNvPr id="4" name="Slide Number Placeholder 3"/>
          <p:cNvSpPr>
            <a:spLocks noGrp="1"/>
          </p:cNvSpPr>
          <p:nvPr>
            <p:ph type="sldNum" sz="quarter" idx="5"/>
          </p:nvPr>
        </p:nvSpPr>
        <p:spPr/>
        <p:txBody>
          <a:bodyPr/>
          <a:lstStyle/>
          <a:p>
            <a:fld id="{13956154-1368-4174-8EB8-DE06AD7D6601}" type="slidenum">
              <a:rPr lang="en-IN" smtClean="0"/>
              <a:t>16</a:t>
            </a:fld>
            <a:endParaRPr lang="en-IN"/>
          </a:p>
        </p:txBody>
      </p:sp>
    </p:spTree>
    <p:extLst>
      <p:ext uri="{BB962C8B-B14F-4D97-AF65-F5344CB8AC3E}">
        <p14:creationId xmlns:p14="http://schemas.microsoft.com/office/powerpoint/2010/main" val="411369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Further </a:t>
            </a:r>
            <a:r>
              <a:rPr lang="en-IN" dirty="0"/>
              <a:t>Reading for Hadoop Clustering : https://bradhedlund.com/2011/09/10/understanding-hadoop-clusters-and-the-network/</a:t>
            </a:r>
          </a:p>
        </p:txBody>
      </p:sp>
      <p:sp>
        <p:nvSpPr>
          <p:cNvPr id="4" name="Slide Number Placeholder 3"/>
          <p:cNvSpPr>
            <a:spLocks noGrp="1"/>
          </p:cNvSpPr>
          <p:nvPr>
            <p:ph type="sldNum" sz="quarter" idx="5"/>
          </p:nvPr>
        </p:nvSpPr>
        <p:spPr/>
        <p:txBody>
          <a:bodyPr/>
          <a:lstStyle/>
          <a:p>
            <a:fld id="{13956154-1368-4174-8EB8-DE06AD7D6601}" type="slidenum">
              <a:rPr lang="en-IN" smtClean="0"/>
              <a:t>20</a:t>
            </a:fld>
            <a:endParaRPr lang="en-IN"/>
          </a:p>
        </p:txBody>
      </p:sp>
    </p:spTree>
    <p:extLst>
      <p:ext uri="{BB962C8B-B14F-4D97-AF65-F5344CB8AC3E}">
        <p14:creationId xmlns:p14="http://schemas.microsoft.com/office/powerpoint/2010/main" val="98564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0674-21C5-4F01-AEF5-1F0D57C85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6AB9F0-8511-4CE5-839C-AB480A3019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D5714A-5028-41F3-982D-BEBF4DE778D7}"/>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5" name="Footer Placeholder 4">
            <a:extLst>
              <a:ext uri="{FF2B5EF4-FFF2-40B4-BE49-F238E27FC236}">
                <a16:creationId xmlns:a16="http://schemas.microsoft.com/office/drawing/2014/main" id="{B41E7952-9DF3-43C0-A406-1761F3FF6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59C55-8820-4A1B-AAE0-BCEFC8E609E4}"/>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45640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F01B-CEA7-4B01-A938-A91EA770B3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A4583F-7EB2-42D4-9503-9F53A7DF4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19561-2468-4573-9448-8743AE94D158}"/>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5" name="Footer Placeholder 4">
            <a:extLst>
              <a:ext uri="{FF2B5EF4-FFF2-40B4-BE49-F238E27FC236}">
                <a16:creationId xmlns:a16="http://schemas.microsoft.com/office/drawing/2014/main" id="{676857D6-D6AE-470F-9AD6-0BE821551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24C798-9CE9-4DBC-A371-B49BB739BE12}"/>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310534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0C907-F265-4CBA-A78C-32BD279E68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AB54B9-2013-4766-B16A-29D5C1B75E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B88F4-4C10-440F-B2EB-3D7311763683}"/>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5" name="Footer Placeholder 4">
            <a:extLst>
              <a:ext uri="{FF2B5EF4-FFF2-40B4-BE49-F238E27FC236}">
                <a16:creationId xmlns:a16="http://schemas.microsoft.com/office/drawing/2014/main" id="{F3B6FF99-2C2B-4BFF-8CFE-58C2A0A7F3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218A6-5188-485F-BD4A-077AC0E6FD61}"/>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355029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CFD6-F426-4A9C-8569-0A8951DA3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1F9A3-A92B-49D1-AAD1-00780678F1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C44E3E-8D8B-44CF-BF0E-6D48F167431E}"/>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5" name="Footer Placeholder 4">
            <a:extLst>
              <a:ext uri="{FF2B5EF4-FFF2-40B4-BE49-F238E27FC236}">
                <a16:creationId xmlns:a16="http://schemas.microsoft.com/office/drawing/2014/main" id="{826D2565-CC36-44B4-8A4F-D016CD60B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9772C-B564-49D6-B21F-A750704F0BFA}"/>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208496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114B-3E32-4FFB-BEF8-051873CADC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76CEC5-4E91-4CAB-A859-5BC48927F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BD7A2-DAB3-4E5D-BB2C-E095641A1AFF}"/>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5" name="Footer Placeholder 4">
            <a:extLst>
              <a:ext uri="{FF2B5EF4-FFF2-40B4-BE49-F238E27FC236}">
                <a16:creationId xmlns:a16="http://schemas.microsoft.com/office/drawing/2014/main" id="{B82C3520-BF8E-4143-9723-2E6456A0B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52460-E09A-401D-AD55-1BF545051167}"/>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877247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8718-7776-4FB0-9785-BC61AAB10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2E056F-9332-4D9A-919B-A5754FBE5F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2A0B95-DB90-4080-9358-9F735F0D7A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5394AE-66D0-4F8F-9D4E-EE97B1BCC403}"/>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6" name="Footer Placeholder 5">
            <a:extLst>
              <a:ext uri="{FF2B5EF4-FFF2-40B4-BE49-F238E27FC236}">
                <a16:creationId xmlns:a16="http://schemas.microsoft.com/office/drawing/2014/main" id="{18CDFE20-6C7E-4900-92F5-193D1732A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C3C06-12B0-42BC-B884-F45C9B3B0DDA}"/>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20978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DDB2-6056-4F87-B87E-FD0325BC1A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1C1B2A-AA92-4F20-85CB-F6BCF56A1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76AAFC-C4A4-4652-B49B-C5674DD183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F5B27F-C464-4F42-BD9E-A61B1EC4C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6AFDEB-33DB-4876-8B3F-F3247C246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7F33E5-4A92-41AD-891B-359D69DC2520}"/>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8" name="Footer Placeholder 7">
            <a:extLst>
              <a:ext uri="{FF2B5EF4-FFF2-40B4-BE49-F238E27FC236}">
                <a16:creationId xmlns:a16="http://schemas.microsoft.com/office/drawing/2014/main" id="{8ABCEBAA-A95A-4AD8-8C1E-EEF0BDF39C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C4A0C6-0ED6-42B5-8513-AA2753AFBF12}"/>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341107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9D02-4B71-406E-BDE6-B1F4530FE6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B094C2-F680-442B-9AD5-99EBBC34993E}"/>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4" name="Footer Placeholder 3">
            <a:extLst>
              <a:ext uri="{FF2B5EF4-FFF2-40B4-BE49-F238E27FC236}">
                <a16:creationId xmlns:a16="http://schemas.microsoft.com/office/drawing/2014/main" id="{8BE63121-A017-4CF5-961B-4C1ED6B6CC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3773F5-A9BD-4CA2-84CA-BE577D1A5652}"/>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103818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A7ACF6-89AB-4B52-BF99-704988C79633}"/>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3" name="Footer Placeholder 2">
            <a:extLst>
              <a:ext uri="{FF2B5EF4-FFF2-40B4-BE49-F238E27FC236}">
                <a16:creationId xmlns:a16="http://schemas.microsoft.com/office/drawing/2014/main" id="{33231A32-1E4E-4CFC-ADB9-716C09C29F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88AAE9-9382-4133-B131-03A0C8DC3B98}"/>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335454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6294-7CEA-42FD-AD6E-C66C35EE8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3CAE71-2760-46BD-B76B-3C1065C7C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210EA2-7A66-40E6-AD30-96F9A82E0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3EBDF-F585-4723-999E-6DDDC6A95BF6}"/>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6" name="Footer Placeholder 5">
            <a:extLst>
              <a:ext uri="{FF2B5EF4-FFF2-40B4-BE49-F238E27FC236}">
                <a16:creationId xmlns:a16="http://schemas.microsoft.com/office/drawing/2014/main" id="{C2BD9B22-9FC2-43F6-96E6-4199B0D31A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C5B32-FF8B-4EBF-A0FB-2C7EDA273635}"/>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4080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7B19-92D7-48E7-A91B-09ED14DF5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D196FC-E860-4A71-B854-0839FE0EB4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77B608-C191-4D5C-BE2F-D11DA3179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83CF9-546B-4C43-974D-EA664E99DD95}"/>
              </a:ext>
            </a:extLst>
          </p:cNvPr>
          <p:cNvSpPr>
            <a:spLocks noGrp="1"/>
          </p:cNvSpPr>
          <p:nvPr>
            <p:ph type="dt" sz="half" idx="10"/>
          </p:nvPr>
        </p:nvSpPr>
        <p:spPr/>
        <p:txBody>
          <a:bodyPr/>
          <a:lstStyle/>
          <a:p>
            <a:fld id="{9D3967D4-720C-491F-8AEE-DCAE696BD6D8}" type="datetimeFigureOut">
              <a:rPr lang="en-IN" smtClean="0"/>
              <a:t>28-03-2022</a:t>
            </a:fld>
            <a:endParaRPr lang="en-IN"/>
          </a:p>
        </p:txBody>
      </p:sp>
      <p:sp>
        <p:nvSpPr>
          <p:cNvPr id="6" name="Footer Placeholder 5">
            <a:extLst>
              <a:ext uri="{FF2B5EF4-FFF2-40B4-BE49-F238E27FC236}">
                <a16:creationId xmlns:a16="http://schemas.microsoft.com/office/drawing/2014/main" id="{5433BB3A-B268-4C11-BD74-899190373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0976C-D75B-4F7A-92DC-C99B416A91F3}"/>
              </a:ext>
            </a:extLst>
          </p:cNvPr>
          <p:cNvSpPr>
            <a:spLocks noGrp="1"/>
          </p:cNvSpPr>
          <p:nvPr>
            <p:ph type="sldNum" sz="quarter" idx="12"/>
          </p:nvPr>
        </p:nvSpPr>
        <p:spPr/>
        <p:txBody>
          <a:bodyPr/>
          <a:lstStyle/>
          <a:p>
            <a:fld id="{64A4C7A0-9B9D-410D-85BD-619319B9B4E3}" type="slidenum">
              <a:rPr lang="en-IN" smtClean="0"/>
              <a:t>‹#›</a:t>
            </a:fld>
            <a:endParaRPr lang="en-IN"/>
          </a:p>
        </p:txBody>
      </p:sp>
    </p:spTree>
    <p:extLst>
      <p:ext uri="{BB962C8B-B14F-4D97-AF65-F5344CB8AC3E}">
        <p14:creationId xmlns:p14="http://schemas.microsoft.com/office/powerpoint/2010/main" val="3940223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2728A-0256-4F9A-8803-29FB1E4877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72BA88-9CE9-4F7F-A99A-270E257CD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1E6017-9CB2-4022-ADC3-C97CC73043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967D4-720C-491F-8AEE-DCAE696BD6D8}" type="datetimeFigureOut">
              <a:rPr lang="en-IN" smtClean="0"/>
              <a:t>28-03-2022</a:t>
            </a:fld>
            <a:endParaRPr lang="en-IN"/>
          </a:p>
        </p:txBody>
      </p:sp>
      <p:sp>
        <p:nvSpPr>
          <p:cNvPr id="5" name="Footer Placeholder 4">
            <a:extLst>
              <a:ext uri="{FF2B5EF4-FFF2-40B4-BE49-F238E27FC236}">
                <a16:creationId xmlns:a16="http://schemas.microsoft.com/office/drawing/2014/main" id="{17B39837-AAC0-4020-81CB-B100152D3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ABB9AA-A88E-4E1F-9B30-5A5BDC36E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4C7A0-9B9D-410D-85BD-619319B9B4E3}" type="slidenum">
              <a:rPr lang="en-IN" smtClean="0"/>
              <a:t>‹#›</a:t>
            </a:fld>
            <a:endParaRPr lang="en-IN"/>
          </a:p>
        </p:txBody>
      </p:sp>
    </p:spTree>
    <p:extLst>
      <p:ext uri="{BB962C8B-B14F-4D97-AF65-F5344CB8AC3E}">
        <p14:creationId xmlns:p14="http://schemas.microsoft.com/office/powerpoint/2010/main" val="325601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hatis.techtarget.com/definition/cluster" TargetMode="External"/><Relationship Id="rId2" Type="http://schemas.openxmlformats.org/officeDocument/2006/relationships/hyperlink" Target="https://www.techtarget.com/searchdatamanagement/definition/Hadoop" TargetMode="External"/><Relationship Id="rId1" Type="http://schemas.openxmlformats.org/officeDocument/2006/relationships/slideLayout" Target="../slideLayouts/slideLayout2.xml"/><Relationship Id="rId4" Type="http://schemas.openxmlformats.org/officeDocument/2006/relationships/hyperlink" Target="https://whatis.techtarget.com/definition/distributed-comput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hatis.techtarget.com/definition/commodity-computer" TargetMode="External"/><Relationship Id="rId2" Type="http://schemas.openxmlformats.org/officeDocument/2006/relationships/hyperlink" Target="https://whatis.techtarget.com/definition/open-sour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chtarget.com/searchdatamanagement/definition/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94C6-8676-4FA4-BC33-A110115D5B6E}"/>
              </a:ext>
            </a:extLst>
          </p:cNvPr>
          <p:cNvSpPr>
            <a:spLocks noGrp="1"/>
          </p:cNvSpPr>
          <p:nvPr>
            <p:ph type="ctrTitle"/>
          </p:nvPr>
        </p:nvSpPr>
        <p:spPr/>
        <p:txBody>
          <a:bodyPr/>
          <a:lstStyle/>
          <a:p>
            <a:r>
              <a:rPr lang="en-US" dirty="0"/>
              <a:t>HDFS – Hadoop Distributed File System</a:t>
            </a:r>
            <a:endParaRPr lang="en-IN" dirty="0"/>
          </a:p>
        </p:txBody>
      </p:sp>
      <p:sp>
        <p:nvSpPr>
          <p:cNvPr id="3" name="Subtitle 2">
            <a:extLst>
              <a:ext uri="{FF2B5EF4-FFF2-40B4-BE49-F238E27FC236}">
                <a16:creationId xmlns:a16="http://schemas.microsoft.com/office/drawing/2014/main" id="{68D182FE-0CAD-43D4-B235-44CD05C22224}"/>
              </a:ext>
            </a:extLst>
          </p:cNvPr>
          <p:cNvSpPr>
            <a:spLocks noGrp="1"/>
          </p:cNvSpPr>
          <p:nvPr>
            <p:ph type="subTitle" idx="1"/>
          </p:nvPr>
        </p:nvSpPr>
        <p:spPr/>
        <p:txBody>
          <a:bodyPr/>
          <a:lstStyle/>
          <a:p>
            <a:r>
              <a:rPr lang="en-US" dirty="0"/>
              <a:t>Dr. Supriya Chakraborty</a:t>
            </a:r>
          </a:p>
          <a:p>
            <a:r>
              <a:rPr lang="en-US" dirty="0"/>
              <a:t>AMITY Institute of Information Technology Kolkata</a:t>
            </a:r>
          </a:p>
          <a:p>
            <a:r>
              <a:rPr lang="en-US" dirty="0"/>
              <a:t>AMITY University Kolkata </a:t>
            </a:r>
            <a:endParaRPr lang="en-IN" dirty="0"/>
          </a:p>
        </p:txBody>
      </p:sp>
    </p:spTree>
    <p:extLst>
      <p:ext uri="{BB962C8B-B14F-4D97-AF65-F5344CB8AC3E}">
        <p14:creationId xmlns:p14="http://schemas.microsoft.com/office/powerpoint/2010/main" val="44401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6A85-10B8-4F68-840C-F91885917670}"/>
              </a:ext>
            </a:extLst>
          </p:cNvPr>
          <p:cNvSpPr>
            <a:spLocks noGrp="1"/>
          </p:cNvSpPr>
          <p:nvPr>
            <p:ph type="title"/>
          </p:nvPr>
        </p:nvSpPr>
        <p:spPr/>
        <p:txBody>
          <a:bodyPr/>
          <a:lstStyle/>
          <a:p>
            <a:r>
              <a:rPr lang="en-US" dirty="0"/>
              <a:t>An Example of HDFS </a:t>
            </a:r>
            <a:endParaRPr lang="en-IN" dirty="0"/>
          </a:p>
        </p:txBody>
      </p:sp>
      <p:pic>
        <p:nvPicPr>
          <p:cNvPr id="6" name="Picture 5">
            <a:extLst>
              <a:ext uri="{FF2B5EF4-FFF2-40B4-BE49-F238E27FC236}">
                <a16:creationId xmlns:a16="http://schemas.microsoft.com/office/drawing/2014/main" id="{57CBF258-BEF7-43BB-A95B-6B8ADDD9A769}"/>
              </a:ext>
            </a:extLst>
          </p:cNvPr>
          <p:cNvPicPr>
            <a:picLocks noChangeAspect="1"/>
          </p:cNvPicPr>
          <p:nvPr/>
        </p:nvPicPr>
        <p:blipFill>
          <a:blip r:embed="rId3"/>
          <a:stretch>
            <a:fillRect/>
          </a:stretch>
        </p:blipFill>
        <p:spPr>
          <a:xfrm rot="20238573">
            <a:off x="900670" y="2105022"/>
            <a:ext cx="5886450" cy="1504950"/>
          </a:xfrm>
          <a:prstGeom prst="rect">
            <a:avLst/>
          </a:prstGeom>
        </p:spPr>
      </p:pic>
      <p:pic>
        <p:nvPicPr>
          <p:cNvPr id="7" name="Picture 6">
            <a:extLst>
              <a:ext uri="{FF2B5EF4-FFF2-40B4-BE49-F238E27FC236}">
                <a16:creationId xmlns:a16="http://schemas.microsoft.com/office/drawing/2014/main" id="{4C489BAC-6FBD-4093-A3F2-3538E57D92AB}"/>
              </a:ext>
            </a:extLst>
          </p:cNvPr>
          <p:cNvPicPr>
            <a:picLocks noChangeAspect="1"/>
          </p:cNvPicPr>
          <p:nvPr/>
        </p:nvPicPr>
        <p:blipFill>
          <a:blip r:embed="rId4"/>
          <a:stretch>
            <a:fillRect/>
          </a:stretch>
        </p:blipFill>
        <p:spPr>
          <a:xfrm rot="20445672">
            <a:off x="1623110" y="3994949"/>
            <a:ext cx="5238750" cy="2057400"/>
          </a:xfrm>
          <a:prstGeom prst="rect">
            <a:avLst/>
          </a:prstGeom>
        </p:spPr>
      </p:pic>
      <p:pic>
        <p:nvPicPr>
          <p:cNvPr id="8" name="Picture 7">
            <a:extLst>
              <a:ext uri="{FF2B5EF4-FFF2-40B4-BE49-F238E27FC236}">
                <a16:creationId xmlns:a16="http://schemas.microsoft.com/office/drawing/2014/main" id="{EC470015-8EF1-47D1-B7F4-E5815AC92258}"/>
              </a:ext>
            </a:extLst>
          </p:cNvPr>
          <p:cNvPicPr>
            <a:picLocks noChangeAspect="1"/>
          </p:cNvPicPr>
          <p:nvPr/>
        </p:nvPicPr>
        <p:blipFill>
          <a:blip r:embed="rId5"/>
          <a:stretch>
            <a:fillRect/>
          </a:stretch>
        </p:blipFill>
        <p:spPr>
          <a:xfrm rot="20203286">
            <a:off x="6899071" y="827584"/>
            <a:ext cx="4819650" cy="2143125"/>
          </a:xfrm>
          <a:prstGeom prst="rect">
            <a:avLst/>
          </a:prstGeom>
        </p:spPr>
      </p:pic>
      <p:pic>
        <p:nvPicPr>
          <p:cNvPr id="9" name="Picture 8">
            <a:extLst>
              <a:ext uri="{FF2B5EF4-FFF2-40B4-BE49-F238E27FC236}">
                <a16:creationId xmlns:a16="http://schemas.microsoft.com/office/drawing/2014/main" id="{23011C9A-9928-4C23-A6D2-A288424D91AC}"/>
              </a:ext>
            </a:extLst>
          </p:cNvPr>
          <p:cNvPicPr>
            <a:picLocks noChangeAspect="1"/>
          </p:cNvPicPr>
          <p:nvPr/>
        </p:nvPicPr>
        <p:blipFill>
          <a:blip r:embed="rId6"/>
          <a:stretch>
            <a:fillRect/>
          </a:stretch>
        </p:blipFill>
        <p:spPr>
          <a:xfrm>
            <a:off x="6488207" y="4687088"/>
            <a:ext cx="5605440" cy="1839132"/>
          </a:xfrm>
          <a:prstGeom prst="rect">
            <a:avLst/>
          </a:prstGeom>
        </p:spPr>
      </p:pic>
      <p:sp>
        <p:nvSpPr>
          <p:cNvPr id="10" name="Content Placeholder 2">
            <a:extLst>
              <a:ext uri="{FF2B5EF4-FFF2-40B4-BE49-F238E27FC236}">
                <a16:creationId xmlns:a16="http://schemas.microsoft.com/office/drawing/2014/main" id="{3073038A-A34D-4F7C-AFB9-E857CF659E93}"/>
              </a:ext>
            </a:extLst>
          </p:cNvPr>
          <p:cNvSpPr>
            <a:spLocks noGrp="1"/>
          </p:cNvSpPr>
          <p:nvPr>
            <p:ph idx="1"/>
          </p:nvPr>
        </p:nvSpPr>
        <p:spPr>
          <a:xfrm>
            <a:off x="838200" y="1334530"/>
            <a:ext cx="10515600" cy="5191690"/>
          </a:xfrm>
        </p:spPr>
        <p:style>
          <a:lnRef idx="2">
            <a:schemeClr val="accent2">
              <a:shade val="50000"/>
            </a:schemeClr>
          </a:lnRef>
          <a:fillRef idx="1">
            <a:schemeClr val="accent2"/>
          </a:fillRef>
          <a:effectRef idx="0">
            <a:schemeClr val="accent2"/>
          </a:effectRef>
          <a:fontRef idx="minor">
            <a:schemeClr val="lt1"/>
          </a:fontRef>
        </p:style>
        <p:txBody>
          <a:bodyPr/>
          <a:lstStyle/>
          <a:p>
            <a:pPr algn="just">
              <a:lnSpc>
                <a:spcPct val="200000"/>
              </a:lnSpc>
            </a:pPr>
            <a:r>
              <a:rPr lang="en-US" dirty="0"/>
              <a:t>Consider a file that includes the phone numbers for everyone in the United States; the numbers for people with a last name starting with A might be stored on server 1, B on server 2, and so on.</a:t>
            </a:r>
          </a:p>
          <a:p>
            <a:pPr algn="just">
              <a:lnSpc>
                <a:spcPct val="150000"/>
              </a:lnSpc>
            </a:pPr>
            <a:endParaRPr lang="en-IN" dirty="0"/>
          </a:p>
        </p:txBody>
      </p:sp>
    </p:spTree>
    <p:extLst>
      <p:ext uri="{BB962C8B-B14F-4D97-AF65-F5344CB8AC3E}">
        <p14:creationId xmlns:p14="http://schemas.microsoft.com/office/powerpoint/2010/main" val="142380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 calcmode="lin" valueType="num">
                                      <p:cBhvr additive="base">
                                        <p:cTn id="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697F-6B54-46E6-8640-2056204CB52A}"/>
              </a:ext>
            </a:extLst>
          </p:cNvPr>
          <p:cNvSpPr>
            <a:spLocks noGrp="1"/>
          </p:cNvSpPr>
          <p:nvPr>
            <p:ph type="title"/>
          </p:nvPr>
        </p:nvSpPr>
        <p:spPr/>
        <p:txBody>
          <a:bodyPr/>
          <a:lstStyle/>
          <a:p>
            <a:r>
              <a:rPr lang="en-US" dirty="0"/>
              <a:t>Scalability in Hadoop </a:t>
            </a:r>
            <a:endParaRPr lang="en-IN" dirty="0"/>
          </a:p>
        </p:txBody>
      </p:sp>
      <p:sp>
        <p:nvSpPr>
          <p:cNvPr id="3" name="Content Placeholder 2">
            <a:extLst>
              <a:ext uri="{FF2B5EF4-FFF2-40B4-BE49-F238E27FC236}">
                <a16:creationId xmlns:a16="http://schemas.microsoft.com/office/drawing/2014/main" id="{1A0AC720-69FD-4A68-9826-EBE5FBFAC975}"/>
              </a:ext>
            </a:extLst>
          </p:cNvPr>
          <p:cNvSpPr>
            <a:spLocks noGrp="1"/>
          </p:cNvSpPr>
          <p:nvPr>
            <p:ph idx="1"/>
          </p:nvPr>
        </p:nvSpPr>
        <p:spPr/>
        <p:txBody>
          <a:bodyPr/>
          <a:lstStyle/>
          <a:p>
            <a:r>
              <a:rPr lang="en-US" dirty="0"/>
              <a:t>Scalability implies adding /deleting component and system starts working with increased/decreased features  </a:t>
            </a:r>
          </a:p>
          <a:p>
            <a:r>
              <a:rPr lang="en-US" dirty="0"/>
              <a:t>Two types of scalability are supported. </a:t>
            </a:r>
            <a:endParaRPr lang="en-IN" dirty="0"/>
          </a:p>
        </p:txBody>
      </p:sp>
    </p:spTree>
    <p:extLst>
      <p:ext uri="{BB962C8B-B14F-4D97-AF65-F5344CB8AC3E}">
        <p14:creationId xmlns:p14="http://schemas.microsoft.com/office/powerpoint/2010/main" val="158563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83F6-6F17-4921-97E2-68C3A5D2B7EC}"/>
              </a:ext>
            </a:extLst>
          </p:cNvPr>
          <p:cNvSpPr>
            <a:spLocks noGrp="1"/>
          </p:cNvSpPr>
          <p:nvPr>
            <p:ph type="title"/>
          </p:nvPr>
        </p:nvSpPr>
        <p:spPr/>
        <p:txBody>
          <a:bodyPr/>
          <a:lstStyle/>
          <a:p>
            <a:r>
              <a:rPr lang="en-US" b="1" i="0" dirty="0">
                <a:solidFill>
                  <a:srgbClr val="444444"/>
                </a:solidFill>
                <a:effectLst/>
                <a:latin typeface="inherit"/>
              </a:rPr>
              <a:t>1. Vertical Scaling:</a:t>
            </a:r>
            <a:r>
              <a:rPr lang="en-US" b="0" i="0" dirty="0">
                <a:solidFill>
                  <a:srgbClr val="444444"/>
                </a:solidFill>
                <a:effectLst/>
                <a:latin typeface="Georgia" panose="02040502050405020303" pitchFamily="18" charset="0"/>
              </a:rPr>
              <a:t> </a:t>
            </a:r>
            <a:endParaRPr lang="en-IN" dirty="0"/>
          </a:p>
        </p:txBody>
      </p:sp>
      <p:sp>
        <p:nvSpPr>
          <p:cNvPr id="3" name="Content Placeholder 2">
            <a:extLst>
              <a:ext uri="{FF2B5EF4-FFF2-40B4-BE49-F238E27FC236}">
                <a16:creationId xmlns:a16="http://schemas.microsoft.com/office/drawing/2014/main" id="{346A3AEF-3ABF-4EC2-B112-65584091EA2F}"/>
              </a:ext>
            </a:extLst>
          </p:cNvPr>
          <p:cNvSpPr>
            <a:spLocks noGrp="1"/>
          </p:cNvSpPr>
          <p:nvPr>
            <p:ph idx="1"/>
          </p:nvPr>
        </p:nvSpPr>
        <p:spPr/>
        <p:txBody>
          <a:bodyPr>
            <a:normAutofit/>
          </a:bodyPr>
          <a:lstStyle/>
          <a:p>
            <a:pPr algn="l" fontAlgn="base">
              <a:buFont typeface="+mj-lt"/>
              <a:buAutoNum type="arabicPeriod"/>
            </a:pPr>
            <a:r>
              <a:rPr lang="en-US" b="0" i="0" dirty="0">
                <a:solidFill>
                  <a:srgbClr val="444444"/>
                </a:solidFill>
                <a:effectLst/>
                <a:latin typeface="Georgia" panose="02040502050405020303" pitchFamily="18" charset="0"/>
              </a:rPr>
              <a:t>We can add more disks on nodes of the cluster.</a:t>
            </a:r>
            <a:br>
              <a:rPr lang="en-US" b="0" i="0" dirty="0">
                <a:solidFill>
                  <a:srgbClr val="444444"/>
                </a:solidFill>
                <a:effectLst/>
                <a:latin typeface="Georgia" panose="02040502050405020303" pitchFamily="18" charset="0"/>
              </a:rPr>
            </a:br>
            <a:r>
              <a:rPr lang="en-US" b="0" i="0" dirty="0">
                <a:solidFill>
                  <a:srgbClr val="444444"/>
                </a:solidFill>
                <a:effectLst/>
                <a:latin typeface="Georgia" panose="02040502050405020303" pitchFamily="18" charset="0"/>
              </a:rPr>
              <a:t>For doing this, we need to edit the configuration files and make corresponding entries of newly added disks. Here we need to provide downtime though it is very less. So people generally prefer the second way of scaling, which is horizontal scaling.</a:t>
            </a:r>
          </a:p>
          <a:p>
            <a:endParaRPr lang="en-IN" dirty="0"/>
          </a:p>
        </p:txBody>
      </p:sp>
    </p:spTree>
    <p:extLst>
      <p:ext uri="{BB962C8B-B14F-4D97-AF65-F5344CB8AC3E}">
        <p14:creationId xmlns:p14="http://schemas.microsoft.com/office/powerpoint/2010/main" val="290745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BFA8-101B-4756-9A3A-9265CD08DE0E}"/>
              </a:ext>
            </a:extLst>
          </p:cNvPr>
          <p:cNvSpPr>
            <a:spLocks noGrp="1"/>
          </p:cNvSpPr>
          <p:nvPr>
            <p:ph type="title"/>
          </p:nvPr>
        </p:nvSpPr>
        <p:spPr/>
        <p:txBody>
          <a:bodyPr/>
          <a:lstStyle/>
          <a:p>
            <a:r>
              <a:rPr lang="en-US" dirty="0"/>
              <a:t>2. </a:t>
            </a:r>
            <a:r>
              <a:rPr lang="en-US" b="1" i="0" dirty="0">
                <a:solidFill>
                  <a:srgbClr val="444444"/>
                </a:solidFill>
                <a:effectLst/>
                <a:latin typeface="inherit"/>
              </a:rPr>
              <a:t>Horizontal Scaling:</a:t>
            </a:r>
            <a:r>
              <a:rPr lang="en-US" b="0" i="0" dirty="0">
                <a:solidFill>
                  <a:srgbClr val="444444"/>
                </a:solidFill>
                <a:effectLst/>
                <a:latin typeface="Georgia" panose="02040502050405020303" pitchFamily="18" charset="0"/>
              </a:rPr>
              <a:t> </a:t>
            </a:r>
            <a:endParaRPr lang="en-IN" dirty="0"/>
          </a:p>
        </p:txBody>
      </p:sp>
      <p:sp>
        <p:nvSpPr>
          <p:cNvPr id="3" name="Content Placeholder 2">
            <a:extLst>
              <a:ext uri="{FF2B5EF4-FFF2-40B4-BE49-F238E27FC236}">
                <a16:creationId xmlns:a16="http://schemas.microsoft.com/office/drawing/2014/main" id="{731BCAF3-A10F-4E98-9AC9-545B2EC896C7}"/>
              </a:ext>
            </a:extLst>
          </p:cNvPr>
          <p:cNvSpPr>
            <a:spLocks noGrp="1"/>
          </p:cNvSpPr>
          <p:nvPr>
            <p:ph idx="1"/>
          </p:nvPr>
        </p:nvSpPr>
        <p:spPr/>
        <p:txBody>
          <a:bodyPr/>
          <a:lstStyle/>
          <a:p>
            <a:r>
              <a:rPr lang="en-US" b="0" i="0" dirty="0">
                <a:solidFill>
                  <a:srgbClr val="444444"/>
                </a:solidFill>
                <a:effectLst/>
                <a:latin typeface="Georgia" panose="02040502050405020303" pitchFamily="18" charset="0"/>
              </a:rPr>
              <a:t>Another option of scalability is of adding more nodes to the cluster on the fly without any downtime. This is known as horizontal scaling.</a:t>
            </a:r>
            <a:br>
              <a:rPr lang="en-US" b="0" i="0" dirty="0">
                <a:solidFill>
                  <a:srgbClr val="444444"/>
                </a:solidFill>
                <a:effectLst/>
                <a:latin typeface="Georgia" panose="02040502050405020303" pitchFamily="18" charset="0"/>
              </a:rPr>
            </a:br>
            <a:r>
              <a:rPr lang="en-US" b="0" i="0" dirty="0">
                <a:solidFill>
                  <a:srgbClr val="444444"/>
                </a:solidFill>
                <a:effectLst/>
                <a:latin typeface="Georgia" panose="02040502050405020303" pitchFamily="18" charset="0"/>
              </a:rPr>
              <a:t>We can add as many nodes as we want in the cluster on the fly in real-time without any downtime. This is a unique feature provided by Hadoop.</a:t>
            </a:r>
          </a:p>
          <a:p>
            <a:endParaRPr lang="en-IN" dirty="0"/>
          </a:p>
        </p:txBody>
      </p:sp>
    </p:spTree>
    <p:extLst>
      <p:ext uri="{BB962C8B-B14F-4D97-AF65-F5344CB8AC3E}">
        <p14:creationId xmlns:p14="http://schemas.microsoft.com/office/powerpoint/2010/main" val="226864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AB1C09-622B-4CCF-B4D5-CFB8F62CA3C5}"/>
              </a:ext>
            </a:extLst>
          </p:cNvPr>
          <p:cNvSpPr>
            <a:spLocks noGrp="1"/>
          </p:cNvSpPr>
          <p:nvPr>
            <p:ph type="ctrTitle"/>
          </p:nvPr>
        </p:nvSpPr>
        <p:spPr/>
        <p:txBody>
          <a:bodyPr/>
          <a:lstStyle/>
          <a:p>
            <a:r>
              <a:rPr lang="en-US" dirty="0"/>
              <a:t>HDFS Operation </a:t>
            </a:r>
            <a:endParaRPr lang="en-IN" dirty="0"/>
          </a:p>
        </p:txBody>
      </p:sp>
      <p:sp>
        <p:nvSpPr>
          <p:cNvPr id="5" name="Subtitle 4">
            <a:extLst>
              <a:ext uri="{FF2B5EF4-FFF2-40B4-BE49-F238E27FC236}">
                <a16:creationId xmlns:a16="http://schemas.microsoft.com/office/drawing/2014/main" id="{C67B4EBE-32F8-4E98-A20B-F8F4F7AB054F}"/>
              </a:ext>
            </a:extLst>
          </p:cNvPr>
          <p:cNvSpPr>
            <a:spLocks noGrp="1"/>
          </p:cNvSpPr>
          <p:nvPr>
            <p:ph type="subTitle" idx="1"/>
          </p:nvPr>
        </p:nvSpPr>
        <p:spPr/>
        <p:txBody>
          <a:bodyPr/>
          <a:lstStyle/>
          <a:p>
            <a:r>
              <a:rPr lang="en-US" dirty="0"/>
              <a:t>Read and Write Operations  </a:t>
            </a:r>
            <a:endParaRPr lang="en-IN" dirty="0"/>
          </a:p>
        </p:txBody>
      </p:sp>
    </p:spTree>
    <p:extLst>
      <p:ext uri="{BB962C8B-B14F-4D97-AF65-F5344CB8AC3E}">
        <p14:creationId xmlns:p14="http://schemas.microsoft.com/office/powerpoint/2010/main" val="434496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38B6-9B22-4D5B-B7D0-58CE37C52F94}"/>
              </a:ext>
            </a:extLst>
          </p:cNvPr>
          <p:cNvSpPr>
            <a:spLocks noGrp="1"/>
          </p:cNvSpPr>
          <p:nvPr>
            <p:ph type="title"/>
          </p:nvPr>
        </p:nvSpPr>
        <p:spPr>
          <a:xfrm>
            <a:off x="838200" y="365125"/>
            <a:ext cx="10515600" cy="732155"/>
          </a:xfrm>
        </p:spPr>
        <p:txBody>
          <a:bodyPr/>
          <a:lstStyle/>
          <a:p>
            <a:r>
              <a:rPr lang="en-US" dirty="0"/>
              <a:t>HDFS Read Operation </a:t>
            </a:r>
            <a:endParaRPr lang="en-IN" dirty="0"/>
          </a:p>
        </p:txBody>
      </p:sp>
      <p:pic>
        <p:nvPicPr>
          <p:cNvPr id="5" name="Content Placeholder 4" descr="Diagram&#10;&#10;Description automatically generated">
            <a:extLst>
              <a:ext uri="{FF2B5EF4-FFF2-40B4-BE49-F238E27FC236}">
                <a16:creationId xmlns:a16="http://schemas.microsoft.com/office/drawing/2014/main" id="{34B40096-BA4F-4FD2-8F9E-2857FF803C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2851" y="1097280"/>
            <a:ext cx="9284361" cy="5232124"/>
          </a:xfrm>
        </p:spPr>
      </p:pic>
    </p:spTree>
    <p:extLst>
      <p:ext uri="{BB962C8B-B14F-4D97-AF65-F5344CB8AC3E}">
        <p14:creationId xmlns:p14="http://schemas.microsoft.com/office/powerpoint/2010/main" val="102174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0A99-A20F-4173-B2F6-15D63B0AAF1A}"/>
              </a:ext>
            </a:extLst>
          </p:cNvPr>
          <p:cNvSpPr>
            <a:spLocks noGrp="1"/>
          </p:cNvSpPr>
          <p:nvPr>
            <p:ph type="title"/>
          </p:nvPr>
        </p:nvSpPr>
        <p:spPr/>
        <p:txBody>
          <a:bodyPr/>
          <a:lstStyle/>
          <a:p>
            <a:r>
              <a:rPr lang="en-US" dirty="0"/>
              <a:t>HDFS Write Operation </a:t>
            </a:r>
            <a:endParaRPr lang="en-IN" dirty="0"/>
          </a:p>
        </p:txBody>
      </p:sp>
      <p:pic>
        <p:nvPicPr>
          <p:cNvPr id="5" name="Content Placeholder 4" descr="Diagram&#10;&#10;Description automatically generated">
            <a:extLst>
              <a:ext uri="{FF2B5EF4-FFF2-40B4-BE49-F238E27FC236}">
                <a16:creationId xmlns:a16="http://schemas.microsoft.com/office/drawing/2014/main" id="{8E7213D4-413E-44DC-AE27-86FA0E6147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5293" y="1825625"/>
            <a:ext cx="7721413" cy="4351338"/>
          </a:xfrm>
        </p:spPr>
      </p:pic>
    </p:spTree>
    <p:extLst>
      <p:ext uri="{BB962C8B-B14F-4D97-AF65-F5344CB8AC3E}">
        <p14:creationId xmlns:p14="http://schemas.microsoft.com/office/powerpoint/2010/main" val="232771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EBC0D1-1211-4878-BEA2-D62E093EA421}"/>
              </a:ext>
            </a:extLst>
          </p:cNvPr>
          <p:cNvSpPr>
            <a:spLocks noGrp="1"/>
          </p:cNvSpPr>
          <p:nvPr>
            <p:ph type="ctrTitle"/>
          </p:nvPr>
        </p:nvSpPr>
        <p:spPr/>
        <p:txBody>
          <a:bodyPr/>
          <a:lstStyle/>
          <a:p>
            <a:r>
              <a:rPr lang="en-US" dirty="0"/>
              <a:t>Hadoop Cluster </a:t>
            </a:r>
            <a:endParaRPr lang="en-IN" dirty="0"/>
          </a:p>
        </p:txBody>
      </p:sp>
      <p:sp>
        <p:nvSpPr>
          <p:cNvPr id="5" name="Subtitle 4">
            <a:extLst>
              <a:ext uri="{FF2B5EF4-FFF2-40B4-BE49-F238E27FC236}">
                <a16:creationId xmlns:a16="http://schemas.microsoft.com/office/drawing/2014/main" id="{797BAB26-5F2F-4D28-A984-B270BD82B61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505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0149-4B77-44F6-AB13-87B72DBF6233}"/>
              </a:ext>
            </a:extLst>
          </p:cNvPr>
          <p:cNvSpPr>
            <a:spLocks noGrp="1"/>
          </p:cNvSpPr>
          <p:nvPr>
            <p:ph type="title"/>
          </p:nvPr>
        </p:nvSpPr>
        <p:spPr/>
        <p:txBody>
          <a:bodyPr/>
          <a:lstStyle/>
          <a:p>
            <a:r>
              <a:rPr lang="en-US" dirty="0"/>
              <a:t>Hadoop Cluster </a:t>
            </a:r>
            <a:endParaRPr lang="en-IN" dirty="0"/>
          </a:p>
        </p:txBody>
      </p:sp>
      <p:sp>
        <p:nvSpPr>
          <p:cNvPr id="3" name="Content Placeholder 2">
            <a:extLst>
              <a:ext uri="{FF2B5EF4-FFF2-40B4-BE49-F238E27FC236}">
                <a16:creationId xmlns:a16="http://schemas.microsoft.com/office/drawing/2014/main" id="{7402A6F5-9091-4DFD-9726-B5CD39A9EA91}"/>
              </a:ext>
            </a:extLst>
          </p:cNvPr>
          <p:cNvSpPr>
            <a:spLocks noGrp="1"/>
          </p:cNvSpPr>
          <p:nvPr>
            <p:ph idx="1"/>
          </p:nvPr>
        </p:nvSpPr>
        <p:spPr/>
        <p:txBody>
          <a:bodyPr>
            <a:normAutofit/>
          </a:bodyPr>
          <a:lstStyle/>
          <a:p>
            <a:pPr algn="just">
              <a:lnSpc>
                <a:spcPct val="150000"/>
              </a:lnSpc>
            </a:pPr>
            <a:r>
              <a:rPr lang="en-US" b="0" i="0" dirty="0">
                <a:effectLst/>
                <a:latin typeface="Arial" panose="020B0604020202020204" pitchFamily="34" charset="0"/>
              </a:rPr>
              <a:t>A </a:t>
            </a:r>
            <a:r>
              <a:rPr lang="en-US"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Hadoop</a:t>
            </a:r>
            <a:r>
              <a:rPr lang="en-US" b="0" i="0" dirty="0">
                <a:effectLst/>
                <a:latin typeface="Arial" panose="020B0604020202020204" pitchFamily="34" charset="0"/>
              </a:rPr>
              <a:t> cluster is a special type of computational </a:t>
            </a:r>
            <a:r>
              <a:rPr lang="en-US" b="0"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cluster</a:t>
            </a:r>
            <a:r>
              <a:rPr lang="en-US" b="0" i="0" dirty="0">
                <a:effectLst/>
                <a:latin typeface="Arial" panose="020B0604020202020204" pitchFamily="34" charset="0"/>
              </a:rPr>
              <a:t> designed specifically for storing and analyzing huge amounts of unstructured data in a </a:t>
            </a:r>
            <a:r>
              <a:rPr lang="en-US" b="0" i="0" u="sng" dirty="0">
                <a:effectLst/>
                <a:latin typeface="Arial" panose="020B0604020202020204" pitchFamily="34" charset="0"/>
                <a:hlinkClick r:id="rId4">
                  <a:extLst>
                    <a:ext uri="{A12FA001-AC4F-418D-AE19-62706E023703}">
                      <ahyp:hlinkClr xmlns:ahyp="http://schemas.microsoft.com/office/drawing/2018/hyperlinkcolor" val="tx"/>
                    </a:ext>
                  </a:extLst>
                </a:hlinkClick>
              </a:rPr>
              <a:t>distributed computing</a:t>
            </a:r>
            <a:r>
              <a:rPr lang="en-US" b="0" i="0" dirty="0">
                <a:effectLst/>
                <a:latin typeface="Arial" panose="020B0604020202020204" pitchFamily="34" charset="0"/>
              </a:rPr>
              <a:t> environment. </a:t>
            </a:r>
          </a:p>
          <a:p>
            <a:pPr algn="just">
              <a:lnSpc>
                <a:spcPct val="150000"/>
              </a:lnSpc>
            </a:pPr>
            <a:endParaRPr lang="en-IN" dirty="0"/>
          </a:p>
        </p:txBody>
      </p:sp>
    </p:spTree>
    <p:extLst>
      <p:ext uri="{BB962C8B-B14F-4D97-AF65-F5344CB8AC3E}">
        <p14:creationId xmlns:p14="http://schemas.microsoft.com/office/powerpoint/2010/main" val="413871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19212-931A-49AA-A4A1-815ED6C7664B}"/>
              </a:ext>
            </a:extLst>
          </p:cNvPr>
          <p:cNvSpPr>
            <a:spLocks noGrp="1"/>
          </p:cNvSpPr>
          <p:nvPr>
            <p:ph idx="1"/>
          </p:nvPr>
        </p:nvSpPr>
        <p:spPr>
          <a:xfrm>
            <a:off x="838200" y="615803"/>
            <a:ext cx="10515600" cy="5447372"/>
          </a:xfrm>
        </p:spPr>
        <p:txBody>
          <a:bodyPr>
            <a:normAutofit fontScale="92500"/>
          </a:bodyPr>
          <a:lstStyle/>
          <a:p>
            <a:pPr algn="just">
              <a:lnSpc>
                <a:spcPct val="150000"/>
              </a:lnSpc>
            </a:pPr>
            <a:r>
              <a:rPr lang="en-US" b="0" i="0" dirty="0">
                <a:effectLst/>
                <a:latin typeface="Arial" panose="020B0604020202020204" pitchFamily="34" charset="0"/>
              </a:rPr>
              <a:t>Such clusters run Hadoop's </a:t>
            </a:r>
            <a:r>
              <a:rPr lang="en-US"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open sourc</a:t>
            </a:r>
            <a:r>
              <a:rPr lang="en-US" b="0" i="0" dirty="0">
                <a:effectLst/>
                <a:latin typeface="Arial" panose="020B0604020202020204" pitchFamily="34" charset="0"/>
              </a:rPr>
              <a:t>e distributed processing software on low-cost </a:t>
            </a:r>
            <a:r>
              <a:rPr lang="en-US" b="0"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commodity computers</a:t>
            </a:r>
            <a:r>
              <a:rPr lang="en-US" b="0" i="0" dirty="0">
                <a:effectLst/>
                <a:latin typeface="Arial" panose="020B0604020202020204" pitchFamily="34" charset="0"/>
              </a:rPr>
              <a:t>. Typically one machine in the cluster is designated as the </a:t>
            </a:r>
            <a:r>
              <a:rPr lang="en-US" b="0" i="0" dirty="0" err="1">
                <a:effectLst/>
                <a:latin typeface="Arial" panose="020B0604020202020204" pitchFamily="34" charset="0"/>
              </a:rPr>
              <a:t>NameNode</a:t>
            </a:r>
            <a:r>
              <a:rPr lang="en-US" b="0" i="0" dirty="0">
                <a:effectLst/>
                <a:latin typeface="Arial" panose="020B0604020202020204" pitchFamily="34" charset="0"/>
              </a:rPr>
              <a:t> and another machine the as </a:t>
            </a:r>
            <a:r>
              <a:rPr lang="en-US" b="0" i="0" dirty="0" err="1">
                <a:effectLst/>
                <a:latin typeface="Arial" panose="020B0604020202020204" pitchFamily="34" charset="0"/>
              </a:rPr>
              <a:t>JobTracker</a:t>
            </a:r>
            <a:r>
              <a:rPr lang="en-US" b="0" i="0" dirty="0">
                <a:effectLst/>
                <a:latin typeface="Arial" panose="020B0604020202020204" pitchFamily="34" charset="0"/>
              </a:rPr>
              <a:t>; these are the masters. The rest of the machines in the cluster act as both </a:t>
            </a:r>
            <a:r>
              <a:rPr lang="en-US" b="0" i="0" dirty="0" err="1">
                <a:effectLst/>
                <a:latin typeface="Arial" panose="020B0604020202020204" pitchFamily="34" charset="0"/>
              </a:rPr>
              <a:t>DataNode</a:t>
            </a:r>
            <a:r>
              <a:rPr lang="en-US" b="0" i="0" dirty="0">
                <a:effectLst/>
                <a:latin typeface="Arial" panose="020B0604020202020204" pitchFamily="34" charset="0"/>
              </a:rPr>
              <a:t> and </a:t>
            </a:r>
            <a:r>
              <a:rPr lang="en-US" b="0" i="0" dirty="0" err="1">
                <a:effectLst/>
                <a:latin typeface="Arial" panose="020B0604020202020204" pitchFamily="34" charset="0"/>
              </a:rPr>
              <a:t>TaskTracker</a:t>
            </a:r>
            <a:r>
              <a:rPr lang="en-US" b="0" i="0" dirty="0">
                <a:effectLst/>
                <a:latin typeface="Arial" panose="020B0604020202020204" pitchFamily="34" charset="0"/>
              </a:rPr>
              <a:t>; these are the slaves. Hadoop clusters are often referred to as "shared nothing" systems because the only thing that is shared between nodes is the network that connects them.</a:t>
            </a:r>
          </a:p>
          <a:p>
            <a:pPr algn="just">
              <a:lnSpc>
                <a:spcPct val="150000"/>
              </a:lnSpc>
            </a:pPr>
            <a:endParaRPr lang="en-IN" dirty="0"/>
          </a:p>
        </p:txBody>
      </p:sp>
    </p:spTree>
    <p:extLst>
      <p:ext uri="{BB962C8B-B14F-4D97-AF65-F5344CB8AC3E}">
        <p14:creationId xmlns:p14="http://schemas.microsoft.com/office/powerpoint/2010/main" val="74326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C803-90DC-4A3C-86D3-6097EC0920C9}"/>
              </a:ext>
            </a:extLst>
          </p:cNvPr>
          <p:cNvSpPr>
            <a:spLocks noGrp="1"/>
          </p:cNvSpPr>
          <p:nvPr>
            <p:ph type="title"/>
          </p:nvPr>
        </p:nvSpPr>
        <p:spPr/>
        <p:txBody>
          <a:bodyPr/>
          <a:lstStyle/>
          <a:p>
            <a:r>
              <a:rPr lang="en-US" dirty="0"/>
              <a:t>What is HDFS?</a:t>
            </a:r>
            <a:endParaRPr lang="en-IN" dirty="0"/>
          </a:p>
        </p:txBody>
      </p:sp>
      <p:sp>
        <p:nvSpPr>
          <p:cNvPr id="3" name="Content Placeholder 2">
            <a:extLst>
              <a:ext uri="{FF2B5EF4-FFF2-40B4-BE49-F238E27FC236}">
                <a16:creationId xmlns:a16="http://schemas.microsoft.com/office/drawing/2014/main" id="{E6E38C83-9726-4D99-9051-6D9C7A3BEB88}"/>
              </a:ext>
            </a:extLst>
          </p:cNvPr>
          <p:cNvSpPr>
            <a:spLocks noGrp="1"/>
          </p:cNvSpPr>
          <p:nvPr>
            <p:ph idx="1"/>
          </p:nvPr>
        </p:nvSpPr>
        <p:spPr/>
        <p:txBody>
          <a:bodyPr/>
          <a:lstStyle/>
          <a:p>
            <a:r>
              <a:rPr lang="en-US" dirty="0"/>
              <a:t>HDFS is distributed Database Management System</a:t>
            </a:r>
          </a:p>
          <a:p>
            <a:r>
              <a:rPr lang="en-US" dirty="0"/>
              <a:t> To store such huge data, the files are stored across multiple machines. </a:t>
            </a:r>
          </a:p>
          <a:p>
            <a:r>
              <a:rPr lang="en-US" dirty="0"/>
              <a:t>HDFS is highly fault-tolerant and is designed to be deployed on low-cost hardware</a:t>
            </a:r>
            <a:endParaRPr lang="en-IN" dirty="0"/>
          </a:p>
        </p:txBody>
      </p:sp>
      <p:pic>
        <p:nvPicPr>
          <p:cNvPr id="9" name="Picture 8" descr="A picture containing text, clipart&#10;&#10;Description automatically generated">
            <a:extLst>
              <a:ext uri="{FF2B5EF4-FFF2-40B4-BE49-F238E27FC236}">
                <a16:creationId xmlns:a16="http://schemas.microsoft.com/office/drawing/2014/main" id="{F64746EF-9B2A-4AC9-9A01-02D112538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071" y="280043"/>
            <a:ext cx="3568700" cy="1325562"/>
          </a:xfrm>
          <a:prstGeom prst="rect">
            <a:avLst/>
          </a:prstGeom>
        </p:spPr>
      </p:pic>
    </p:spTree>
    <p:extLst>
      <p:ext uri="{BB962C8B-B14F-4D97-AF65-F5344CB8AC3E}">
        <p14:creationId xmlns:p14="http://schemas.microsoft.com/office/powerpoint/2010/main" val="1116323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39489-A5AC-4BAE-BCDD-6501F1624F6C}"/>
              </a:ext>
            </a:extLst>
          </p:cNvPr>
          <p:cNvSpPr>
            <a:spLocks noGrp="1"/>
          </p:cNvSpPr>
          <p:nvPr>
            <p:ph idx="1"/>
          </p:nvPr>
        </p:nvSpPr>
        <p:spPr>
          <a:xfrm>
            <a:off x="584981" y="686141"/>
            <a:ext cx="10515600" cy="5180087"/>
          </a:xfrm>
        </p:spPr>
        <p:txBody>
          <a:bodyPr>
            <a:normAutofit lnSpcReduction="10000"/>
          </a:bodyPr>
          <a:lstStyle/>
          <a:p>
            <a:pPr>
              <a:lnSpc>
                <a:spcPct val="150000"/>
              </a:lnSpc>
            </a:pPr>
            <a:r>
              <a:rPr lang="en-US" b="0" i="0" dirty="0">
                <a:effectLst/>
                <a:latin typeface="Arial" panose="020B0604020202020204" pitchFamily="34" charset="0"/>
              </a:rPr>
              <a:t>Hadoop clusters are known for boosting the speed of data analysis applications.</a:t>
            </a:r>
          </a:p>
          <a:p>
            <a:pPr>
              <a:lnSpc>
                <a:spcPct val="150000"/>
              </a:lnSpc>
            </a:pPr>
            <a:r>
              <a:rPr lang="en-US" b="0" i="0" dirty="0">
                <a:effectLst/>
                <a:latin typeface="Arial" panose="020B0604020202020204" pitchFamily="34" charset="0"/>
              </a:rPr>
              <a:t> They also are highly scalable: If a cluster's processing power is overwhelmed by growing volumes of </a:t>
            </a:r>
            <a:r>
              <a:rPr lang="en-US" b="0"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data</a:t>
            </a:r>
            <a:r>
              <a:rPr lang="en-US" b="0" i="0" dirty="0">
                <a:effectLst/>
                <a:latin typeface="Arial" panose="020B0604020202020204" pitchFamily="34" charset="0"/>
              </a:rPr>
              <a:t>, additional cluster nodes can be added to increase throughput. </a:t>
            </a:r>
          </a:p>
          <a:p>
            <a:pPr>
              <a:lnSpc>
                <a:spcPct val="150000"/>
              </a:lnSpc>
            </a:pPr>
            <a:r>
              <a:rPr lang="en-US" b="0" i="0" dirty="0">
                <a:effectLst/>
                <a:latin typeface="Arial" panose="020B0604020202020204" pitchFamily="34" charset="0"/>
              </a:rPr>
              <a:t>Hadoop clusters also are highly resistant to failure because each piece of data is copied onto other cluster nodes, which ensures that the data is not lost if one node fails.</a:t>
            </a:r>
            <a:endParaRPr lang="en-IN" dirty="0"/>
          </a:p>
        </p:txBody>
      </p:sp>
    </p:spTree>
    <p:extLst>
      <p:ext uri="{BB962C8B-B14F-4D97-AF65-F5344CB8AC3E}">
        <p14:creationId xmlns:p14="http://schemas.microsoft.com/office/powerpoint/2010/main" val="2872537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2EA6-B0FF-491F-97E9-908D1E4670F6}"/>
              </a:ext>
            </a:extLst>
          </p:cNvPr>
          <p:cNvSpPr>
            <a:spLocks noGrp="1"/>
          </p:cNvSpPr>
          <p:nvPr>
            <p:ph type="title"/>
          </p:nvPr>
        </p:nvSpPr>
        <p:spPr/>
        <p:txBody>
          <a:bodyPr/>
          <a:lstStyle/>
          <a:p>
            <a:r>
              <a:rPr lang="en-US" dirty="0"/>
              <a:t>Thank you </a:t>
            </a:r>
            <a:endParaRPr lang="en-IN" dirty="0"/>
          </a:p>
        </p:txBody>
      </p:sp>
    </p:spTree>
    <p:extLst>
      <p:ext uri="{BB962C8B-B14F-4D97-AF65-F5344CB8AC3E}">
        <p14:creationId xmlns:p14="http://schemas.microsoft.com/office/powerpoint/2010/main" val="148020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5298-6099-47A7-9B17-29BD575C652D}"/>
              </a:ext>
            </a:extLst>
          </p:cNvPr>
          <p:cNvSpPr>
            <a:spLocks noGrp="1"/>
          </p:cNvSpPr>
          <p:nvPr>
            <p:ph type="title"/>
          </p:nvPr>
        </p:nvSpPr>
        <p:spPr/>
        <p:txBody>
          <a:bodyPr/>
          <a:lstStyle/>
          <a:p>
            <a:r>
              <a:rPr lang="en-US" dirty="0"/>
              <a:t>Features of HDFS </a:t>
            </a:r>
            <a:endParaRPr lang="en-IN" dirty="0"/>
          </a:p>
        </p:txBody>
      </p:sp>
      <p:sp>
        <p:nvSpPr>
          <p:cNvPr id="3" name="Content Placeholder 2">
            <a:extLst>
              <a:ext uri="{FF2B5EF4-FFF2-40B4-BE49-F238E27FC236}">
                <a16:creationId xmlns:a16="http://schemas.microsoft.com/office/drawing/2014/main" id="{BA751886-E0F4-497B-808A-69CD54AB72FD}"/>
              </a:ext>
            </a:extLst>
          </p:cNvPr>
          <p:cNvSpPr>
            <a:spLocks noGrp="1"/>
          </p:cNvSpPr>
          <p:nvPr>
            <p:ph idx="1"/>
          </p:nvPr>
        </p:nvSpPr>
        <p:spPr/>
        <p:txBody>
          <a:bodyPr>
            <a:normAutofit/>
          </a:bodyPr>
          <a:lstStyle/>
          <a:p>
            <a:pPr algn="just"/>
            <a:r>
              <a:rPr lang="en-US" sz="3200" dirty="0"/>
              <a:t>It is suitable for the distributed storage and processing.</a:t>
            </a:r>
          </a:p>
          <a:p>
            <a:pPr algn="just"/>
            <a:r>
              <a:rPr lang="en-US" sz="3200" dirty="0"/>
              <a:t>Hadoop provides a command interface to interact with HDFS.</a:t>
            </a:r>
          </a:p>
          <a:p>
            <a:pPr algn="just"/>
            <a:r>
              <a:rPr lang="en-US" sz="3200" dirty="0"/>
              <a:t>The built-in servers of </a:t>
            </a:r>
            <a:r>
              <a:rPr lang="en-US" sz="3200" dirty="0" err="1"/>
              <a:t>namenode</a:t>
            </a:r>
            <a:r>
              <a:rPr lang="en-US" sz="3200" dirty="0"/>
              <a:t> and </a:t>
            </a:r>
            <a:r>
              <a:rPr lang="en-US" sz="3200" dirty="0" err="1"/>
              <a:t>datanode</a:t>
            </a:r>
            <a:r>
              <a:rPr lang="en-US" sz="3200" dirty="0"/>
              <a:t> help users to easily check the status of cluster.</a:t>
            </a:r>
          </a:p>
          <a:p>
            <a:pPr algn="just"/>
            <a:r>
              <a:rPr lang="en-US" sz="3200" dirty="0"/>
              <a:t>Streaming access to file system data.</a:t>
            </a:r>
          </a:p>
          <a:p>
            <a:pPr algn="just"/>
            <a:r>
              <a:rPr lang="en-US" sz="3200" dirty="0"/>
              <a:t>HDFS provides file permissions and authentication.</a:t>
            </a:r>
          </a:p>
        </p:txBody>
      </p:sp>
    </p:spTree>
    <p:extLst>
      <p:ext uri="{BB962C8B-B14F-4D97-AF65-F5344CB8AC3E}">
        <p14:creationId xmlns:p14="http://schemas.microsoft.com/office/powerpoint/2010/main" val="107568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A7F8-B571-4E77-AD34-F4A085908F8F}"/>
              </a:ext>
            </a:extLst>
          </p:cNvPr>
          <p:cNvSpPr>
            <a:spLocks noGrp="1"/>
          </p:cNvSpPr>
          <p:nvPr>
            <p:ph type="title"/>
          </p:nvPr>
        </p:nvSpPr>
        <p:spPr>
          <a:xfrm>
            <a:off x="310736" y="365124"/>
            <a:ext cx="3075015" cy="2025907"/>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dirty="0"/>
              <a:t>HDFS </a:t>
            </a:r>
            <a:br>
              <a:rPr lang="en-US" dirty="0"/>
            </a:br>
            <a:r>
              <a:rPr lang="en-US" dirty="0"/>
              <a:t>Architecture </a:t>
            </a:r>
            <a:endParaRPr lang="en-IN" dirty="0"/>
          </a:p>
        </p:txBody>
      </p:sp>
      <p:pic>
        <p:nvPicPr>
          <p:cNvPr id="8" name="Content Placeholder 7">
            <a:extLst>
              <a:ext uri="{FF2B5EF4-FFF2-40B4-BE49-F238E27FC236}">
                <a16:creationId xmlns:a16="http://schemas.microsoft.com/office/drawing/2014/main" id="{79250A38-A5BB-4793-BB2D-A1AA4D242CAC}"/>
              </a:ext>
            </a:extLst>
          </p:cNvPr>
          <p:cNvPicPr>
            <a:picLocks noGrp="1" noChangeAspect="1"/>
          </p:cNvPicPr>
          <p:nvPr>
            <p:ph idx="1"/>
          </p:nvPr>
        </p:nvPicPr>
        <p:blipFill>
          <a:blip r:embed="rId3"/>
          <a:stretch>
            <a:fillRect/>
          </a:stretch>
        </p:blipFill>
        <p:spPr>
          <a:xfrm>
            <a:off x="3597072" y="365124"/>
            <a:ext cx="8284192" cy="6060389"/>
          </a:xfrm>
          <a:prstGeom prst="rect">
            <a:avLst/>
          </a:prstGeom>
        </p:spPr>
      </p:pic>
      <p:sp>
        <p:nvSpPr>
          <p:cNvPr id="9" name="TextBox 8">
            <a:extLst>
              <a:ext uri="{FF2B5EF4-FFF2-40B4-BE49-F238E27FC236}">
                <a16:creationId xmlns:a16="http://schemas.microsoft.com/office/drawing/2014/main" id="{84692EBD-894F-44A9-82AB-2750A610050B}"/>
              </a:ext>
            </a:extLst>
          </p:cNvPr>
          <p:cNvSpPr txBox="1"/>
          <p:nvPr/>
        </p:nvSpPr>
        <p:spPr>
          <a:xfrm>
            <a:off x="310736" y="2391031"/>
            <a:ext cx="2617191"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dirty="0"/>
              <a:t>Master-Slave Architecture</a:t>
            </a:r>
            <a:endParaRPr lang="en-IN" dirty="0"/>
          </a:p>
        </p:txBody>
      </p:sp>
      <p:sp>
        <p:nvSpPr>
          <p:cNvPr id="10" name="TextBox 9">
            <a:extLst>
              <a:ext uri="{FF2B5EF4-FFF2-40B4-BE49-F238E27FC236}">
                <a16:creationId xmlns:a16="http://schemas.microsoft.com/office/drawing/2014/main" id="{DCDA7066-6B30-418B-8EFA-FFA6EC97D209}"/>
              </a:ext>
            </a:extLst>
          </p:cNvPr>
          <p:cNvSpPr txBox="1"/>
          <p:nvPr/>
        </p:nvSpPr>
        <p:spPr>
          <a:xfrm>
            <a:off x="310736" y="2782669"/>
            <a:ext cx="178927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err="1"/>
              <a:t>Namenode</a:t>
            </a:r>
            <a:r>
              <a:rPr lang="en-US" dirty="0"/>
              <a:t> does:</a:t>
            </a:r>
            <a:endParaRPr lang="en-IN" dirty="0"/>
          </a:p>
        </p:txBody>
      </p:sp>
      <p:sp>
        <p:nvSpPr>
          <p:cNvPr id="11" name="TextBox 10">
            <a:extLst>
              <a:ext uri="{FF2B5EF4-FFF2-40B4-BE49-F238E27FC236}">
                <a16:creationId xmlns:a16="http://schemas.microsoft.com/office/drawing/2014/main" id="{9EA07935-6BFE-4DB7-8B2B-9AE13C147E50}"/>
              </a:ext>
            </a:extLst>
          </p:cNvPr>
          <p:cNvSpPr txBox="1"/>
          <p:nvPr/>
        </p:nvSpPr>
        <p:spPr>
          <a:xfrm>
            <a:off x="445878" y="3244334"/>
            <a:ext cx="316740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Manage file system namespace </a:t>
            </a:r>
            <a:endParaRPr lang="en-IN" dirty="0"/>
          </a:p>
        </p:txBody>
      </p:sp>
      <p:sp>
        <p:nvSpPr>
          <p:cNvPr id="12" name="TextBox 11">
            <a:extLst>
              <a:ext uri="{FF2B5EF4-FFF2-40B4-BE49-F238E27FC236}">
                <a16:creationId xmlns:a16="http://schemas.microsoft.com/office/drawing/2014/main" id="{F3DDFDBD-F4E6-49E7-A729-1960D81CD490}"/>
              </a:ext>
            </a:extLst>
          </p:cNvPr>
          <p:cNvSpPr txBox="1"/>
          <p:nvPr/>
        </p:nvSpPr>
        <p:spPr>
          <a:xfrm>
            <a:off x="481893" y="3750620"/>
            <a:ext cx="211673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Client access to files </a:t>
            </a:r>
            <a:endParaRPr lang="en-IN" dirty="0"/>
          </a:p>
        </p:txBody>
      </p:sp>
      <p:sp>
        <p:nvSpPr>
          <p:cNvPr id="13" name="TextBox 12">
            <a:extLst>
              <a:ext uri="{FF2B5EF4-FFF2-40B4-BE49-F238E27FC236}">
                <a16:creationId xmlns:a16="http://schemas.microsoft.com/office/drawing/2014/main" id="{8D7CF7F2-206B-403D-B0F9-96C40B6EE9AF}"/>
              </a:ext>
            </a:extLst>
          </p:cNvPr>
          <p:cNvSpPr txBox="1"/>
          <p:nvPr/>
        </p:nvSpPr>
        <p:spPr>
          <a:xfrm>
            <a:off x="481893" y="4212276"/>
            <a:ext cx="5482078"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Executes renaming, opening, closing files and directories </a:t>
            </a:r>
            <a:endParaRPr lang="en-IN" dirty="0"/>
          </a:p>
        </p:txBody>
      </p:sp>
      <p:sp>
        <p:nvSpPr>
          <p:cNvPr id="14" name="TextBox 13">
            <a:extLst>
              <a:ext uri="{FF2B5EF4-FFF2-40B4-BE49-F238E27FC236}">
                <a16:creationId xmlns:a16="http://schemas.microsoft.com/office/drawing/2014/main" id="{0D8D3D7A-1612-4F10-8694-03EC9D40AF3C}"/>
              </a:ext>
            </a:extLst>
          </p:cNvPr>
          <p:cNvSpPr txBox="1"/>
          <p:nvPr/>
        </p:nvSpPr>
        <p:spPr>
          <a:xfrm>
            <a:off x="445878" y="4992130"/>
            <a:ext cx="118160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Data Node</a:t>
            </a:r>
            <a:endParaRPr lang="en-IN" dirty="0"/>
          </a:p>
        </p:txBody>
      </p:sp>
      <p:sp>
        <p:nvSpPr>
          <p:cNvPr id="15" name="TextBox 14">
            <a:extLst>
              <a:ext uri="{FF2B5EF4-FFF2-40B4-BE49-F238E27FC236}">
                <a16:creationId xmlns:a16="http://schemas.microsoft.com/office/drawing/2014/main" id="{5851C25A-7C3E-42B2-9728-2A7977E73836}"/>
              </a:ext>
            </a:extLst>
          </p:cNvPr>
          <p:cNvSpPr txBox="1"/>
          <p:nvPr/>
        </p:nvSpPr>
        <p:spPr>
          <a:xfrm>
            <a:off x="766119" y="5639573"/>
            <a:ext cx="3561616"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Read-write operation</a:t>
            </a:r>
          </a:p>
          <a:p>
            <a:r>
              <a:rPr lang="en-US" dirty="0"/>
              <a:t>Block creation, deletion, replication </a:t>
            </a:r>
            <a:endParaRPr lang="en-IN" dirty="0"/>
          </a:p>
        </p:txBody>
      </p:sp>
    </p:spTree>
    <p:extLst>
      <p:ext uri="{BB962C8B-B14F-4D97-AF65-F5344CB8AC3E}">
        <p14:creationId xmlns:p14="http://schemas.microsoft.com/office/powerpoint/2010/main" val="325541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DE3E-371A-4C85-A524-7B5180F13557}"/>
              </a:ext>
            </a:extLst>
          </p:cNvPr>
          <p:cNvSpPr>
            <a:spLocks noGrp="1"/>
          </p:cNvSpPr>
          <p:nvPr>
            <p:ph type="title"/>
          </p:nvPr>
        </p:nvSpPr>
        <p:spPr/>
        <p:txBody>
          <a:bodyPr/>
          <a:lstStyle/>
          <a:p>
            <a:r>
              <a:rPr lang="en-US" dirty="0" err="1"/>
              <a:t>Namenode</a:t>
            </a:r>
            <a:r>
              <a:rPr lang="en-US" dirty="0"/>
              <a:t> </a:t>
            </a:r>
            <a:endParaRPr lang="en-IN" dirty="0"/>
          </a:p>
        </p:txBody>
      </p:sp>
      <p:sp>
        <p:nvSpPr>
          <p:cNvPr id="3" name="Content Placeholder 2">
            <a:extLst>
              <a:ext uri="{FF2B5EF4-FFF2-40B4-BE49-F238E27FC236}">
                <a16:creationId xmlns:a16="http://schemas.microsoft.com/office/drawing/2014/main" id="{6EBAE343-C5CA-4766-B01D-3E605C218CDF}"/>
              </a:ext>
            </a:extLst>
          </p:cNvPr>
          <p:cNvSpPr>
            <a:spLocks noGrp="1"/>
          </p:cNvSpPr>
          <p:nvPr>
            <p:ph idx="1"/>
          </p:nvPr>
        </p:nvSpPr>
        <p:spPr/>
        <p:txBody>
          <a:bodyPr>
            <a:normAutofit/>
          </a:bodyPr>
          <a:lstStyle/>
          <a:p>
            <a:pPr algn="l" fontAlgn="base"/>
            <a:r>
              <a:rPr lang="en-US" sz="3200" b="0" i="0" dirty="0" err="1">
                <a:solidFill>
                  <a:srgbClr val="444444"/>
                </a:solidFill>
                <a:effectLst/>
                <a:latin typeface="Georgia" panose="02040502050405020303" pitchFamily="18" charset="0"/>
              </a:rPr>
              <a:t>NameNode</a:t>
            </a:r>
            <a:r>
              <a:rPr lang="en-US" sz="3200" b="0" i="0" dirty="0">
                <a:solidFill>
                  <a:srgbClr val="444444"/>
                </a:solidFill>
                <a:effectLst/>
                <a:latin typeface="Georgia" panose="02040502050405020303" pitchFamily="18" charset="0"/>
              </a:rPr>
              <a:t> regulates file access to the clients. It maintains and manages the slave nodes and assigns tasks to them. </a:t>
            </a:r>
          </a:p>
          <a:p>
            <a:pPr algn="l" fontAlgn="base"/>
            <a:r>
              <a:rPr lang="en-US" sz="3200" b="0" i="0" dirty="0" err="1">
                <a:solidFill>
                  <a:srgbClr val="444444"/>
                </a:solidFill>
                <a:effectLst/>
                <a:latin typeface="Georgia" panose="02040502050405020303" pitchFamily="18" charset="0"/>
              </a:rPr>
              <a:t>NameNode</a:t>
            </a:r>
            <a:r>
              <a:rPr lang="en-US" sz="3200" b="0" i="0" dirty="0">
                <a:solidFill>
                  <a:srgbClr val="444444"/>
                </a:solidFill>
                <a:effectLst/>
                <a:latin typeface="Georgia" panose="02040502050405020303" pitchFamily="18" charset="0"/>
              </a:rPr>
              <a:t> executes file system namespace operations like opening, closing, and renaming files and directories.</a:t>
            </a:r>
          </a:p>
          <a:p>
            <a:pPr algn="l" fontAlgn="base"/>
            <a:r>
              <a:rPr lang="en-US" sz="3200" b="0" i="0" dirty="0" err="1">
                <a:solidFill>
                  <a:srgbClr val="444444"/>
                </a:solidFill>
                <a:effectLst/>
                <a:latin typeface="Georgia" panose="02040502050405020303" pitchFamily="18" charset="0"/>
              </a:rPr>
              <a:t>NameNode</a:t>
            </a:r>
            <a:r>
              <a:rPr lang="en-US" sz="3200" b="0" i="0" dirty="0">
                <a:solidFill>
                  <a:srgbClr val="444444"/>
                </a:solidFill>
                <a:effectLst/>
                <a:latin typeface="Georgia" panose="02040502050405020303" pitchFamily="18" charset="0"/>
              </a:rPr>
              <a:t> runs on the high configuration hardware.</a:t>
            </a:r>
          </a:p>
          <a:p>
            <a:endParaRPr lang="en-IN" sz="3200" dirty="0"/>
          </a:p>
        </p:txBody>
      </p:sp>
    </p:spTree>
    <p:extLst>
      <p:ext uri="{BB962C8B-B14F-4D97-AF65-F5344CB8AC3E}">
        <p14:creationId xmlns:p14="http://schemas.microsoft.com/office/powerpoint/2010/main" val="95289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48EB-93A6-48CE-92E1-F52F3239947B}"/>
              </a:ext>
            </a:extLst>
          </p:cNvPr>
          <p:cNvSpPr>
            <a:spLocks noGrp="1"/>
          </p:cNvSpPr>
          <p:nvPr>
            <p:ph type="title"/>
          </p:nvPr>
        </p:nvSpPr>
        <p:spPr/>
        <p:txBody>
          <a:bodyPr/>
          <a:lstStyle/>
          <a:p>
            <a:r>
              <a:rPr lang="en-US" dirty="0" err="1"/>
              <a:t>Namenode</a:t>
            </a:r>
            <a:r>
              <a:rPr lang="en-US" dirty="0"/>
              <a:t> daemon</a:t>
            </a:r>
            <a:endParaRPr lang="en-IN" dirty="0"/>
          </a:p>
        </p:txBody>
      </p:sp>
      <p:sp>
        <p:nvSpPr>
          <p:cNvPr id="3" name="Content Placeholder 2">
            <a:extLst>
              <a:ext uri="{FF2B5EF4-FFF2-40B4-BE49-F238E27FC236}">
                <a16:creationId xmlns:a16="http://schemas.microsoft.com/office/drawing/2014/main" id="{E466D16E-700B-4643-B5E9-BC49A8B0784F}"/>
              </a:ext>
            </a:extLst>
          </p:cNvPr>
          <p:cNvSpPr>
            <a:spLocks noGrp="1"/>
          </p:cNvSpPr>
          <p:nvPr>
            <p:ph idx="1"/>
          </p:nvPr>
        </p:nvSpPr>
        <p:spPr/>
        <p:txBody>
          <a:bodyPr/>
          <a:lstStyle/>
          <a:p>
            <a:r>
              <a:rPr lang="en-US" b="1" dirty="0" err="1"/>
              <a:t>Namenode</a:t>
            </a:r>
            <a:r>
              <a:rPr lang="en-US" b="1" dirty="0"/>
              <a:t>:</a:t>
            </a:r>
            <a:r>
              <a:rPr lang="en-US" dirty="0"/>
              <a:t> This is the daemon that runs on all the masters. </a:t>
            </a:r>
            <a:r>
              <a:rPr lang="en-US" dirty="0" err="1"/>
              <a:t>NameNode</a:t>
            </a:r>
            <a:r>
              <a:rPr lang="en-US" dirty="0"/>
              <a:t> stores metadata like filename, the number of blocks, number of replicas, a location of blocks, block IDs, etc.</a:t>
            </a:r>
          </a:p>
          <a:p>
            <a:r>
              <a:rPr lang="en-US" dirty="0"/>
              <a:t>This metadata is available in memory in the master for faster retrieval of data. In the local disk, a copy of the metadata is available for persistence. So </a:t>
            </a:r>
            <a:r>
              <a:rPr lang="en-US" dirty="0" err="1"/>
              <a:t>NameNode</a:t>
            </a:r>
            <a:r>
              <a:rPr lang="en-US" dirty="0"/>
              <a:t> memory should be high as per the requirement.</a:t>
            </a:r>
          </a:p>
          <a:p>
            <a:endParaRPr lang="en-IN" dirty="0"/>
          </a:p>
        </p:txBody>
      </p:sp>
    </p:spTree>
    <p:extLst>
      <p:ext uri="{BB962C8B-B14F-4D97-AF65-F5344CB8AC3E}">
        <p14:creationId xmlns:p14="http://schemas.microsoft.com/office/powerpoint/2010/main" val="36423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8D98-52C9-4858-B6A0-0BF59A9BC38B}"/>
              </a:ext>
            </a:extLst>
          </p:cNvPr>
          <p:cNvSpPr>
            <a:spLocks noGrp="1"/>
          </p:cNvSpPr>
          <p:nvPr>
            <p:ph type="title"/>
          </p:nvPr>
        </p:nvSpPr>
        <p:spPr/>
        <p:txBody>
          <a:bodyPr/>
          <a:lstStyle/>
          <a:p>
            <a:r>
              <a:rPr lang="en-US" dirty="0" err="1"/>
              <a:t>Datanode</a:t>
            </a:r>
            <a:r>
              <a:rPr lang="en-US" dirty="0"/>
              <a:t> </a:t>
            </a:r>
            <a:endParaRPr lang="en-IN" dirty="0"/>
          </a:p>
        </p:txBody>
      </p:sp>
      <p:sp>
        <p:nvSpPr>
          <p:cNvPr id="3" name="Content Placeholder 2">
            <a:extLst>
              <a:ext uri="{FF2B5EF4-FFF2-40B4-BE49-F238E27FC236}">
                <a16:creationId xmlns:a16="http://schemas.microsoft.com/office/drawing/2014/main" id="{9A9A99BE-8AD2-449D-8E51-907BA99194DC}"/>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fontAlgn="base"/>
            <a:r>
              <a:rPr lang="en-US" dirty="0"/>
              <a:t>There are n number of slaves (where n can be up to 1000) or </a:t>
            </a:r>
            <a:r>
              <a:rPr lang="en-US" dirty="0" err="1"/>
              <a:t>DataNodes</a:t>
            </a:r>
            <a:r>
              <a:rPr lang="en-US" dirty="0"/>
              <a:t> in the Hadoop Distributed File System that manages storage of data. These slave nodes are the actual worker nodes that do the tasks and serve read and write requests from the file system’s clients.</a:t>
            </a:r>
          </a:p>
          <a:p>
            <a:pPr fontAlgn="base"/>
            <a:r>
              <a:rPr lang="en-US" dirty="0"/>
              <a:t>They perform block creation, deletion, and replication upon instruction from the </a:t>
            </a:r>
            <a:r>
              <a:rPr lang="en-US" dirty="0" err="1"/>
              <a:t>NameNode</a:t>
            </a:r>
            <a:r>
              <a:rPr lang="en-US" dirty="0"/>
              <a:t>. Once a block is written on a </a:t>
            </a:r>
            <a:r>
              <a:rPr lang="en-US" dirty="0" err="1"/>
              <a:t>DataNode</a:t>
            </a:r>
            <a:r>
              <a:rPr lang="en-US" dirty="0"/>
              <a:t>, it replicates it to other </a:t>
            </a:r>
            <a:r>
              <a:rPr lang="en-US" dirty="0" err="1"/>
              <a:t>DataNode</a:t>
            </a:r>
            <a:r>
              <a:rPr lang="en-US" dirty="0"/>
              <a:t>, and the process continues until creating the required number of replicas.</a:t>
            </a:r>
          </a:p>
          <a:p>
            <a:r>
              <a:rPr lang="en-US" dirty="0" err="1"/>
              <a:t>DataNodes</a:t>
            </a:r>
            <a:r>
              <a:rPr lang="en-US" dirty="0"/>
              <a:t> runs on commodity hardware having an average configuration.</a:t>
            </a:r>
            <a:endParaRPr lang="en-IN" dirty="0"/>
          </a:p>
        </p:txBody>
      </p:sp>
    </p:spTree>
    <p:extLst>
      <p:ext uri="{BB962C8B-B14F-4D97-AF65-F5344CB8AC3E}">
        <p14:creationId xmlns:p14="http://schemas.microsoft.com/office/powerpoint/2010/main" val="320399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3315-02BB-4C01-9517-CCF3A2451649}"/>
              </a:ext>
            </a:extLst>
          </p:cNvPr>
          <p:cNvSpPr>
            <a:spLocks noGrp="1"/>
          </p:cNvSpPr>
          <p:nvPr>
            <p:ph type="title"/>
          </p:nvPr>
        </p:nvSpPr>
        <p:spPr/>
        <p:txBody>
          <a:bodyPr/>
          <a:lstStyle/>
          <a:p>
            <a:r>
              <a:rPr lang="en-US" dirty="0" err="1"/>
              <a:t>Datanode</a:t>
            </a:r>
            <a:r>
              <a:rPr lang="en-US" dirty="0"/>
              <a:t> Daemon </a:t>
            </a:r>
            <a:endParaRPr lang="en-IN" dirty="0"/>
          </a:p>
        </p:txBody>
      </p:sp>
      <p:sp>
        <p:nvSpPr>
          <p:cNvPr id="3" name="Content Placeholder 2">
            <a:extLst>
              <a:ext uri="{FF2B5EF4-FFF2-40B4-BE49-F238E27FC236}">
                <a16:creationId xmlns:a16="http://schemas.microsoft.com/office/drawing/2014/main" id="{70F651FF-2A1A-4DF1-9E5D-549A29177456}"/>
              </a:ext>
            </a:extLst>
          </p:cNvPr>
          <p:cNvSpPr>
            <a:spLocks noGrp="1"/>
          </p:cNvSpPr>
          <p:nvPr>
            <p:ph idx="1"/>
          </p:nvPr>
        </p:nvSpPr>
        <p:spPr/>
        <p:txBody>
          <a:bodyPr/>
          <a:lstStyle/>
          <a:p>
            <a:r>
              <a:rPr lang="en-US" b="1" i="0" dirty="0" err="1">
                <a:solidFill>
                  <a:srgbClr val="444444"/>
                </a:solidFill>
                <a:effectLst/>
                <a:latin typeface="inherit"/>
              </a:rPr>
              <a:t>Datanode</a:t>
            </a:r>
            <a:r>
              <a:rPr lang="en-US" b="1" i="0" dirty="0">
                <a:solidFill>
                  <a:srgbClr val="444444"/>
                </a:solidFill>
                <a:effectLst/>
                <a:latin typeface="inherit"/>
              </a:rPr>
              <a:t>:</a:t>
            </a:r>
            <a:r>
              <a:rPr lang="en-US" b="0" i="0" dirty="0">
                <a:solidFill>
                  <a:srgbClr val="444444"/>
                </a:solidFill>
                <a:effectLst/>
                <a:latin typeface="Georgia" panose="02040502050405020303" pitchFamily="18" charset="0"/>
              </a:rPr>
              <a:t> This is the daemon that runs on the slave. These are actual worker nodes that store the data.</a:t>
            </a:r>
          </a:p>
          <a:p>
            <a:endParaRPr lang="en-IN" dirty="0"/>
          </a:p>
        </p:txBody>
      </p:sp>
    </p:spTree>
    <p:extLst>
      <p:ext uri="{BB962C8B-B14F-4D97-AF65-F5344CB8AC3E}">
        <p14:creationId xmlns:p14="http://schemas.microsoft.com/office/powerpoint/2010/main" val="293439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3C3AEBDF-9EE8-4BAF-B3D8-B1A25EAADA5F}"/>
              </a:ext>
            </a:extLst>
          </p:cNvPr>
          <p:cNvGraphicFramePr/>
          <p:nvPr>
            <p:extLst>
              <p:ext uri="{D42A27DB-BD31-4B8C-83A1-F6EECF244321}">
                <p14:modId xmlns:p14="http://schemas.microsoft.com/office/powerpoint/2010/main" val="2001124917"/>
              </p:ext>
            </p:extLst>
          </p:nvPr>
        </p:nvGraphicFramePr>
        <p:xfrm>
          <a:off x="222422" y="543696"/>
          <a:ext cx="11170508" cy="5955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577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3D97DC-52B1-4CC5-AD29-D92E854FC39C}"/>
</file>

<file path=customXml/itemProps2.xml><?xml version="1.0" encoding="utf-8"?>
<ds:datastoreItem xmlns:ds="http://schemas.openxmlformats.org/officeDocument/2006/customXml" ds:itemID="{E97977D5-5A95-45AF-98F4-3641EE8D33B4}"/>
</file>

<file path=customXml/itemProps3.xml><?xml version="1.0" encoding="utf-8"?>
<ds:datastoreItem xmlns:ds="http://schemas.openxmlformats.org/officeDocument/2006/customXml" ds:itemID="{6598CCA0-9EF0-4553-96A7-43BDD6992072}"/>
</file>

<file path=docProps/app.xml><?xml version="1.0" encoding="utf-8"?>
<Properties xmlns="http://schemas.openxmlformats.org/officeDocument/2006/extended-properties" xmlns:vt="http://schemas.openxmlformats.org/officeDocument/2006/docPropsVTypes">
  <TotalTime>1490</TotalTime>
  <Words>2168</Words>
  <Application>Microsoft Office PowerPoint</Application>
  <PresentationFormat>Widescreen</PresentationFormat>
  <Paragraphs>128</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Georgia</vt:lpstr>
      <vt:lpstr>inherit</vt:lpstr>
      <vt:lpstr>Office Theme</vt:lpstr>
      <vt:lpstr>HDFS – Hadoop Distributed File System</vt:lpstr>
      <vt:lpstr>What is HDFS?</vt:lpstr>
      <vt:lpstr>Features of HDFS </vt:lpstr>
      <vt:lpstr>HDFS  Architecture </vt:lpstr>
      <vt:lpstr>Namenode </vt:lpstr>
      <vt:lpstr>Namenode daemon</vt:lpstr>
      <vt:lpstr>Datanode </vt:lpstr>
      <vt:lpstr>Datanode Daemon </vt:lpstr>
      <vt:lpstr>PowerPoint Presentation</vt:lpstr>
      <vt:lpstr>An Example of HDFS </vt:lpstr>
      <vt:lpstr>Scalability in Hadoop </vt:lpstr>
      <vt:lpstr>1. Vertical Scaling: </vt:lpstr>
      <vt:lpstr>2. Horizontal Scaling: </vt:lpstr>
      <vt:lpstr>HDFS Operation </vt:lpstr>
      <vt:lpstr>HDFS Read Operation </vt:lpstr>
      <vt:lpstr>HDFS Write Operation </vt:lpstr>
      <vt:lpstr>Hadoop Cluster </vt:lpstr>
      <vt:lpstr>Hadoop Cluster </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 – Hadoop Distributed File System</dc:title>
  <dc:creator>Supriya Chakraborty</dc:creator>
  <cp:lastModifiedBy>Supriya Chakraborty</cp:lastModifiedBy>
  <cp:revision>16</cp:revision>
  <dcterms:created xsi:type="dcterms:W3CDTF">2021-02-18T13:57:28Z</dcterms:created>
  <dcterms:modified xsi:type="dcterms:W3CDTF">2022-03-29T10:03:50Z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