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 id="270" r:id="rId14"/>
    <p:sldId id="271" r:id="rId15"/>
    <p:sldId id="272" r:id="rId16"/>
    <p:sldId id="273" r:id="rId17"/>
    <p:sldId id="264" r:id="rId18"/>
    <p:sldId id="274" r:id="rId19"/>
    <p:sldId id="275" r:id="rId20"/>
    <p:sldId id="276" r:id="rId21"/>
    <p:sldId id="277" r:id="rId22"/>
    <p:sldId id="278" r:id="rId23"/>
    <p:sldId id="280" r:id="rId24"/>
    <p:sldId id="281" r:id="rId25"/>
    <p:sldId id="283" r:id="rId26"/>
    <p:sldId id="279" r:id="rId27"/>
    <p:sldId id="282" r:id="rId28"/>
    <p:sldId id="284" r:id="rId29"/>
    <p:sldId id="285" r:id="rId30"/>
    <p:sldId id="287" r:id="rId31"/>
    <p:sldId id="286"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249" autoAdjust="0"/>
  </p:normalViewPr>
  <p:slideViewPr>
    <p:cSldViewPr snapToGrid="0">
      <p:cViewPr varScale="1">
        <p:scale>
          <a:sx n="68" d="100"/>
          <a:sy n="68"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B9EB7E-CF3C-4A81-9F33-5C4A60F9555B}" type="doc">
      <dgm:prSet loTypeId="urn:microsoft.com/office/officeart/2005/8/layout/hierarchy1" loCatId="hierarchy" qsTypeId="urn:microsoft.com/office/officeart/2005/8/quickstyle/simple1" qsCatId="simple" csTypeId="urn:microsoft.com/office/officeart/2005/8/colors/colorful1" csCatId="colorful" phldr="1"/>
      <dgm:spPr/>
      <dgm:t>
        <a:bodyPr/>
        <a:lstStyle/>
        <a:p>
          <a:endParaRPr lang="en-IN"/>
        </a:p>
      </dgm:t>
    </dgm:pt>
    <dgm:pt modelId="{BB0B3C43-7CD4-40A6-9F62-658B9B3DABCA}">
      <dgm:prSet phldrT="[Text]"/>
      <dgm:spPr/>
      <dgm:t>
        <a:bodyPr/>
        <a:lstStyle/>
        <a:p>
          <a:r>
            <a:rPr lang="en-US" dirty="0"/>
            <a:t>Regression Models </a:t>
          </a:r>
          <a:endParaRPr lang="en-IN" dirty="0"/>
        </a:p>
      </dgm:t>
    </dgm:pt>
    <dgm:pt modelId="{5EC13214-1F68-4F7D-AF1B-79E63B2A9091}" type="parTrans" cxnId="{A6D9E5AE-4FA0-4086-AFA1-D54D33FBC0E6}">
      <dgm:prSet/>
      <dgm:spPr/>
      <dgm:t>
        <a:bodyPr/>
        <a:lstStyle/>
        <a:p>
          <a:endParaRPr lang="en-IN"/>
        </a:p>
      </dgm:t>
    </dgm:pt>
    <dgm:pt modelId="{2AE0C96C-098C-46FC-8D8F-FB824A2F69A0}" type="sibTrans" cxnId="{A6D9E5AE-4FA0-4086-AFA1-D54D33FBC0E6}">
      <dgm:prSet/>
      <dgm:spPr/>
      <dgm:t>
        <a:bodyPr/>
        <a:lstStyle/>
        <a:p>
          <a:endParaRPr lang="en-IN"/>
        </a:p>
      </dgm:t>
    </dgm:pt>
    <dgm:pt modelId="{EC777938-96D3-4000-A867-CB2284B253A7}">
      <dgm:prSet phldrT="[Text]"/>
      <dgm:spPr/>
      <dgm:t>
        <a:bodyPr/>
        <a:lstStyle/>
        <a:p>
          <a:r>
            <a:rPr lang="en-US" dirty="0"/>
            <a:t>Simple </a:t>
          </a:r>
          <a:endParaRPr lang="en-IN" dirty="0"/>
        </a:p>
      </dgm:t>
    </dgm:pt>
    <dgm:pt modelId="{4164AB6E-262D-44BB-B210-13D0C9BA18DF}" type="parTrans" cxnId="{E3A6A96E-296B-48FD-B35F-DE894B8BF96B}">
      <dgm:prSet/>
      <dgm:spPr/>
      <dgm:t>
        <a:bodyPr/>
        <a:lstStyle/>
        <a:p>
          <a:endParaRPr lang="en-IN"/>
        </a:p>
      </dgm:t>
    </dgm:pt>
    <dgm:pt modelId="{C0FB09B2-A1D4-4804-BB49-F93D43F8D83A}" type="sibTrans" cxnId="{E3A6A96E-296B-48FD-B35F-DE894B8BF96B}">
      <dgm:prSet/>
      <dgm:spPr/>
      <dgm:t>
        <a:bodyPr/>
        <a:lstStyle/>
        <a:p>
          <a:endParaRPr lang="en-IN"/>
        </a:p>
      </dgm:t>
    </dgm:pt>
    <dgm:pt modelId="{FA9E667D-C52C-4DFC-9018-127EFD141576}">
      <dgm:prSet phldrT="[Text]"/>
      <dgm:spPr/>
      <dgm:t>
        <a:bodyPr/>
        <a:lstStyle/>
        <a:p>
          <a:r>
            <a:rPr lang="en-US" dirty="0"/>
            <a:t>Linear</a:t>
          </a:r>
          <a:endParaRPr lang="en-IN" dirty="0"/>
        </a:p>
      </dgm:t>
    </dgm:pt>
    <dgm:pt modelId="{7364D890-4B38-411C-A128-30B7DF019F26}" type="parTrans" cxnId="{9E410E73-16C2-49BD-B720-D74179ECAD9E}">
      <dgm:prSet/>
      <dgm:spPr/>
      <dgm:t>
        <a:bodyPr/>
        <a:lstStyle/>
        <a:p>
          <a:endParaRPr lang="en-IN"/>
        </a:p>
      </dgm:t>
    </dgm:pt>
    <dgm:pt modelId="{EC627373-6A15-4530-BFE9-933072E8EC71}" type="sibTrans" cxnId="{9E410E73-16C2-49BD-B720-D74179ECAD9E}">
      <dgm:prSet/>
      <dgm:spPr/>
      <dgm:t>
        <a:bodyPr/>
        <a:lstStyle/>
        <a:p>
          <a:endParaRPr lang="en-IN"/>
        </a:p>
      </dgm:t>
    </dgm:pt>
    <dgm:pt modelId="{E01BD1A1-EB40-4875-9360-86A398476F17}">
      <dgm:prSet phldrT="[Text]"/>
      <dgm:spPr/>
      <dgm:t>
        <a:bodyPr/>
        <a:lstStyle/>
        <a:p>
          <a:r>
            <a:rPr lang="en-US" dirty="0"/>
            <a:t>Non-Linear </a:t>
          </a:r>
          <a:endParaRPr lang="en-IN" dirty="0"/>
        </a:p>
      </dgm:t>
    </dgm:pt>
    <dgm:pt modelId="{1BB28AE8-41E4-42EB-AAA7-086CE9E8CC8A}" type="parTrans" cxnId="{21A3AF13-9D6A-4154-8912-4B58E7ABEBE3}">
      <dgm:prSet/>
      <dgm:spPr/>
      <dgm:t>
        <a:bodyPr/>
        <a:lstStyle/>
        <a:p>
          <a:endParaRPr lang="en-IN"/>
        </a:p>
      </dgm:t>
    </dgm:pt>
    <dgm:pt modelId="{C174A9CF-554C-43D6-B450-EFCE29AB2624}" type="sibTrans" cxnId="{21A3AF13-9D6A-4154-8912-4B58E7ABEBE3}">
      <dgm:prSet/>
      <dgm:spPr/>
      <dgm:t>
        <a:bodyPr/>
        <a:lstStyle/>
        <a:p>
          <a:endParaRPr lang="en-IN"/>
        </a:p>
      </dgm:t>
    </dgm:pt>
    <dgm:pt modelId="{7340F33B-B5A9-4D75-85DA-95DB230D28A5}">
      <dgm:prSet phldrT="[Text]"/>
      <dgm:spPr/>
      <dgm:t>
        <a:bodyPr/>
        <a:lstStyle/>
        <a:p>
          <a:r>
            <a:rPr lang="en-US" dirty="0"/>
            <a:t>Multiple </a:t>
          </a:r>
          <a:endParaRPr lang="en-IN" dirty="0"/>
        </a:p>
      </dgm:t>
    </dgm:pt>
    <dgm:pt modelId="{E1A32923-7039-481E-87FE-6B8A65A58817}" type="parTrans" cxnId="{2A4847BB-FAB1-480E-9A39-A6B512F56D2A}">
      <dgm:prSet/>
      <dgm:spPr/>
      <dgm:t>
        <a:bodyPr/>
        <a:lstStyle/>
        <a:p>
          <a:endParaRPr lang="en-IN"/>
        </a:p>
      </dgm:t>
    </dgm:pt>
    <dgm:pt modelId="{FE4528F9-A141-4CEF-A679-4B68A1B0826F}" type="sibTrans" cxnId="{2A4847BB-FAB1-480E-9A39-A6B512F56D2A}">
      <dgm:prSet/>
      <dgm:spPr/>
      <dgm:t>
        <a:bodyPr/>
        <a:lstStyle/>
        <a:p>
          <a:endParaRPr lang="en-IN"/>
        </a:p>
      </dgm:t>
    </dgm:pt>
    <dgm:pt modelId="{B59FA8D0-E521-40EF-8054-2F9DB4F1B7D4}">
      <dgm:prSet phldrT="[Text]"/>
      <dgm:spPr/>
      <dgm:t>
        <a:bodyPr/>
        <a:lstStyle/>
        <a:p>
          <a:r>
            <a:rPr lang="en-US" dirty="0"/>
            <a:t>Linear</a:t>
          </a:r>
          <a:endParaRPr lang="en-IN" dirty="0"/>
        </a:p>
      </dgm:t>
    </dgm:pt>
    <dgm:pt modelId="{8BC75136-4BF9-4E4B-B8D1-168EA432D4CD}" type="parTrans" cxnId="{92D824F5-AA45-4C44-9C45-D9E6E418D71A}">
      <dgm:prSet/>
      <dgm:spPr/>
      <dgm:t>
        <a:bodyPr/>
        <a:lstStyle/>
        <a:p>
          <a:endParaRPr lang="en-IN"/>
        </a:p>
      </dgm:t>
    </dgm:pt>
    <dgm:pt modelId="{86B66D3B-B74D-4291-8215-8E8999B041CF}" type="sibTrans" cxnId="{92D824F5-AA45-4C44-9C45-D9E6E418D71A}">
      <dgm:prSet/>
      <dgm:spPr/>
      <dgm:t>
        <a:bodyPr/>
        <a:lstStyle/>
        <a:p>
          <a:endParaRPr lang="en-IN"/>
        </a:p>
      </dgm:t>
    </dgm:pt>
    <dgm:pt modelId="{9B53B15E-4F9E-448D-8F1E-2AD32FFA6831}">
      <dgm:prSet/>
      <dgm:spPr/>
      <dgm:t>
        <a:bodyPr/>
        <a:lstStyle/>
        <a:p>
          <a:r>
            <a:rPr lang="en-US" dirty="0"/>
            <a:t>Non-Linear </a:t>
          </a:r>
          <a:endParaRPr lang="en-IN" dirty="0"/>
        </a:p>
      </dgm:t>
    </dgm:pt>
    <dgm:pt modelId="{85730ED1-AD23-4C97-B8BB-53EDF3041BBB}" type="parTrans" cxnId="{557BE2D6-3364-49ED-A8D8-492C7579E495}">
      <dgm:prSet/>
      <dgm:spPr/>
      <dgm:t>
        <a:bodyPr/>
        <a:lstStyle/>
        <a:p>
          <a:endParaRPr lang="en-IN"/>
        </a:p>
      </dgm:t>
    </dgm:pt>
    <dgm:pt modelId="{838D9053-EC8A-42A4-9AFF-657E0A5A0BF2}" type="sibTrans" cxnId="{557BE2D6-3364-49ED-A8D8-492C7579E495}">
      <dgm:prSet/>
      <dgm:spPr/>
      <dgm:t>
        <a:bodyPr/>
        <a:lstStyle/>
        <a:p>
          <a:endParaRPr lang="en-IN"/>
        </a:p>
      </dgm:t>
    </dgm:pt>
    <dgm:pt modelId="{8FAF8AED-7879-4C52-8CF9-7789B44ECFC2}" type="pres">
      <dgm:prSet presAssocID="{F5B9EB7E-CF3C-4A81-9F33-5C4A60F9555B}" presName="hierChild1" presStyleCnt="0">
        <dgm:presLayoutVars>
          <dgm:chPref val="1"/>
          <dgm:dir/>
          <dgm:animOne val="branch"/>
          <dgm:animLvl val="lvl"/>
          <dgm:resizeHandles/>
        </dgm:presLayoutVars>
      </dgm:prSet>
      <dgm:spPr/>
    </dgm:pt>
    <dgm:pt modelId="{1528F109-20C9-4CB6-BCD9-1A05DA707181}" type="pres">
      <dgm:prSet presAssocID="{BB0B3C43-7CD4-40A6-9F62-658B9B3DABCA}" presName="hierRoot1" presStyleCnt="0"/>
      <dgm:spPr/>
    </dgm:pt>
    <dgm:pt modelId="{D17B476A-89AC-4FA8-AA40-C38418C3C5D0}" type="pres">
      <dgm:prSet presAssocID="{BB0B3C43-7CD4-40A6-9F62-658B9B3DABCA}" presName="composite" presStyleCnt="0"/>
      <dgm:spPr/>
    </dgm:pt>
    <dgm:pt modelId="{8556EEA6-4650-4B8E-B103-9EFD69A4946B}" type="pres">
      <dgm:prSet presAssocID="{BB0B3C43-7CD4-40A6-9F62-658B9B3DABCA}" presName="background" presStyleLbl="node0" presStyleIdx="0" presStyleCnt="1"/>
      <dgm:spPr/>
    </dgm:pt>
    <dgm:pt modelId="{014B4C8A-8500-4123-9756-566C396499EE}" type="pres">
      <dgm:prSet presAssocID="{BB0B3C43-7CD4-40A6-9F62-658B9B3DABCA}" presName="text" presStyleLbl="fgAcc0" presStyleIdx="0" presStyleCnt="1">
        <dgm:presLayoutVars>
          <dgm:chPref val="3"/>
        </dgm:presLayoutVars>
      </dgm:prSet>
      <dgm:spPr/>
    </dgm:pt>
    <dgm:pt modelId="{91D74B17-CEE3-46F4-B30D-4FB142C18837}" type="pres">
      <dgm:prSet presAssocID="{BB0B3C43-7CD4-40A6-9F62-658B9B3DABCA}" presName="hierChild2" presStyleCnt="0"/>
      <dgm:spPr/>
    </dgm:pt>
    <dgm:pt modelId="{B188C7B0-8811-4AAE-9812-B578C839FBA5}" type="pres">
      <dgm:prSet presAssocID="{4164AB6E-262D-44BB-B210-13D0C9BA18DF}" presName="Name10" presStyleLbl="parChTrans1D2" presStyleIdx="0" presStyleCnt="2"/>
      <dgm:spPr/>
    </dgm:pt>
    <dgm:pt modelId="{06F90286-DB1A-4312-BF7E-B9A6C9416F42}" type="pres">
      <dgm:prSet presAssocID="{EC777938-96D3-4000-A867-CB2284B253A7}" presName="hierRoot2" presStyleCnt="0"/>
      <dgm:spPr/>
    </dgm:pt>
    <dgm:pt modelId="{8F435412-63DC-46FC-96F8-DF70280F9022}" type="pres">
      <dgm:prSet presAssocID="{EC777938-96D3-4000-A867-CB2284B253A7}" presName="composite2" presStyleCnt="0"/>
      <dgm:spPr/>
    </dgm:pt>
    <dgm:pt modelId="{1871E538-FC7B-4467-8C68-E190C0A5773D}" type="pres">
      <dgm:prSet presAssocID="{EC777938-96D3-4000-A867-CB2284B253A7}" presName="background2" presStyleLbl="node2" presStyleIdx="0" presStyleCnt="2"/>
      <dgm:spPr/>
    </dgm:pt>
    <dgm:pt modelId="{2BDF9566-C934-46F4-A8F4-8A51272DC593}" type="pres">
      <dgm:prSet presAssocID="{EC777938-96D3-4000-A867-CB2284B253A7}" presName="text2" presStyleLbl="fgAcc2" presStyleIdx="0" presStyleCnt="2">
        <dgm:presLayoutVars>
          <dgm:chPref val="3"/>
        </dgm:presLayoutVars>
      </dgm:prSet>
      <dgm:spPr/>
    </dgm:pt>
    <dgm:pt modelId="{61525B53-1822-4972-9F55-847DA74AFADE}" type="pres">
      <dgm:prSet presAssocID="{EC777938-96D3-4000-A867-CB2284B253A7}" presName="hierChild3" presStyleCnt="0"/>
      <dgm:spPr/>
    </dgm:pt>
    <dgm:pt modelId="{90464498-F10B-42E6-A30E-CECC68456A1E}" type="pres">
      <dgm:prSet presAssocID="{7364D890-4B38-411C-A128-30B7DF019F26}" presName="Name17" presStyleLbl="parChTrans1D3" presStyleIdx="0" presStyleCnt="4"/>
      <dgm:spPr/>
    </dgm:pt>
    <dgm:pt modelId="{362BCB5E-4226-4852-B1E6-9834E57C36A2}" type="pres">
      <dgm:prSet presAssocID="{FA9E667D-C52C-4DFC-9018-127EFD141576}" presName="hierRoot3" presStyleCnt="0"/>
      <dgm:spPr/>
    </dgm:pt>
    <dgm:pt modelId="{A95317F5-568C-4FD5-8395-581AE9C26DAB}" type="pres">
      <dgm:prSet presAssocID="{FA9E667D-C52C-4DFC-9018-127EFD141576}" presName="composite3" presStyleCnt="0"/>
      <dgm:spPr/>
    </dgm:pt>
    <dgm:pt modelId="{F19CB9CE-5510-4F87-AA18-09691A0B1591}" type="pres">
      <dgm:prSet presAssocID="{FA9E667D-C52C-4DFC-9018-127EFD141576}" presName="background3" presStyleLbl="node3" presStyleIdx="0" presStyleCnt="4"/>
      <dgm:spPr/>
    </dgm:pt>
    <dgm:pt modelId="{CFD10349-368F-4374-8697-0D4D9E04B58D}" type="pres">
      <dgm:prSet presAssocID="{FA9E667D-C52C-4DFC-9018-127EFD141576}" presName="text3" presStyleLbl="fgAcc3" presStyleIdx="0" presStyleCnt="4">
        <dgm:presLayoutVars>
          <dgm:chPref val="3"/>
        </dgm:presLayoutVars>
      </dgm:prSet>
      <dgm:spPr/>
    </dgm:pt>
    <dgm:pt modelId="{0C5911BE-43A8-4A8E-BB3A-CAC5064D9321}" type="pres">
      <dgm:prSet presAssocID="{FA9E667D-C52C-4DFC-9018-127EFD141576}" presName="hierChild4" presStyleCnt="0"/>
      <dgm:spPr/>
    </dgm:pt>
    <dgm:pt modelId="{F79D685B-8132-420B-9C2A-50E7F789DC4A}" type="pres">
      <dgm:prSet presAssocID="{1BB28AE8-41E4-42EB-AAA7-086CE9E8CC8A}" presName="Name17" presStyleLbl="parChTrans1D3" presStyleIdx="1" presStyleCnt="4"/>
      <dgm:spPr/>
    </dgm:pt>
    <dgm:pt modelId="{D684290D-A7F4-482A-AE83-6B672686D025}" type="pres">
      <dgm:prSet presAssocID="{E01BD1A1-EB40-4875-9360-86A398476F17}" presName="hierRoot3" presStyleCnt="0"/>
      <dgm:spPr/>
    </dgm:pt>
    <dgm:pt modelId="{3ACDEC8A-3937-45CD-92C7-92714323D8A3}" type="pres">
      <dgm:prSet presAssocID="{E01BD1A1-EB40-4875-9360-86A398476F17}" presName="composite3" presStyleCnt="0"/>
      <dgm:spPr/>
    </dgm:pt>
    <dgm:pt modelId="{7D52C786-8F8B-42EE-A9B3-F9B05D188118}" type="pres">
      <dgm:prSet presAssocID="{E01BD1A1-EB40-4875-9360-86A398476F17}" presName="background3" presStyleLbl="node3" presStyleIdx="1" presStyleCnt="4"/>
      <dgm:spPr/>
    </dgm:pt>
    <dgm:pt modelId="{66990E88-FF29-4785-B339-E171334759BB}" type="pres">
      <dgm:prSet presAssocID="{E01BD1A1-EB40-4875-9360-86A398476F17}" presName="text3" presStyleLbl="fgAcc3" presStyleIdx="1" presStyleCnt="4">
        <dgm:presLayoutVars>
          <dgm:chPref val="3"/>
        </dgm:presLayoutVars>
      </dgm:prSet>
      <dgm:spPr/>
    </dgm:pt>
    <dgm:pt modelId="{707E16E8-9722-4437-822E-4B8E3564EE0C}" type="pres">
      <dgm:prSet presAssocID="{E01BD1A1-EB40-4875-9360-86A398476F17}" presName="hierChild4" presStyleCnt="0"/>
      <dgm:spPr/>
    </dgm:pt>
    <dgm:pt modelId="{E2D2C32A-5BCD-4647-A203-8D4B19A93901}" type="pres">
      <dgm:prSet presAssocID="{E1A32923-7039-481E-87FE-6B8A65A58817}" presName="Name10" presStyleLbl="parChTrans1D2" presStyleIdx="1" presStyleCnt="2"/>
      <dgm:spPr/>
    </dgm:pt>
    <dgm:pt modelId="{4C494239-8267-4994-B7F4-1913BDA8C884}" type="pres">
      <dgm:prSet presAssocID="{7340F33B-B5A9-4D75-85DA-95DB230D28A5}" presName="hierRoot2" presStyleCnt="0"/>
      <dgm:spPr/>
    </dgm:pt>
    <dgm:pt modelId="{AB45AAF0-4962-4F85-B6DA-736E9251507D}" type="pres">
      <dgm:prSet presAssocID="{7340F33B-B5A9-4D75-85DA-95DB230D28A5}" presName="composite2" presStyleCnt="0"/>
      <dgm:spPr/>
    </dgm:pt>
    <dgm:pt modelId="{BDF4999B-57B6-42EE-96B1-88D77EA38443}" type="pres">
      <dgm:prSet presAssocID="{7340F33B-B5A9-4D75-85DA-95DB230D28A5}" presName="background2" presStyleLbl="node2" presStyleIdx="1" presStyleCnt="2"/>
      <dgm:spPr/>
    </dgm:pt>
    <dgm:pt modelId="{3C25FB42-BE30-418E-B440-ABEDB2A6C9EC}" type="pres">
      <dgm:prSet presAssocID="{7340F33B-B5A9-4D75-85DA-95DB230D28A5}" presName="text2" presStyleLbl="fgAcc2" presStyleIdx="1" presStyleCnt="2">
        <dgm:presLayoutVars>
          <dgm:chPref val="3"/>
        </dgm:presLayoutVars>
      </dgm:prSet>
      <dgm:spPr/>
    </dgm:pt>
    <dgm:pt modelId="{047DE5E3-0997-4889-808B-429DA95AB8AF}" type="pres">
      <dgm:prSet presAssocID="{7340F33B-B5A9-4D75-85DA-95DB230D28A5}" presName="hierChild3" presStyleCnt="0"/>
      <dgm:spPr/>
    </dgm:pt>
    <dgm:pt modelId="{5DCC4707-D22F-497B-A734-B86A685A3370}" type="pres">
      <dgm:prSet presAssocID="{8BC75136-4BF9-4E4B-B8D1-168EA432D4CD}" presName="Name17" presStyleLbl="parChTrans1D3" presStyleIdx="2" presStyleCnt="4"/>
      <dgm:spPr/>
    </dgm:pt>
    <dgm:pt modelId="{290DB067-4383-4B95-A3F1-2C514DB5369C}" type="pres">
      <dgm:prSet presAssocID="{B59FA8D0-E521-40EF-8054-2F9DB4F1B7D4}" presName="hierRoot3" presStyleCnt="0"/>
      <dgm:spPr/>
    </dgm:pt>
    <dgm:pt modelId="{2E8F622C-36DC-423D-B59D-EECCB0A34AC6}" type="pres">
      <dgm:prSet presAssocID="{B59FA8D0-E521-40EF-8054-2F9DB4F1B7D4}" presName="composite3" presStyleCnt="0"/>
      <dgm:spPr/>
    </dgm:pt>
    <dgm:pt modelId="{5A4B564C-630F-4352-8D9D-DCD61B3F3B3B}" type="pres">
      <dgm:prSet presAssocID="{B59FA8D0-E521-40EF-8054-2F9DB4F1B7D4}" presName="background3" presStyleLbl="node3" presStyleIdx="2" presStyleCnt="4"/>
      <dgm:spPr/>
    </dgm:pt>
    <dgm:pt modelId="{2A6E203F-3C43-4633-98BE-EFF504F6D3AD}" type="pres">
      <dgm:prSet presAssocID="{B59FA8D0-E521-40EF-8054-2F9DB4F1B7D4}" presName="text3" presStyleLbl="fgAcc3" presStyleIdx="2" presStyleCnt="4">
        <dgm:presLayoutVars>
          <dgm:chPref val="3"/>
        </dgm:presLayoutVars>
      </dgm:prSet>
      <dgm:spPr/>
    </dgm:pt>
    <dgm:pt modelId="{5F439319-2D9D-4957-A2B5-5492D9608ECF}" type="pres">
      <dgm:prSet presAssocID="{B59FA8D0-E521-40EF-8054-2F9DB4F1B7D4}" presName="hierChild4" presStyleCnt="0"/>
      <dgm:spPr/>
    </dgm:pt>
    <dgm:pt modelId="{E875505D-B8F6-46C2-AFB5-DB441C1FBE1E}" type="pres">
      <dgm:prSet presAssocID="{85730ED1-AD23-4C97-B8BB-53EDF3041BBB}" presName="Name17" presStyleLbl="parChTrans1D3" presStyleIdx="3" presStyleCnt="4"/>
      <dgm:spPr/>
    </dgm:pt>
    <dgm:pt modelId="{267CAA6C-3015-44AE-861F-B32920411DDA}" type="pres">
      <dgm:prSet presAssocID="{9B53B15E-4F9E-448D-8F1E-2AD32FFA6831}" presName="hierRoot3" presStyleCnt="0"/>
      <dgm:spPr/>
    </dgm:pt>
    <dgm:pt modelId="{BBE21E4E-49CC-4D32-B7CA-4EEE3D7A67FE}" type="pres">
      <dgm:prSet presAssocID="{9B53B15E-4F9E-448D-8F1E-2AD32FFA6831}" presName="composite3" presStyleCnt="0"/>
      <dgm:spPr/>
    </dgm:pt>
    <dgm:pt modelId="{D6A4B08B-96FC-48BE-88A2-50C7B738CD6F}" type="pres">
      <dgm:prSet presAssocID="{9B53B15E-4F9E-448D-8F1E-2AD32FFA6831}" presName="background3" presStyleLbl="node3" presStyleIdx="3" presStyleCnt="4"/>
      <dgm:spPr/>
    </dgm:pt>
    <dgm:pt modelId="{AD565238-51AD-4E50-B569-8E7BA28A1101}" type="pres">
      <dgm:prSet presAssocID="{9B53B15E-4F9E-448D-8F1E-2AD32FFA6831}" presName="text3" presStyleLbl="fgAcc3" presStyleIdx="3" presStyleCnt="4">
        <dgm:presLayoutVars>
          <dgm:chPref val="3"/>
        </dgm:presLayoutVars>
      </dgm:prSet>
      <dgm:spPr/>
    </dgm:pt>
    <dgm:pt modelId="{8B54F89D-66A4-4244-A80F-00885B636D59}" type="pres">
      <dgm:prSet presAssocID="{9B53B15E-4F9E-448D-8F1E-2AD32FFA6831}" presName="hierChild4" presStyleCnt="0"/>
      <dgm:spPr/>
    </dgm:pt>
  </dgm:ptLst>
  <dgm:cxnLst>
    <dgm:cxn modelId="{3977DE0A-7F1D-42AF-AB44-4D9FDA45AA8F}" type="presOf" srcId="{E1A32923-7039-481E-87FE-6B8A65A58817}" destId="{E2D2C32A-5BCD-4647-A203-8D4B19A93901}" srcOrd="0" destOrd="0" presId="urn:microsoft.com/office/officeart/2005/8/layout/hierarchy1"/>
    <dgm:cxn modelId="{6780850F-297F-4309-B838-9712B62B4755}" type="presOf" srcId="{F5B9EB7E-CF3C-4A81-9F33-5C4A60F9555B}" destId="{8FAF8AED-7879-4C52-8CF9-7789B44ECFC2}" srcOrd="0" destOrd="0" presId="urn:microsoft.com/office/officeart/2005/8/layout/hierarchy1"/>
    <dgm:cxn modelId="{21A3AF13-9D6A-4154-8912-4B58E7ABEBE3}" srcId="{EC777938-96D3-4000-A867-CB2284B253A7}" destId="{E01BD1A1-EB40-4875-9360-86A398476F17}" srcOrd="1" destOrd="0" parTransId="{1BB28AE8-41E4-42EB-AAA7-086CE9E8CC8A}" sibTransId="{C174A9CF-554C-43D6-B450-EFCE29AB2624}"/>
    <dgm:cxn modelId="{1A5ABC1C-E239-4443-8351-CF21FEC06594}" type="presOf" srcId="{1BB28AE8-41E4-42EB-AAA7-086CE9E8CC8A}" destId="{F79D685B-8132-420B-9C2A-50E7F789DC4A}" srcOrd="0" destOrd="0" presId="urn:microsoft.com/office/officeart/2005/8/layout/hierarchy1"/>
    <dgm:cxn modelId="{4C3BDA25-11FF-40CC-AF63-258835E045FB}" type="presOf" srcId="{B59FA8D0-E521-40EF-8054-2F9DB4F1B7D4}" destId="{2A6E203F-3C43-4633-98BE-EFF504F6D3AD}" srcOrd="0" destOrd="0" presId="urn:microsoft.com/office/officeart/2005/8/layout/hierarchy1"/>
    <dgm:cxn modelId="{04328C5B-676C-47D5-9003-1D2EF8B42DBB}" type="presOf" srcId="{FA9E667D-C52C-4DFC-9018-127EFD141576}" destId="{CFD10349-368F-4374-8697-0D4D9E04B58D}" srcOrd="0" destOrd="0" presId="urn:microsoft.com/office/officeart/2005/8/layout/hierarchy1"/>
    <dgm:cxn modelId="{6DDF3B62-226F-49CB-93EC-11B61D81A592}" type="presOf" srcId="{4164AB6E-262D-44BB-B210-13D0C9BA18DF}" destId="{B188C7B0-8811-4AAE-9812-B578C839FBA5}" srcOrd="0" destOrd="0" presId="urn:microsoft.com/office/officeart/2005/8/layout/hierarchy1"/>
    <dgm:cxn modelId="{E3A6A96E-296B-48FD-B35F-DE894B8BF96B}" srcId="{BB0B3C43-7CD4-40A6-9F62-658B9B3DABCA}" destId="{EC777938-96D3-4000-A867-CB2284B253A7}" srcOrd="0" destOrd="0" parTransId="{4164AB6E-262D-44BB-B210-13D0C9BA18DF}" sibTransId="{C0FB09B2-A1D4-4804-BB49-F93D43F8D83A}"/>
    <dgm:cxn modelId="{09CD5651-E4A5-4775-BD10-199B83A550E7}" type="presOf" srcId="{9B53B15E-4F9E-448D-8F1E-2AD32FFA6831}" destId="{AD565238-51AD-4E50-B569-8E7BA28A1101}" srcOrd="0" destOrd="0" presId="urn:microsoft.com/office/officeart/2005/8/layout/hierarchy1"/>
    <dgm:cxn modelId="{9E410E73-16C2-49BD-B720-D74179ECAD9E}" srcId="{EC777938-96D3-4000-A867-CB2284B253A7}" destId="{FA9E667D-C52C-4DFC-9018-127EFD141576}" srcOrd="0" destOrd="0" parTransId="{7364D890-4B38-411C-A128-30B7DF019F26}" sibTransId="{EC627373-6A15-4530-BFE9-933072E8EC71}"/>
    <dgm:cxn modelId="{B2C5BF7E-23E4-49C8-A474-D26FDF55E985}" type="presOf" srcId="{E01BD1A1-EB40-4875-9360-86A398476F17}" destId="{66990E88-FF29-4785-B339-E171334759BB}" srcOrd="0" destOrd="0" presId="urn:microsoft.com/office/officeart/2005/8/layout/hierarchy1"/>
    <dgm:cxn modelId="{07C83A88-3568-4B6D-BEAF-4DC19B727F04}" type="presOf" srcId="{8BC75136-4BF9-4E4B-B8D1-168EA432D4CD}" destId="{5DCC4707-D22F-497B-A734-B86A685A3370}" srcOrd="0" destOrd="0" presId="urn:microsoft.com/office/officeart/2005/8/layout/hierarchy1"/>
    <dgm:cxn modelId="{74EF52A1-BC63-4E38-8828-239D8275FFEF}" type="presOf" srcId="{EC777938-96D3-4000-A867-CB2284B253A7}" destId="{2BDF9566-C934-46F4-A8F4-8A51272DC593}" srcOrd="0" destOrd="0" presId="urn:microsoft.com/office/officeart/2005/8/layout/hierarchy1"/>
    <dgm:cxn modelId="{A6D9E5AE-4FA0-4086-AFA1-D54D33FBC0E6}" srcId="{F5B9EB7E-CF3C-4A81-9F33-5C4A60F9555B}" destId="{BB0B3C43-7CD4-40A6-9F62-658B9B3DABCA}" srcOrd="0" destOrd="0" parTransId="{5EC13214-1F68-4F7D-AF1B-79E63B2A9091}" sibTransId="{2AE0C96C-098C-46FC-8D8F-FB824A2F69A0}"/>
    <dgm:cxn modelId="{A16068B6-7CF1-465A-90D7-73CB8426D4E7}" type="presOf" srcId="{85730ED1-AD23-4C97-B8BB-53EDF3041BBB}" destId="{E875505D-B8F6-46C2-AFB5-DB441C1FBE1E}" srcOrd="0" destOrd="0" presId="urn:microsoft.com/office/officeart/2005/8/layout/hierarchy1"/>
    <dgm:cxn modelId="{2A4847BB-FAB1-480E-9A39-A6B512F56D2A}" srcId="{BB0B3C43-7CD4-40A6-9F62-658B9B3DABCA}" destId="{7340F33B-B5A9-4D75-85DA-95DB230D28A5}" srcOrd="1" destOrd="0" parTransId="{E1A32923-7039-481E-87FE-6B8A65A58817}" sibTransId="{FE4528F9-A141-4CEF-A679-4B68A1B0826F}"/>
    <dgm:cxn modelId="{557BE2D6-3364-49ED-A8D8-492C7579E495}" srcId="{7340F33B-B5A9-4D75-85DA-95DB230D28A5}" destId="{9B53B15E-4F9E-448D-8F1E-2AD32FFA6831}" srcOrd="1" destOrd="0" parTransId="{85730ED1-AD23-4C97-B8BB-53EDF3041BBB}" sibTransId="{838D9053-EC8A-42A4-9AFF-657E0A5A0BF2}"/>
    <dgm:cxn modelId="{6EA730DD-1E2B-463D-9484-6E04A5C8836B}" type="presOf" srcId="{BB0B3C43-7CD4-40A6-9F62-658B9B3DABCA}" destId="{014B4C8A-8500-4123-9756-566C396499EE}" srcOrd="0" destOrd="0" presId="urn:microsoft.com/office/officeart/2005/8/layout/hierarchy1"/>
    <dgm:cxn modelId="{6CE2BCEE-7528-4A86-AA1D-BB834E602FAF}" type="presOf" srcId="{7364D890-4B38-411C-A128-30B7DF019F26}" destId="{90464498-F10B-42E6-A30E-CECC68456A1E}" srcOrd="0" destOrd="0" presId="urn:microsoft.com/office/officeart/2005/8/layout/hierarchy1"/>
    <dgm:cxn modelId="{92D824F5-AA45-4C44-9C45-D9E6E418D71A}" srcId="{7340F33B-B5A9-4D75-85DA-95DB230D28A5}" destId="{B59FA8D0-E521-40EF-8054-2F9DB4F1B7D4}" srcOrd="0" destOrd="0" parTransId="{8BC75136-4BF9-4E4B-B8D1-168EA432D4CD}" sibTransId="{86B66D3B-B74D-4291-8215-8E8999B041CF}"/>
    <dgm:cxn modelId="{36E4EDF6-A1AD-4F09-99D2-54CEC6084177}" type="presOf" srcId="{7340F33B-B5A9-4D75-85DA-95DB230D28A5}" destId="{3C25FB42-BE30-418E-B440-ABEDB2A6C9EC}" srcOrd="0" destOrd="0" presId="urn:microsoft.com/office/officeart/2005/8/layout/hierarchy1"/>
    <dgm:cxn modelId="{A19492C0-429E-4021-BB9B-4C1978FB077C}" type="presParOf" srcId="{8FAF8AED-7879-4C52-8CF9-7789B44ECFC2}" destId="{1528F109-20C9-4CB6-BCD9-1A05DA707181}" srcOrd="0" destOrd="0" presId="urn:microsoft.com/office/officeart/2005/8/layout/hierarchy1"/>
    <dgm:cxn modelId="{85C92AC7-120D-47ED-AF68-C44B33F4FE3A}" type="presParOf" srcId="{1528F109-20C9-4CB6-BCD9-1A05DA707181}" destId="{D17B476A-89AC-4FA8-AA40-C38418C3C5D0}" srcOrd="0" destOrd="0" presId="urn:microsoft.com/office/officeart/2005/8/layout/hierarchy1"/>
    <dgm:cxn modelId="{B5A1BE33-0ECA-45FA-8FAA-AED38B09D61A}" type="presParOf" srcId="{D17B476A-89AC-4FA8-AA40-C38418C3C5D0}" destId="{8556EEA6-4650-4B8E-B103-9EFD69A4946B}" srcOrd="0" destOrd="0" presId="urn:microsoft.com/office/officeart/2005/8/layout/hierarchy1"/>
    <dgm:cxn modelId="{8C6FA77F-BB7E-4B6E-A106-B3B678A8BDFD}" type="presParOf" srcId="{D17B476A-89AC-4FA8-AA40-C38418C3C5D0}" destId="{014B4C8A-8500-4123-9756-566C396499EE}" srcOrd="1" destOrd="0" presId="urn:microsoft.com/office/officeart/2005/8/layout/hierarchy1"/>
    <dgm:cxn modelId="{B354CB6C-33A8-47EE-851B-AC04356E4BDF}" type="presParOf" srcId="{1528F109-20C9-4CB6-BCD9-1A05DA707181}" destId="{91D74B17-CEE3-46F4-B30D-4FB142C18837}" srcOrd="1" destOrd="0" presId="urn:microsoft.com/office/officeart/2005/8/layout/hierarchy1"/>
    <dgm:cxn modelId="{80402EFC-DD4D-474D-A2C6-FFE879E204FC}" type="presParOf" srcId="{91D74B17-CEE3-46F4-B30D-4FB142C18837}" destId="{B188C7B0-8811-4AAE-9812-B578C839FBA5}" srcOrd="0" destOrd="0" presId="urn:microsoft.com/office/officeart/2005/8/layout/hierarchy1"/>
    <dgm:cxn modelId="{DF4D2FFA-BB64-4C6B-8257-BF719BB1D90E}" type="presParOf" srcId="{91D74B17-CEE3-46F4-B30D-4FB142C18837}" destId="{06F90286-DB1A-4312-BF7E-B9A6C9416F42}" srcOrd="1" destOrd="0" presId="urn:microsoft.com/office/officeart/2005/8/layout/hierarchy1"/>
    <dgm:cxn modelId="{30495BF7-BE47-4156-A483-48067DFE8146}" type="presParOf" srcId="{06F90286-DB1A-4312-BF7E-B9A6C9416F42}" destId="{8F435412-63DC-46FC-96F8-DF70280F9022}" srcOrd="0" destOrd="0" presId="urn:microsoft.com/office/officeart/2005/8/layout/hierarchy1"/>
    <dgm:cxn modelId="{2871C9CB-92E7-4847-9EB2-E58D8BC61497}" type="presParOf" srcId="{8F435412-63DC-46FC-96F8-DF70280F9022}" destId="{1871E538-FC7B-4467-8C68-E190C0A5773D}" srcOrd="0" destOrd="0" presId="urn:microsoft.com/office/officeart/2005/8/layout/hierarchy1"/>
    <dgm:cxn modelId="{E2AEA6FA-3885-4FA0-90A8-72ADD1938B5D}" type="presParOf" srcId="{8F435412-63DC-46FC-96F8-DF70280F9022}" destId="{2BDF9566-C934-46F4-A8F4-8A51272DC593}" srcOrd="1" destOrd="0" presId="urn:microsoft.com/office/officeart/2005/8/layout/hierarchy1"/>
    <dgm:cxn modelId="{F0BA6BF0-03D2-42F6-878D-1ED7018353A0}" type="presParOf" srcId="{06F90286-DB1A-4312-BF7E-B9A6C9416F42}" destId="{61525B53-1822-4972-9F55-847DA74AFADE}" srcOrd="1" destOrd="0" presId="urn:microsoft.com/office/officeart/2005/8/layout/hierarchy1"/>
    <dgm:cxn modelId="{B9303156-EE05-449C-89B6-C8F737461C70}" type="presParOf" srcId="{61525B53-1822-4972-9F55-847DA74AFADE}" destId="{90464498-F10B-42E6-A30E-CECC68456A1E}" srcOrd="0" destOrd="0" presId="urn:microsoft.com/office/officeart/2005/8/layout/hierarchy1"/>
    <dgm:cxn modelId="{110330D8-812A-4710-B279-27280F33A264}" type="presParOf" srcId="{61525B53-1822-4972-9F55-847DA74AFADE}" destId="{362BCB5E-4226-4852-B1E6-9834E57C36A2}" srcOrd="1" destOrd="0" presId="urn:microsoft.com/office/officeart/2005/8/layout/hierarchy1"/>
    <dgm:cxn modelId="{A8D71FAB-144B-4A1A-AA88-4E7EDFC62CC2}" type="presParOf" srcId="{362BCB5E-4226-4852-B1E6-9834E57C36A2}" destId="{A95317F5-568C-4FD5-8395-581AE9C26DAB}" srcOrd="0" destOrd="0" presId="urn:microsoft.com/office/officeart/2005/8/layout/hierarchy1"/>
    <dgm:cxn modelId="{F0947474-6917-4E7A-9DD2-C8E6688B46C9}" type="presParOf" srcId="{A95317F5-568C-4FD5-8395-581AE9C26DAB}" destId="{F19CB9CE-5510-4F87-AA18-09691A0B1591}" srcOrd="0" destOrd="0" presId="urn:microsoft.com/office/officeart/2005/8/layout/hierarchy1"/>
    <dgm:cxn modelId="{0EE5B3E8-C95A-454A-9361-870027C8C9AD}" type="presParOf" srcId="{A95317F5-568C-4FD5-8395-581AE9C26DAB}" destId="{CFD10349-368F-4374-8697-0D4D9E04B58D}" srcOrd="1" destOrd="0" presId="urn:microsoft.com/office/officeart/2005/8/layout/hierarchy1"/>
    <dgm:cxn modelId="{72FB0BEC-2E2B-4E30-939A-C9CE2E3C17BA}" type="presParOf" srcId="{362BCB5E-4226-4852-B1E6-9834E57C36A2}" destId="{0C5911BE-43A8-4A8E-BB3A-CAC5064D9321}" srcOrd="1" destOrd="0" presId="urn:microsoft.com/office/officeart/2005/8/layout/hierarchy1"/>
    <dgm:cxn modelId="{68B737A9-E6A8-4015-93CC-7605DE5DEA96}" type="presParOf" srcId="{61525B53-1822-4972-9F55-847DA74AFADE}" destId="{F79D685B-8132-420B-9C2A-50E7F789DC4A}" srcOrd="2" destOrd="0" presId="urn:microsoft.com/office/officeart/2005/8/layout/hierarchy1"/>
    <dgm:cxn modelId="{AE608C8C-2AE5-4157-8061-8611FBED3D76}" type="presParOf" srcId="{61525B53-1822-4972-9F55-847DA74AFADE}" destId="{D684290D-A7F4-482A-AE83-6B672686D025}" srcOrd="3" destOrd="0" presId="urn:microsoft.com/office/officeart/2005/8/layout/hierarchy1"/>
    <dgm:cxn modelId="{4D4368EB-6878-42E5-8EEB-F53A60E03102}" type="presParOf" srcId="{D684290D-A7F4-482A-AE83-6B672686D025}" destId="{3ACDEC8A-3937-45CD-92C7-92714323D8A3}" srcOrd="0" destOrd="0" presId="urn:microsoft.com/office/officeart/2005/8/layout/hierarchy1"/>
    <dgm:cxn modelId="{15CBB516-3E61-4004-8E1B-A9448A5D63DC}" type="presParOf" srcId="{3ACDEC8A-3937-45CD-92C7-92714323D8A3}" destId="{7D52C786-8F8B-42EE-A9B3-F9B05D188118}" srcOrd="0" destOrd="0" presId="urn:microsoft.com/office/officeart/2005/8/layout/hierarchy1"/>
    <dgm:cxn modelId="{38CE1573-36F5-4B72-B0CF-6B72462E80FA}" type="presParOf" srcId="{3ACDEC8A-3937-45CD-92C7-92714323D8A3}" destId="{66990E88-FF29-4785-B339-E171334759BB}" srcOrd="1" destOrd="0" presId="urn:microsoft.com/office/officeart/2005/8/layout/hierarchy1"/>
    <dgm:cxn modelId="{62A20451-5802-4116-BFC1-81EA9D79ED76}" type="presParOf" srcId="{D684290D-A7F4-482A-AE83-6B672686D025}" destId="{707E16E8-9722-4437-822E-4B8E3564EE0C}" srcOrd="1" destOrd="0" presId="urn:microsoft.com/office/officeart/2005/8/layout/hierarchy1"/>
    <dgm:cxn modelId="{60E626F1-7D6E-4549-A46B-1C352BF48DEA}" type="presParOf" srcId="{91D74B17-CEE3-46F4-B30D-4FB142C18837}" destId="{E2D2C32A-5BCD-4647-A203-8D4B19A93901}" srcOrd="2" destOrd="0" presId="urn:microsoft.com/office/officeart/2005/8/layout/hierarchy1"/>
    <dgm:cxn modelId="{CE68EA1F-1DF2-4E9F-B8E3-1CDE75E00D5D}" type="presParOf" srcId="{91D74B17-CEE3-46F4-B30D-4FB142C18837}" destId="{4C494239-8267-4994-B7F4-1913BDA8C884}" srcOrd="3" destOrd="0" presId="urn:microsoft.com/office/officeart/2005/8/layout/hierarchy1"/>
    <dgm:cxn modelId="{02D4CB5C-2148-45F5-B0F8-F4CCCF1ED429}" type="presParOf" srcId="{4C494239-8267-4994-B7F4-1913BDA8C884}" destId="{AB45AAF0-4962-4F85-B6DA-736E9251507D}" srcOrd="0" destOrd="0" presId="urn:microsoft.com/office/officeart/2005/8/layout/hierarchy1"/>
    <dgm:cxn modelId="{527FA62F-A847-4D11-84DB-57714A84B4C3}" type="presParOf" srcId="{AB45AAF0-4962-4F85-B6DA-736E9251507D}" destId="{BDF4999B-57B6-42EE-96B1-88D77EA38443}" srcOrd="0" destOrd="0" presId="urn:microsoft.com/office/officeart/2005/8/layout/hierarchy1"/>
    <dgm:cxn modelId="{5070FCDB-D4F7-4065-BE66-D3B2CA10A5D5}" type="presParOf" srcId="{AB45AAF0-4962-4F85-B6DA-736E9251507D}" destId="{3C25FB42-BE30-418E-B440-ABEDB2A6C9EC}" srcOrd="1" destOrd="0" presId="urn:microsoft.com/office/officeart/2005/8/layout/hierarchy1"/>
    <dgm:cxn modelId="{E3E581A1-4D79-467D-8192-CA611F87024B}" type="presParOf" srcId="{4C494239-8267-4994-B7F4-1913BDA8C884}" destId="{047DE5E3-0997-4889-808B-429DA95AB8AF}" srcOrd="1" destOrd="0" presId="urn:microsoft.com/office/officeart/2005/8/layout/hierarchy1"/>
    <dgm:cxn modelId="{35E0ED42-81ED-408A-BE91-B3D12416BDB3}" type="presParOf" srcId="{047DE5E3-0997-4889-808B-429DA95AB8AF}" destId="{5DCC4707-D22F-497B-A734-B86A685A3370}" srcOrd="0" destOrd="0" presId="urn:microsoft.com/office/officeart/2005/8/layout/hierarchy1"/>
    <dgm:cxn modelId="{2E2E1D32-8769-4112-B363-0671A246F669}" type="presParOf" srcId="{047DE5E3-0997-4889-808B-429DA95AB8AF}" destId="{290DB067-4383-4B95-A3F1-2C514DB5369C}" srcOrd="1" destOrd="0" presId="urn:microsoft.com/office/officeart/2005/8/layout/hierarchy1"/>
    <dgm:cxn modelId="{FAFD4AC0-F537-47DE-A6C9-0986CA7524EC}" type="presParOf" srcId="{290DB067-4383-4B95-A3F1-2C514DB5369C}" destId="{2E8F622C-36DC-423D-B59D-EECCB0A34AC6}" srcOrd="0" destOrd="0" presId="urn:microsoft.com/office/officeart/2005/8/layout/hierarchy1"/>
    <dgm:cxn modelId="{8397EC1B-E007-4F4A-9711-A4DD085799AE}" type="presParOf" srcId="{2E8F622C-36DC-423D-B59D-EECCB0A34AC6}" destId="{5A4B564C-630F-4352-8D9D-DCD61B3F3B3B}" srcOrd="0" destOrd="0" presId="urn:microsoft.com/office/officeart/2005/8/layout/hierarchy1"/>
    <dgm:cxn modelId="{54F1CF4E-1F25-4590-B5F2-50657D2F66F7}" type="presParOf" srcId="{2E8F622C-36DC-423D-B59D-EECCB0A34AC6}" destId="{2A6E203F-3C43-4633-98BE-EFF504F6D3AD}" srcOrd="1" destOrd="0" presId="urn:microsoft.com/office/officeart/2005/8/layout/hierarchy1"/>
    <dgm:cxn modelId="{1E42CD3D-9DB9-4FFA-AF71-774F260BA5C6}" type="presParOf" srcId="{290DB067-4383-4B95-A3F1-2C514DB5369C}" destId="{5F439319-2D9D-4957-A2B5-5492D9608ECF}" srcOrd="1" destOrd="0" presId="urn:microsoft.com/office/officeart/2005/8/layout/hierarchy1"/>
    <dgm:cxn modelId="{397331A3-9F06-41E0-AB72-25E2A2A40C39}" type="presParOf" srcId="{047DE5E3-0997-4889-808B-429DA95AB8AF}" destId="{E875505D-B8F6-46C2-AFB5-DB441C1FBE1E}" srcOrd="2" destOrd="0" presId="urn:microsoft.com/office/officeart/2005/8/layout/hierarchy1"/>
    <dgm:cxn modelId="{4663F7A3-B873-4BBC-9B9E-F28B412CDF1D}" type="presParOf" srcId="{047DE5E3-0997-4889-808B-429DA95AB8AF}" destId="{267CAA6C-3015-44AE-861F-B32920411DDA}" srcOrd="3" destOrd="0" presId="urn:microsoft.com/office/officeart/2005/8/layout/hierarchy1"/>
    <dgm:cxn modelId="{03C460E6-FEFF-4C67-9998-E29227032182}" type="presParOf" srcId="{267CAA6C-3015-44AE-861F-B32920411DDA}" destId="{BBE21E4E-49CC-4D32-B7CA-4EEE3D7A67FE}" srcOrd="0" destOrd="0" presId="urn:microsoft.com/office/officeart/2005/8/layout/hierarchy1"/>
    <dgm:cxn modelId="{E04FB2EA-F7B9-46BE-9843-926A0BD1E7E1}" type="presParOf" srcId="{BBE21E4E-49CC-4D32-B7CA-4EEE3D7A67FE}" destId="{D6A4B08B-96FC-48BE-88A2-50C7B738CD6F}" srcOrd="0" destOrd="0" presId="urn:microsoft.com/office/officeart/2005/8/layout/hierarchy1"/>
    <dgm:cxn modelId="{69DAEB86-065F-4FC7-9BFA-F0B9C1EC847D}" type="presParOf" srcId="{BBE21E4E-49CC-4D32-B7CA-4EEE3D7A67FE}" destId="{AD565238-51AD-4E50-B569-8E7BA28A1101}" srcOrd="1" destOrd="0" presId="urn:microsoft.com/office/officeart/2005/8/layout/hierarchy1"/>
    <dgm:cxn modelId="{7D0BDFE1-9A98-4961-874A-C3548FFBF5D0}" type="presParOf" srcId="{267CAA6C-3015-44AE-861F-B32920411DDA}" destId="{8B54F89D-66A4-4244-A80F-00885B636D5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75505D-B8F6-46C2-AFB5-DB441C1FBE1E}">
      <dsp:nvSpPr>
        <dsp:cNvPr id="0" name=""/>
        <dsp:cNvSpPr/>
      </dsp:nvSpPr>
      <dsp:spPr>
        <a:xfrm>
          <a:off x="7214841" y="2619731"/>
          <a:ext cx="1025116" cy="487862"/>
        </a:xfrm>
        <a:custGeom>
          <a:avLst/>
          <a:gdLst/>
          <a:ahLst/>
          <a:cxnLst/>
          <a:rect l="0" t="0" r="0" b="0"/>
          <a:pathLst>
            <a:path>
              <a:moveTo>
                <a:pt x="0" y="0"/>
              </a:moveTo>
              <a:lnTo>
                <a:pt x="0" y="332464"/>
              </a:lnTo>
              <a:lnTo>
                <a:pt x="1025116" y="332464"/>
              </a:lnTo>
              <a:lnTo>
                <a:pt x="1025116" y="48786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CC4707-D22F-497B-A734-B86A685A3370}">
      <dsp:nvSpPr>
        <dsp:cNvPr id="0" name=""/>
        <dsp:cNvSpPr/>
      </dsp:nvSpPr>
      <dsp:spPr>
        <a:xfrm>
          <a:off x="6189724" y="2619731"/>
          <a:ext cx="1025116" cy="487862"/>
        </a:xfrm>
        <a:custGeom>
          <a:avLst/>
          <a:gdLst/>
          <a:ahLst/>
          <a:cxnLst/>
          <a:rect l="0" t="0" r="0" b="0"/>
          <a:pathLst>
            <a:path>
              <a:moveTo>
                <a:pt x="1025116" y="0"/>
              </a:moveTo>
              <a:lnTo>
                <a:pt x="1025116" y="332464"/>
              </a:lnTo>
              <a:lnTo>
                <a:pt x="0" y="332464"/>
              </a:lnTo>
              <a:lnTo>
                <a:pt x="0" y="48786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D2C32A-5BCD-4647-A203-8D4B19A93901}">
      <dsp:nvSpPr>
        <dsp:cNvPr id="0" name=""/>
        <dsp:cNvSpPr/>
      </dsp:nvSpPr>
      <dsp:spPr>
        <a:xfrm>
          <a:off x="5164607" y="1066678"/>
          <a:ext cx="2050233" cy="487862"/>
        </a:xfrm>
        <a:custGeom>
          <a:avLst/>
          <a:gdLst/>
          <a:ahLst/>
          <a:cxnLst/>
          <a:rect l="0" t="0" r="0" b="0"/>
          <a:pathLst>
            <a:path>
              <a:moveTo>
                <a:pt x="0" y="0"/>
              </a:moveTo>
              <a:lnTo>
                <a:pt x="0" y="332464"/>
              </a:lnTo>
              <a:lnTo>
                <a:pt x="2050233" y="332464"/>
              </a:lnTo>
              <a:lnTo>
                <a:pt x="2050233" y="48786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9D685B-8132-420B-9C2A-50E7F789DC4A}">
      <dsp:nvSpPr>
        <dsp:cNvPr id="0" name=""/>
        <dsp:cNvSpPr/>
      </dsp:nvSpPr>
      <dsp:spPr>
        <a:xfrm>
          <a:off x="3114373" y="2619731"/>
          <a:ext cx="1025116" cy="487862"/>
        </a:xfrm>
        <a:custGeom>
          <a:avLst/>
          <a:gdLst/>
          <a:ahLst/>
          <a:cxnLst/>
          <a:rect l="0" t="0" r="0" b="0"/>
          <a:pathLst>
            <a:path>
              <a:moveTo>
                <a:pt x="0" y="0"/>
              </a:moveTo>
              <a:lnTo>
                <a:pt x="0" y="332464"/>
              </a:lnTo>
              <a:lnTo>
                <a:pt x="1025116" y="332464"/>
              </a:lnTo>
              <a:lnTo>
                <a:pt x="1025116" y="48786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464498-F10B-42E6-A30E-CECC68456A1E}">
      <dsp:nvSpPr>
        <dsp:cNvPr id="0" name=""/>
        <dsp:cNvSpPr/>
      </dsp:nvSpPr>
      <dsp:spPr>
        <a:xfrm>
          <a:off x="2089256" y="2619731"/>
          <a:ext cx="1025116" cy="487862"/>
        </a:xfrm>
        <a:custGeom>
          <a:avLst/>
          <a:gdLst/>
          <a:ahLst/>
          <a:cxnLst/>
          <a:rect l="0" t="0" r="0" b="0"/>
          <a:pathLst>
            <a:path>
              <a:moveTo>
                <a:pt x="1025116" y="0"/>
              </a:moveTo>
              <a:lnTo>
                <a:pt x="1025116" y="332464"/>
              </a:lnTo>
              <a:lnTo>
                <a:pt x="0" y="332464"/>
              </a:lnTo>
              <a:lnTo>
                <a:pt x="0" y="48786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188C7B0-8811-4AAE-9812-B578C839FBA5}">
      <dsp:nvSpPr>
        <dsp:cNvPr id="0" name=""/>
        <dsp:cNvSpPr/>
      </dsp:nvSpPr>
      <dsp:spPr>
        <a:xfrm>
          <a:off x="3114373" y="1066678"/>
          <a:ext cx="2050233" cy="487862"/>
        </a:xfrm>
        <a:custGeom>
          <a:avLst/>
          <a:gdLst/>
          <a:ahLst/>
          <a:cxnLst/>
          <a:rect l="0" t="0" r="0" b="0"/>
          <a:pathLst>
            <a:path>
              <a:moveTo>
                <a:pt x="2050233" y="0"/>
              </a:moveTo>
              <a:lnTo>
                <a:pt x="2050233" y="332464"/>
              </a:lnTo>
              <a:lnTo>
                <a:pt x="0" y="332464"/>
              </a:lnTo>
              <a:lnTo>
                <a:pt x="0" y="48786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556EEA6-4650-4B8E-B103-9EFD69A4946B}">
      <dsp:nvSpPr>
        <dsp:cNvPr id="0" name=""/>
        <dsp:cNvSpPr/>
      </dsp:nvSpPr>
      <dsp:spPr>
        <a:xfrm>
          <a:off x="4325875" y="1489"/>
          <a:ext cx="1677464" cy="10651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4B4C8A-8500-4123-9756-566C396499EE}">
      <dsp:nvSpPr>
        <dsp:cNvPr id="0" name=""/>
        <dsp:cNvSpPr/>
      </dsp:nvSpPr>
      <dsp:spPr>
        <a:xfrm>
          <a:off x="4512260" y="178554"/>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Regression Models </a:t>
          </a:r>
          <a:endParaRPr lang="en-IN" sz="2500" kern="1200" dirty="0"/>
        </a:p>
      </dsp:txBody>
      <dsp:txXfrm>
        <a:off x="4543458" y="209752"/>
        <a:ext cx="1615068" cy="1002793"/>
      </dsp:txXfrm>
    </dsp:sp>
    <dsp:sp modelId="{1871E538-FC7B-4467-8C68-E190C0A5773D}">
      <dsp:nvSpPr>
        <dsp:cNvPr id="0" name=""/>
        <dsp:cNvSpPr/>
      </dsp:nvSpPr>
      <dsp:spPr>
        <a:xfrm>
          <a:off x="2275641" y="1554541"/>
          <a:ext cx="1677464" cy="106518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DF9566-C934-46F4-A8F4-8A51272DC593}">
      <dsp:nvSpPr>
        <dsp:cNvPr id="0" name=""/>
        <dsp:cNvSpPr/>
      </dsp:nvSpPr>
      <dsp:spPr>
        <a:xfrm>
          <a:off x="2462026" y="1731606"/>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Simple </a:t>
          </a:r>
          <a:endParaRPr lang="en-IN" sz="2500" kern="1200" dirty="0"/>
        </a:p>
      </dsp:txBody>
      <dsp:txXfrm>
        <a:off x="2493224" y="1762804"/>
        <a:ext cx="1615068" cy="1002793"/>
      </dsp:txXfrm>
    </dsp:sp>
    <dsp:sp modelId="{F19CB9CE-5510-4F87-AA18-09691A0B1591}">
      <dsp:nvSpPr>
        <dsp:cNvPr id="0" name=""/>
        <dsp:cNvSpPr/>
      </dsp:nvSpPr>
      <dsp:spPr>
        <a:xfrm>
          <a:off x="1250524" y="3107593"/>
          <a:ext cx="1677464" cy="106518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D10349-368F-4374-8697-0D4D9E04B58D}">
      <dsp:nvSpPr>
        <dsp:cNvPr id="0" name=""/>
        <dsp:cNvSpPr/>
      </dsp:nvSpPr>
      <dsp:spPr>
        <a:xfrm>
          <a:off x="1436909" y="3284659"/>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Linear</a:t>
          </a:r>
          <a:endParaRPr lang="en-IN" sz="2500" kern="1200" dirty="0"/>
        </a:p>
      </dsp:txBody>
      <dsp:txXfrm>
        <a:off x="1468107" y="3315857"/>
        <a:ext cx="1615068" cy="1002793"/>
      </dsp:txXfrm>
    </dsp:sp>
    <dsp:sp modelId="{7D52C786-8F8B-42EE-A9B3-F9B05D188118}">
      <dsp:nvSpPr>
        <dsp:cNvPr id="0" name=""/>
        <dsp:cNvSpPr/>
      </dsp:nvSpPr>
      <dsp:spPr>
        <a:xfrm>
          <a:off x="3300758" y="3107593"/>
          <a:ext cx="1677464" cy="106518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990E88-FF29-4785-B339-E171334759BB}">
      <dsp:nvSpPr>
        <dsp:cNvPr id="0" name=""/>
        <dsp:cNvSpPr/>
      </dsp:nvSpPr>
      <dsp:spPr>
        <a:xfrm>
          <a:off x="3487143" y="3284659"/>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Non-Linear </a:t>
          </a:r>
          <a:endParaRPr lang="en-IN" sz="2500" kern="1200" dirty="0"/>
        </a:p>
      </dsp:txBody>
      <dsp:txXfrm>
        <a:off x="3518341" y="3315857"/>
        <a:ext cx="1615068" cy="1002793"/>
      </dsp:txXfrm>
    </dsp:sp>
    <dsp:sp modelId="{BDF4999B-57B6-42EE-96B1-88D77EA38443}">
      <dsp:nvSpPr>
        <dsp:cNvPr id="0" name=""/>
        <dsp:cNvSpPr/>
      </dsp:nvSpPr>
      <dsp:spPr>
        <a:xfrm>
          <a:off x="6376109" y="1554541"/>
          <a:ext cx="1677464" cy="106518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25FB42-BE30-418E-B440-ABEDB2A6C9EC}">
      <dsp:nvSpPr>
        <dsp:cNvPr id="0" name=""/>
        <dsp:cNvSpPr/>
      </dsp:nvSpPr>
      <dsp:spPr>
        <a:xfrm>
          <a:off x="6562494" y="1731606"/>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Multiple </a:t>
          </a:r>
          <a:endParaRPr lang="en-IN" sz="2500" kern="1200" dirty="0"/>
        </a:p>
      </dsp:txBody>
      <dsp:txXfrm>
        <a:off x="6593692" y="1762804"/>
        <a:ext cx="1615068" cy="1002793"/>
      </dsp:txXfrm>
    </dsp:sp>
    <dsp:sp modelId="{5A4B564C-630F-4352-8D9D-DCD61B3F3B3B}">
      <dsp:nvSpPr>
        <dsp:cNvPr id="0" name=""/>
        <dsp:cNvSpPr/>
      </dsp:nvSpPr>
      <dsp:spPr>
        <a:xfrm>
          <a:off x="5350992" y="3107593"/>
          <a:ext cx="1677464" cy="106518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6E203F-3C43-4633-98BE-EFF504F6D3AD}">
      <dsp:nvSpPr>
        <dsp:cNvPr id="0" name=""/>
        <dsp:cNvSpPr/>
      </dsp:nvSpPr>
      <dsp:spPr>
        <a:xfrm>
          <a:off x="5537377" y="3284659"/>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Linear</a:t>
          </a:r>
          <a:endParaRPr lang="en-IN" sz="2500" kern="1200" dirty="0"/>
        </a:p>
      </dsp:txBody>
      <dsp:txXfrm>
        <a:off x="5568575" y="3315857"/>
        <a:ext cx="1615068" cy="1002793"/>
      </dsp:txXfrm>
    </dsp:sp>
    <dsp:sp modelId="{D6A4B08B-96FC-48BE-88A2-50C7B738CD6F}">
      <dsp:nvSpPr>
        <dsp:cNvPr id="0" name=""/>
        <dsp:cNvSpPr/>
      </dsp:nvSpPr>
      <dsp:spPr>
        <a:xfrm>
          <a:off x="7401226" y="3107593"/>
          <a:ext cx="1677464" cy="106518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565238-51AD-4E50-B569-8E7BA28A1101}">
      <dsp:nvSpPr>
        <dsp:cNvPr id="0" name=""/>
        <dsp:cNvSpPr/>
      </dsp:nvSpPr>
      <dsp:spPr>
        <a:xfrm>
          <a:off x="7587611" y="3284659"/>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Non-Linear </a:t>
          </a:r>
          <a:endParaRPr lang="en-IN" sz="2500" kern="1200" dirty="0"/>
        </a:p>
      </dsp:txBody>
      <dsp:txXfrm>
        <a:off x="7618809" y="3315857"/>
        <a:ext cx="1615068" cy="100279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9-21T10:33:04.823"/>
    </inkml:context>
    <inkml:brush xml:id="br0">
      <inkml:brushProperty name="width" value="0.05292" units="cm"/>
      <inkml:brushProperty name="height" value="0.05292" units="cm"/>
      <inkml:brushProperty name="color" value="#00B0F0"/>
    </inkml:brush>
  </inkml:definitions>
  <inkml:trace contextRef="#ctx0" brushRef="#br0">15478 9550 0,'25'0'125,"0"0"-109,0 25-1,-25-1-15,24-24 16</inkml:trace>
  <inkml:trace contextRef="#ctx0" brushRef="#br0" timeOffset="1073.8">15999 12551 0,'25'0'93,"0"25"-93,24 0 16,-24 0-16,0-25 16,-25 24-16,25-24 15,-1 25 1,1-25 31,0 0-32,124-74 17,25-50-17,-1 25 1,-49-1 0,-74 51-1,-50 24 1</inkml:trace>
  <inkml:trace contextRef="#ctx0" brushRef="#br0" timeOffset="21477.7">20092 13395 0,'25'24'32,"24"1"-17,-24-25-15,0 25 16,24-25-16,-24 0 16,25 0-16,-1 0 15,1-25-15,24-49 31,75-1 1,-74 26-1,-50 49 0,-1 0-15</inkml:trace>
  <inkml:trace contextRef="#ctx0" brushRef="#br0" timeOffset="22535.71">22101 13444 0,'0'0'0,"25"0"16,0 0 0,-1 0-1,1 0-15,0 25 16,25 0 0,-26-25-1,1 0-15,25 25 16,49-1 15,25 1 0,-25-25 1,-49 0-32,0-25 15,24 25 1,-24-24-1,-1 24 1,-24 0 31</inkml:trace>
  <inkml:trace contextRef="#ctx0" brushRef="#br0" timeOffset="26585.39">11658 13667 0</inkml:trace>
  <inkml:trace contextRef="#ctx0" brushRef="#br0" timeOffset="28040.99">9971 13965 0,'0'25'218,"50"-25"-218,-25 25 16,0-25-16,24 0 16,-24 0-16,0 0 15,0 24-15,0-24 16,-1 0-1,1 0 32,0 0-31,0 0 15,0 0-15,-1 0 15,1 25-15,0-25-1,0 0 1,0 0 0,-1 0-1,1 0 16,0 0-15</inkml:trace>
  <inkml:trace contextRef="#ctx0" brushRef="#br0" timeOffset="29173.29">9897 11336 0,'25'25'78,"0"24"-62,-1-49-16,-24 25 16,25 0-1,25 0 17,-25-1-1,0-24-31,-25 25 15,24-25 1,26 25 0,148-75 15,-123 1-31,173-75 16,-75 25-1,-98 24 1,-26 50-1,-49 0 1</inkml:trace>
  <inkml:trace contextRef="#ctx0" brushRef="#br0" timeOffset="32452.1">23391 18380 0,'49'0'94,"-24"25"-78,25 0-16,-25-25 15,-1 25 1,1-25 0,0 0-1,0 24 1,0-24 15,-1 0 0,1 0 63,-25 25-78,25-25-16</inkml:trace>
  <inkml:trace contextRef="#ctx0" brushRef="#br0" timeOffset="33969.01">11633 6697 0,'25'25'203,"0"0"-203,25-25 15,-26 25-15,26-25 16,-25 0 0,0 0-1,-1 0-15,1 0 32</inkml:trace>
  <inkml:trace contextRef="#ctx0" brushRef="#br0" timeOffset="36916.32">15850 9550 0,'25'0'0,"0"0"47,0 25-16,-1-25-31,1 0 16,50 49-1,24-24 17,-25 0-1,-49 0 16</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9-23T09:38:25.477"/>
    </inkml:context>
    <inkml:brush xml:id="br0">
      <inkml:brushProperty name="width" value="0.05292" units="cm"/>
      <inkml:brushProperty name="height" value="0.05292" units="cm"/>
      <inkml:brushProperty name="color" value="#FF0000"/>
    </inkml:brush>
  </inkml:definitions>
  <inkml:trace contextRef="#ctx0" brushRef="#br0">9252 8905 0,'0'-25'63,"50"25"-32,24-50-31,-24 50 16,49-24-16,149-100 31,-74 49 0,-75 26 0,-49 49-15,-26 0 0,1 0-1</inkml:trace>
  <inkml:trace contextRef="#ctx0" brushRef="#br0" timeOffset="1153.46">9996 11733 0,'50'0'109,"24"0"-109,-49 0 16,25 0-16,-25 0 15,49 0 1,25 0 15,25 0 1,-99 24-17,0-24 1,0 0 78</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9-23T09:32:57.559"/>
    </inkml:context>
    <inkml:brush xml:id="br0">
      <inkml:brushProperty name="width" value="0.05292" units="cm"/>
      <inkml:brushProperty name="height" value="0.05292" units="cm"/>
      <inkml:brushProperty name="color" value="#FF0000"/>
    </inkml:brush>
  </inkml:definitions>
  <inkml:trace contextRef="#ctx0" brushRef="#br0">18901 5159 0,'25'0'110,"0"0"-63,0 0-32,-1 25 32,-24 0-47,25-25 31,0 25-15,0-25 0,0 25-1,-1-25 1,1 0 0,0 0-1,0 0 1,0 0-1,-1 0 17,1 0-17,0 0 17,0 0-17,24 0-15,-24 0 31,25 0-15,-25 0 0,24-25-1,-49 0 1,25 25 15,0 0 16,0 0-31,0 0-16,-1 0 15,1 0 1,25 0 0,-25 0-1,-1 0 16,1 0-15,0 0 0,0 0-1,0 0 1,-1 0 0,1 0 15,0 0 31,0 0-46,-25-25 0,25 25-1,-1 0 1,1 0 124,0 0-61</inkml:trace>
  <inkml:trace contextRef="#ctx0" brushRef="#br0" timeOffset="826.08">22151 6722 0,'24'0'46,"1"0"-30,25 25-16,-25 0 16,24-25-16,75 24 31,-74-24-15,24 0-1,-24 0 16,-1 0-15,-24 0 0</inkml:trace>
  <inkml:trace contextRef="#ctx0" brushRef="#br0" timeOffset="1696.54">24333 8186 0,'50'0'31,"-25"24"-31,0 1 16,24 0-16,-24 0 15,25-25-15,-26 25 16,51-1 0,49-24 15,0 0 0,-74 0-15,-1 0-1,-24 0 1,0 0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9-23T09:52:36.789"/>
    </inkml:context>
    <inkml:brush xml:id="br0">
      <inkml:brushProperty name="width" value="0.05292" units="cm"/>
      <inkml:brushProperty name="height" value="0.05292" units="cm"/>
      <inkml:brushProperty name="color" value="#FF0000"/>
    </inkml:brush>
  </inkml:definitions>
  <inkml:trace contextRef="#ctx0" brushRef="#br0">19844 4514 0,'49'-24'156,"-24"-26"-140,0-24-16,25-1 15,-26 26-15,1-1 16,0 25-1,25-24-15,-50 24 16,0 0 0</inkml:trace>
  <inkml:trace contextRef="#ctx0" brushRef="#br0" timeOffset="30284.97">20762 5928 0,'49'25'141,"1"-25"-125,-25 25-1,-1 0-15,1-25 16,0 25-1,25-1-15,-26-24 16,1 0 0,0 25-16,0-25 31,0 0-31,-1 0 31,1 0-31,0 25 16,25-25-1,-50 25-15,24-25 16,1 0 0,0 0-1,0 0-15,0 0 32,-1 25-17,1-25 16,0 0-31,-25 24 16,25-24-16,-25 25 16,25-25-1,-1 25 1,1-25 0,0 0-1,-25 25 1,25-25-16,0 25 15,-1-25 1,1 24 0,0-24-1,0 25 1,0-25 0,0 0-16,-25 25 15,24-25-15,-24 25 16,25-25-1,25 25 1,-50-1 0,25-24-1,-1 25 1,1-25-16,0 0 16,-25 25-16,25-25 15,0 0-15,-25 25 16,24-25-16,26 25 31,-25-1-15,0-24-16,-1 0 15,-24 25-15,25-25 16,25 25 0,-25 0-1,-1-25 1,1 0-1,0 25-15,25-1 16,-26 1 0,1-25-1,25 50-15,-25-50 16,-1 0-16,1 25 16,25-25-1,-25 24-15,24 1 16,-24-25-1,25 25-15,-25 0 16,49 0-16,-49 0 16,24-1-1,1-24-15,-25 25 16,0 0 0,-1-25-1,1 0 1,-25 25-16,25-25 15,0 0 1,0 0 15,-25 25-31,24-1 32,-123-73 218,0 24-235</inkml:trace>
  <inkml:trace contextRef="#ctx0" brushRef="#br0" timeOffset="37742.37">24606 8582 0,'0'25'31,"0"0"-15,50-25-1,-25 25 1,24-25 0,-24 25-1,-25-1-15,50-24 16,-1 0-1,-49 25 1,50-25-16,-25 25 16,0 0-1,-1-25 1,1 25 0,0-25-1,0 24-15,0-24 16,-1 0-16,1 0 15,-25 25 1,25-25-16,0 0 16,0 0-1,-25 25-15,24 0 16,1-25-16,0 0 16,0 0-1,0 0-15,-1 0 16,1 25-1,25-25-15,-1 0 32,-24 0-17,0 0 1,0 0-16,0 0 16,-1 0-16,1 0 15,25-25 1,-25 25-1,-1-25-15,1 0 16,0 25-16,0-25 16,24-24-1,-24 49-15,25-50 16,0 25 0,-26-74-16,1 99 15,0-25-15,0 25 16,-25-24-1,0-1 1,25 0 0,-25 0-1,0-24 1,24-1 0,1 25-1,-25-49-15,25 24 16,-25-24-16,25 24 15,-25 1 1,0 24-16,0-25 16,0 0-1,0 1-15,0 24 16,0 0 0,-25 0-16,25 1 15,-25-1 1,25 0-16,-25 0 15,25-24-15,-24 24 16,-1-25-16,0 50 16,0-25-1,25-24 1,-74-1-16,74 25 16,-50 1-16,25-26 31,0 50-31,1-25 15,-26 0 1,50-24-16,-50 49 16,1-25-1,49 0-15,-25 25 16,0 0 0,25-25-16,-25 25 15,1-24-15,-26 24 16,50-25-1,-25 25-15,-24 0 16,24-25 0,-25 0-16,25 25 15,1 0-15,-26-25 16,0 1 0,26-1-16,-26 25 15,0 0 1,1-25-16,24 0 15,0 25-15,0 0 16,1 0 0,-1-25-1,0 25-15,0 0 0,0 0 16,0 0 0,1 0-16,-1 0 15,0 0 1,0-24-16,0 24 15,1 0-15,-1 0 32,0 0-17,-25 0 1,26 0 0,-26 0 15,25 24-31,0 1 15,-24 25 1,-26 49-16,26-74 16,-1 49-1,1-49-15,-1 25 16,25-1 0,0 1-16,1-25 15,24 24-15,-25-49 16,25 25-16,0 0 31,-25 0-15,25-1-16,0 26 15,0-25 1,25 24 0,-25-24-1,25 0-15,-1 0 16,26-25-16,-25 49 15,0-49-15,-1 25 16,1 0-16,0-25 16,0 25-1,0-25-15,-1 25 0,1-25 16,0 0 0,-25 24 30</inkml:trace>
  <inkml:trace contextRef="#ctx0" brushRef="#br0" timeOffset="51488.92">25003 8905 0,'-25'0'438,"1"0"-422,-1 0 30,0 0-30,0 0-16,0 0 31,0 0 1,1 0 14,-1 0 17,0 0-32,0 0 0,0 0-15,1 0 0,-1 0 15,0 0-15,0 0-16,0 0 31,1 0-16,-1 0 64,0 0-64,0 0 1,0 0-1,1 0 1,-1 0 62,25-25-62,-25 25-16,0 0 47,0 0-32,1 0 1,-1 0 15,0 0-15,0 0 31,0 0 46,1 0 95,-1 0-172,25-25-16,-25 25 109,0 0-31,0 0 31</inkml:trace>
  <inkml:trace contextRef="#ctx0" brushRef="#br0" timeOffset="53696.02">25598 8756 0,'25'25'172,"0"-25"-125,0 0-32,0 0 32,-25 25-47,24-25 16,1 0 31,0 0-47,-25 24 31,25-24-15,0 0 15,-1 0-15,1 0 30,-25 25-46,25-25 16,-25 25 31,25-25-31,0 0-1,0 0 1,-1 0-1,1 25 1,0-25 0,0 0-16,0 0 31,-1 0 0,1 0-15,-25 25-16,25-25 31,0 0-15,0 0-1,-1 0 1,1 0 0,0 0-1,-25 24-15,25-24 16,0 0-1,-1 25 1,1-25-16,0 0 16,0 0-1,0 0 1,-1 0 15,1 0-15</inkml:trace>
  <inkml:trace contextRef="#ctx0" brushRef="#br0" timeOffset="63508.63">22126 11633 0,'0'25'266,"25"0"-235,-1 0-31,-24 24 16,25 1-16,0-25 15,-25 24-15,0 1 31,25-25-15,-25 0 0,0-1-1,0 1 1,25-25 0,-1 0-1,-24 25-15,0 0 31,25-25 16,-50 0 188,-24-50-235,24 25 15,0-24 1,25 24-16,0 0 16,-25 0-16,25 1 15,-24 24 1,48 24 218,-24 26-218,25-25-16,0 0 15,-25 24 1,-25-98 93,25 24-109,0 0 16,0-49 0,0 49-1,0 0 17</inkml:trace>
  <inkml:trace contextRef="#ctx0" brushRef="#br0" timeOffset="64620.93">21828 11261 0,'0'-24'218,"0"-1"-218,-25-25 16,1 50 0,24-25-16,0 0 15,0 1-15,-25-1 141,25 0-126,-25 0 1,25 0 0</inkml:trace>
  <inkml:trace contextRef="#ctx0" brushRef="#br0" timeOffset="69218.28">18008 13246 0,'-25'0'156,"-24"124"-156,-26 0 16,1-50-16,24 1 16,-49 49-16,50-75 15,-51 50 1,75-74-1,-74 50-15,74-26 16,1-24-16,-1 25 16,0 24-1,0-49-15,25 24 16,0-24 0,0 50-16,0-50 15,0 24 1,0-24-16,0 49 15,0-24 1,0 24-16,0 1 16,0-1-16,0-49 15,50 25-15,-25-1 16,24 1 0,-49-25-1,75 49-15,-26-49 16,1 24-16,-25-49 15,24 25 1,1 25 0,0-50-1,-1 25-15,-24 24 16,25-24 0,-1 0-16,1 25 15,-1-26 1,1 26-16,-25-25 15,49 49-15,-49-74 16,25 50 0,-26-25-16,51-25 15,-50 24 1,24 1-16,1-25 16,49 0-1,-49 0-15,-25-49 16,24 24-1,50-74-15,-74 74 16,50-25-16,-51 1 16,51-51-1,-50 26-15,49-100 16,-49 125 0,24-51-16,-49 76 15,0-26-15,0 0 16,0 1-1,-24 24 1,24-25-16,-50 1 16,25-1-16,0 25 15,-24-24 1,24 24-16,0 0 16,25 0-16,-49 1 15,49-1-15,-50 0 16,50 0-1,-50 0-15,50-24 16,-49 24-16,-1 0 16,25 0-1,-49 0-15,49 1 16,-25-1-16,1-25 16,-1 25-1,25 25-15,1-24 16,-1 24-16,0 0 15,-25-25-15,26 0 16,-26 25-16,25 0 16,0 0-1,1 0 1,-1-25-16,-25 0 31,25 25-15,1 0-1,-1-24 1,0 24-16,-25 0 31,50-25-15,-24 25 31</inkml:trace>
  <inkml:trace contextRef="#ctx0" brushRef="#br0" timeOffset="74420.67">18802 14089 0,'25'0'63,"24"-74"-48,1 49 1,-25-50-16,24 26 16,-24-1-1,25 1-15,-25-1 16,-1 25 0</inkml:trace>
  <inkml:trace contextRef="#ctx0" brushRef="#br0" timeOffset="75276.97">19149 14337 0,'0'-25'110,"25"-24"-95,25-51 1,-26 51-16,51-50 16,-50 49-1,49 0-15,-49 50 16</inkml:trace>
  <inkml:trace contextRef="#ctx0" brushRef="#br0" timeOffset="-64770.44">20563 6201 0,'25'0'328,"-25"25"-313,25-25-15,-1 25 16,1-25 15,0 0 63,-25 25-63,-25-25 110,50 0 234,0 0-360,0 0 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5B3475-B520-48B8-AF99-9A790E3B4468}" type="datetimeFigureOut">
              <a:rPr lang="en-IN" smtClean="0"/>
              <a:t>10-05-2022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935657-F937-4D06-B24E-C828F00108E9}" type="slidenum">
              <a:rPr lang="en-IN" smtClean="0"/>
              <a:t>‹#›</a:t>
            </a:fld>
            <a:endParaRPr lang="en-IN"/>
          </a:p>
        </p:txBody>
      </p:sp>
    </p:spTree>
    <p:extLst>
      <p:ext uri="{BB962C8B-B14F-4D97-AF65-F5344CB8AC3E}">
        <p14:creationId xmlns:p14="http://schemas.microsoft.com/office/powerpoint/2010/main" val="806992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charter"/>
              </a:rPr>
              <a:t>In many cases with real data, it would be difficult to satisfy all these assumptions. This does not necessarily mean you cannot use linear regression. However, if any of these assumptions is not met, the optimal performance cannot be expected and the inference of the model coefficients could be inaccurate. In this article, our focus is on the assumption 4.</a:t>
            </a:r>
            <a:endParaRPr lang="en-IN" dirty="0"/>
          </a:p>
        </p:txBody>
      </p:sp>
      <p:sp>
        <p:nvSpPr>
          <p:cNvPr id="4" name="Slide Number Placeholder 3"/>
          <p:cNvSpPr>
            <a:spLocks noGrp="1"/>
          </p:cNvSpPr>
          <p:nvPr>
            <p:ph type="sldNum" sz="quarter" idx="5"/>
          </p:nvPr>
        </p:nvSpPr>
        <p:spPr/>
        <p:txBody>
          <a:bodyPr/>
          <a:lstStyle/>
          <a:p>
            <a:fld id="{6A935657-F937-4D06-B24E-C828F00108E9}" type="slidenum">
              <a:rPr lang="en-IN" smtClean="0"/>
              <a:t>17</a:t>
            </a:fld>
            <a:endParaRPr lang="en-IN"/>
          </a:p>
        </p:txBody>
      </p:sp>
    </p:spTree>
    <p:extLst>
      <p:ext uri="{BB962C8B-B14F-4D97-AF65-F5344CB8AC3E}">
        <p14:creationId xmlns:p14="http://schemas.microsoft.com/office/powerpoint/2010/main" val="1955181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charter"/>
              </a:rPr>
              <a:t>Explanation of the Matrix Data </a:t>
            </a:r>
          </a:p>
          <a:p>
            <a:r>
              <a:rPr lang="en-US" b="0" i="0" dirty="0">
                <a:solidFill>
                  <a:srgbClr val="292929"/>
                </a:solidFill>
                <a:effectLst/>
                <a:latin typeface="charter"/>
              </a:rPr>
              <a:t> </a:t>
            </a:r>
          </a:p>
          <a:p>
            <a:r>
              <a:rPr lang="en-US" b="0" i="0" dirty="0">
                <a:solidFill>
                  <a:srgbClr val="292929"/>
                </a:solidFill>
                <a:effectLst/>
                <a:latin typeface="charter"/>
              </a:rPr>
              <a:t>Diagonal elements of the covariance matrix represent the variance of each observation error and they are all the same because the errors are identically distributed. The off-diagonal elements represent the covariance between two observation error and they are all zero because the errors are statistically independent. This condition is referred to as homoscedasticity.</a:t>
            </a:r>
            <a:endParaRPr lang="en-IN" dirty="0"/>
          </a:p>
        </p:txBody>
      </p:sp>
      <p:sp>
        <p:nvSpPr>
          <p:cNvPr id="4" name="Slide Number Placeholder 3"/>
          <p:cNvSpPr>
            <a:spLocks noGrp="1"/>
          </p:cNvSpPr>
          <p:nvPr>
            <p:ph type="sldNum" sz="quarter" idx="5"/>
          </p:nvPr>
        </p:nvSpPr>
        <p:spPr/>
        <p:txBody>
          <a:bodyPr/>
          <a:lstStyle/>
          <a:p>
            <a:fld id="{6A935657-F937-4D06-B24E-C828F00108E9}" type="slidenum">
              <a:rPr lang="en-IN" smtClean="0"/>
              <a:t>18</a:t>
            </a:fld>
            <a:endParaRPr lang="en-IN"/>
          </a:p>
        </p:txBody>
      </p:sp>
    </p:spTree>
    <p:extLst>
      <p:ext uri="{BB962C8B-B14F-4D97-AF65-F5344CB8AC3E}">
        <p14:creationId xmlns:p14="http://schemas.microsoft.com/office/powerpoint/2010/main" val="3092957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charter"/>
              </a:rPr>
              <a:t>Explanation of the Matrix Element </a:t>
            </a:r>
          </a:p>
          <a:p>
            <a:endParaRPr lang="en-US" b="0" i="0" dirty="0">
              <a:solidFill>
                <a:srgbClr val="292929"/>
              </a:solidFill>
              <a:effectLst/>
              <a:latin typeface="charter"/>
            </a:endParaRPr>
          </a:p>
          <a:p>
            <a:r>
              <a:rPr lang="en-US" b="0" i="0" dirty="0">
                <a:solidFill>
                  <a:srgbClr val="292929"/>
                </a:solidFill>
                <a:effectLst/>
                <a:latin typeface="charter"/>
              </a:rPr>
              <a:t>where the diagonal elements are not identical and each observation has its own variance. Lack of homoscedasticity has several consequences on linear regression results. First, the performance of the models is no longer optimal. In other words, the model will not have the lowest mean square error (MSE). Second, model coefficients and standard errors will be inaccurate and hence their inferences and any hypothesis testing based on them will be invalid.</a:t>
            </a:r>
            <a:endParaRPr lang="en-IN" dirty="0"/>
          </a:p>
        </p:txBody>
      </p:sp>
      <p:sp>
        <p:nvSpPr>
          <p:cNvPr id="4" name="Slide Number Placeholder 3"/>
          <p:cNvSpPr>
            <a:spLocks noGrp="1"/>
          </p:cNvSpPr>
          <p:nvPr>
            <p:ph type="sldNum" sz="quarter" idx="5"/>
          </p:nvPr>
        </p:nvSpPr>
        <p:spPr/>
        <p:txBody>
          <a:bodyPr/>
          <a:lstStyle/>
          <a:p>
            <a:fld id="{6A935657-F937-4D06-B24E-C828F00108E9}" type="slidenum">
              <a:rPr lang="en-IN" smtClean="0"/>
              <a:t>19</a:t>
            </a:fld>
            <a:endParaRPr lang="en-IN"/>
          </a:p>
        </p:txBody>
      </p:sp>
    </p:spTree>
    <p:extLst>
      <p:ext uri="{BB962C8B-B14F-4D97-AF65-F5344CB8AC3E}">
        <p14:creationId xmlns:p14="http://schemas.microsoft.com/office/powerpoint/2010/main" val="3643708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charter"/>
              </a:rPr>
              <a:t>There are many ways to detect if you are dealing with heteroscedastic or homoscedastic data. The easiest way to do this is to plot the residuals of the linear model versus the predicted values (fitted values) and look for any specific patterns in residuals.</a:t>
            </a:r>
          </a:p>
          <a:p>
            <a:endParaRPr lang="en-US" b="0" i="0" dirty="0">
              <a:solidFill>
                <a:srgbClr val="292929"/>
              </a:solidFill>
              <a:effectLst/>
              <a:latin typeface="charter"/>
            </a:endParaRPr>
          </a:p>
          <a:p>
            <a:r>
              <a:rPr lang="en-US" b="0" i="0" dirty="0">
                <a:solidFill>
                  <a:srgbClr val="292929"/>
                </a:solidFill>
                <a:effectLst/>
                <a:latin typeface="charter"/>
              </a:rPr>
              <a:t>The residual plot of a homoscedastic data shows no specific pattern and the values are uniformly distributed around the horizontal axis. On other hand, the residual plot of a heteroscedastic data shows the variance (vertical spread along the horizontal axis) of the residuals changes for different predicated values.</a:t>
            </a:r>
            <a:endParaRPr lang="en-IN" dirty="0"/>
          </a:p>
        </p:txBody>
      </p:sp>
      <p:sp>
        <p:nvSpPr>
          <p:cNvPr id="4" name="Slide Number Placeholder 3"/>
          <p:cNvSpPr>
            <a:spLocks noGrp="1"/>
          </p:cNvSpPr>
          <p:nvPr>
            <p:ph type="sldNum" sz="quarter" idx="5"/>
          </p:nvPr>
        </p:nvSpPr>
        <p:spPr/>
        <p:txBody>
          <a:bodyPr/>
          <a:lstStyle/>
          <a:p>
            <a:fld id="{6A935657-F937-4D06-B24E-C828F00108E9}" type="slidenum">
              <a:rPr lang="en-IN" smtClean="0"/>
              <a:t>20</a:t>
            </a:fld>
            <a:endParaRPr lang="en-IN"/>
          </a:p>
        </p:txBody>
      </p:sp>
    </p:spTree>
    <p:extLst>
      <p:ext uri="{BB962C8B-B14F-4D97-AF65-F5344CB8AC3E}">
        <p14:creationId xmlns:p14="http://schemas.microsoft.com/office/powerpoint/2010/main" val="31495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32E3F-663E-45D7-9279-0D7DB270A8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8973614-4D66-45C1-88D5-A3D6F10BA4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D331C3E-16E2-4104-A079-0E95E602EA3A}"/>
              </a:ext>
            </a:extLst>
          </p:cNvPr>
          <p:cNvSpPr>
            <a:spLocks noGrp="1"/>
          </p:cNvSpPr>
          <p:nvPr>
            <p:ph type="dt" sz="half" idx="10"/>
          </p:nvPr>
        </p:nvSpPr>
        <p:spPr/>
        <p:txBody>
          <a:bodyPr/>
          <a:lstStyle/>
          <a:p>
            <a:fld id="{1F24B7AC-A1BB-4374-ABB3-0E1855241CBF}" type="datetimeFigureOut">
              <a:rPr lang="en-IN" smtClean="0"/>
              <a:t>10-05-2022</a:t>
            </a:fld>
            <a:endParaRPr lang="en-IN"/>
          </a:p>
        </p:txBody>
      </p:sp>
      <p:sp>
        <p:nvSpPr>
          <p:cNvPr id="5" name="Footer Placeholder 4">
            <a:extLst>
              <a:ext uri="{FF2B5EF4-FFF2-40B4-BE49-F238E27FC236}">
                <a16:creationId xmlns:a16="http://schemas.microsoft.com/office/drawing/2014/main" id="{0E9EB19B-7962-4773-9A8B-7F9EEB6C18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A2AC50-7277-40B2-89DE-621B2FD8910C}"/>
              </a:ext>
            </a:extLst>
          </p:cNvPr>
          <p:cNvSpPr>
            <a:spLocks noGrp="1"/>
          </p:cNvSpPr>
          <p:nvPr>
            <p:ph type="sldNum" sz="quarter" idx="12"/>
          </p:nvPr>
        </p:nvSpPr>
        <p:spPr/>
        <p:txBody>
          <a:bodyPr/>
          <a:lstStyle/>
          <a:p>
            <a:fld id="{C049820D-1A42-4FF6-85A1-36EF26E4390C}" type="slidenum">
              <a:rPr lang="en-IN" smtClean="0"/>
              <a:t>‹#›</a:t>
            </a:fld>
            <a:endParaRPr lang="en-IN"/>
          </a:p>
        </p:txBody>
      </p:sp>
    </p:spTree>
    <p:extLst>
      <p:ext uri="{BB962C8B-B14F-4D97-AF65-F5344CB8AC3E}">
        <p14:creationId xmlns:p14="http://schemas.microsoft.com/office/powerpoint/2010/main" val="4004528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D2503-EB3B-408D-88CF-82FBBFE6BC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65F376-1024-47C8-B70E-61977AD190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D6FFBE-C9A1-48BA-9481-BE0308762608}"/>
              </a:ext>
            </a:extLst>
          </p:cNvPr>
          <p:cNvSpPr>
            <a:spLocks noGrp="1"/>
          </p:cNvSpPr>
          <p:nvPr>
            <p:ph type="dt" sz="half" idx="10"/>
          </p:nvPr>
        </p:nvSpPr>
        <p:spPr/>
        <p:txBody>
          <a:bodyPr/>
          <a:lstStyle/>
          <a:p>
            <a:fld id="{1F24B7AC-A1BB-4374-ABB3-0E1855241CBF}" type="datetimeFigureOut">
              <a:rPr lang="en-IN" smtClean="0"/>
              <a:t>10-05-2022</a:t>
            </a:fld>
            <a:endParaRPr lang="en-IN"/>
          </a:p>
        </p:txBody>
      </p:sp>
      <p:sp>
        <p:nvSpPr>
          <p:cNvPr id="5" name="Footer Placeholder 4">
            <a:extLst>
              <a:ext uri="{FF2B5EF4-FFF2-40B4-BE49-F238E27FC236}">
                <a16:creationId xmlns:a16="http://schemas.microsoft.com/office/drawing/2014/main" id="{18AB4E7A-43DA-452D-97B3-194C18B94D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DFCA89-602D-4AB4-BF5F-07684D801798}"/>
              </a:ext>
            </a:extLst>
          </p:cNvPr>
          <p:cNvSpPr>
            <a:spLocks noGrp="1"/>
          </p:cNvSpPr>
          <p:nvPr>
            <p:ph type="sldNum" sz="quarter" idx="12"/>
          </p:nvPr>
        </p:nvSpPr>
        <p:spPr/>
        <p:txBody>
          <a:bodyPr/>
          <a:lstStyle/>
          <a:p>
            <a:fld id="{C049820D-1A42-4FF6-85A1-36EF26E4390C}" type="slidenum">
              <a:rPr lang="en-IN" smtClean="0"/>
              <a:t>‹#›</a:t>
            </a:fld>
            <a:endParaRPr lang="en-IN"/>
          </a:p>
        </p:txBody>
      </p:sp>
    </p:spTree>
    <p:extLst>
      <p:ext uri="{BB962C8B-B14F-4D97-AF65-F5344CB8AC3E}">
        <p14:creationId xmlns:p14="http://schemas.microsoft.com/office/powerpoint/2010/main" val="4198362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DB7AC5-3C6E-45DF-B775-39F4C22528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D09448-F42A-4343-B6A7-0CD76B33FF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88A13B-F4E5-4489-A640-3A00FA8BC0D5}"/>
              </a:ext>
            </a:extLst>
          </p:cNvPr>
          <p:cNvSpPr>
            <a:spLocks noGrp="1"/>
          </p:cNvSpPr>
          <p:nvPr>
            <p:ph type="dt" sz="half" idx="10"/>
          </p:nvPr>
        </p:nvSpPr>
        <p:spPr/>
        <p:txBody>
          <a:bodyPr/>
          <a:lstStyle/>
          <a:p>
            <a:fld id="{1F24B7AC-A1BB-4374-ABB3-0E1855241CBF}" type="datetimeFigureOut">
              <a:rPr lang="en-IN" smtClean="0"/>
              <a:t>10-05-2022</a:t>
            </a:fld>
            <a:endParaRPr lang="en-IN"/>
          </a:p>
        </p:txBody>
      </p:sp>
      <p:sp>
        <p:nvSpPr>
          <p:cNvPr id="5" name="Footer Placeholder 4">
            <a:extLst>
              <a:ext uri="{FF2B5EF4-FFF2-40B4-BE49-F238E27FC236}">
                <a16:creationId xmlns:a16="http://schemas.microsoft.com/office/drawing/2014/main" id="{7476D104-5A9B-4B43-B904-934FD010E1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836D9A-76CB-45F5-8D9A-378EDDF77C8A}"/>
              </a:ext>
            </a:extLst>
          </p:cNvPr>
          <p:cNvSpPr>
            <a:spLocks noGrp="1"/>
          </p:cNvSpPr>
          <p:nvPr>
            <p:ph type="sldNum" sz="quarter" idx="12"/>
          </p:nvPr>
        </p:nvSpPr>
        <p:spPr/>
        <p:txBody>
          <a:bodyPr/>
          <a:lstStyle/>
          <a:p>
            <a:fld id="{C049820D-1A42-4FF6-85A1-36EF26E4390C}" type="slidenum">
              <a:rPr lang="en-IN" smtClean="0"/>
              <a:t>‹#›</a:t>
            </a:fld>
            <a:endParaRPr lang="en-IN"/>
          </a:p>
        </p:txBody>
      </p:sp>
    </p:spTree>
    <p:extLst>
      <p:ext uri="{BB962C8B-B14F-4D97-AF65-F5344CB8AC3E}">
        <p14:creationId xmlns:p14="http://schemas.microsoft.com/office/powerpoint/2010/main" val="1506779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9A67A-1557-43D4-A7F3-2225CAA9E3E8}"/>
              </a:ext>
            </a:extLst>
          </p:cNvPr>
          <p:cNvSpPr>
            <a:spLocks noGrp="1"/>
          </p:cNvSpPr>
          <p:nvPr>
            <p:ph type="title"/>
          </p:nvPr>
        </p:nvSpPr>
        <p:spPr>
          <a:xfrm>
            <a:off x="838200" y="136526"/>
            <a:ext cx="10515600" cy="928000"/>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461C34-3A9E-4B3A-800E-AC956AF76AB8}"/>
              </a:ext>
            </a:extLst>
          </p:cNvPr>
          <p:cNvSpPr>
            <a:spLocks noGrp="1"/>
          </p:cNvSpPr>
          <p:nvPr>
            <p:ph idx="1"/>
          </p:nvPr>
        </p:nvSpPr>
        <p:spPr>
          <a:xfrm>
            <a:off x="838200" y="1214651"/>
            <a:ext cx="10515600" cy="51416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A919F0-1A70-4B84-8DDF-DE39D7FCD84B}"/>
              </a:ext>
            </a:extLst>
          </p:cNvPr>
          <p:cNvSpPr>
            <a:spLocks noGrp="1"/>
          </p:cNvSpPr>
          <p:nvPr>
            <p:ph type="dt" sz="half" idx="10"/>
          </p:nvPr>
        </p:nvSpPr>
        <p:spPr/>
        <p:txBody>
          <a:bodyPr/>
          <a:lstStyle/>
          <a:p>
            <a:fld id="{1F24B7AC-A1BB-4374-ABB3-0E1855241CBF}" type="datetimeFigureOut">
              <a:rPr lang="en-IN" smtClean="0"/>
              <a:t>10-05-2022</a:t>
            </a:fld>
            <a:endParaRPr lang="en-IN"/>
          </a:p>
        </p:txBody>
      </p:sp>
      <p:sp>
        <p:nvSpPr>
          <p:cNvPr id="5" name="Footer Placeholder 4">
            <a:extLst>
              <a:ext uri="{FF2B5EF4-FFF2-40B4-BE49-F238E27FC236}">
                <a16:creationId xmlns:a16="http://schemas.microsoft.com/office/drawing/2014/main" id="{C63210ED-6B25-4D7A-9C44-B0FE15B67A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2FCFA1-E0AB-4007-9124-D942A92C907E}"/>
              </a:ext>
            </a:extLst>
          </p:cNvPr>
          <p:cNvSpPr>
            <a:spLocks noGrp="1"/>
          </p:cNvSpPr>
          <p:nvPr>
            <p:ph type="sldNum" sz="quarter" idx="12"/>
          </p:nvPr>
        </p:nvSpPr>
        <p:spPr/>
        <p:txBody>
          <a:bodyPr/>
          <a:lstStyle/>
          <a:p>
            <a:fld id="{C049820D-1A42-4FF6-85A1-36EF26E4390C}" type="slidenum">
              <a:rPr lang="en-IN" smtClean="0"/>
              <a:t>‹#›</a:t>
            </a:fld>
            <a:endParaRPr lang="en-IN"/>
          </a:p>
        </p:txBody>
      </p:sp>
    </p:spTree>
    <p:extLst>
      <p:ext uri="{BB962C8B-B14F-4D97-AF65-F5344CB8AC3E}">
        <p14:creationId xmlns:p14="http://schemas.microsoft.com/office/powerpoint/2010/main" val="3039874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CD8CE-02A8-4FBE-A354-3ED10776E8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E98EE22-C8E1-4315-AA0C-F68C4DFE9B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507725-9286-485B-940E-2EA8D51E3067}"/>
              </a:ext>
            </a:extLst>
          </p:cNvPr>
          <p:cNvSpPr>
            <a:spLocks noGrp="1"/>
          </p:cNvSpPr>
          <p:nvPr>
            <p:ph type="dt" sz="half" idx="10"/>
          </p:nvPr>
        </p:nvSpPr>
        <p:spPr/>
        <p:txBody>
          <a:bodyPr/>
          <a:lstStyle/>
          <a:p>
            <a:fld id="{1F24B7AC-A1BB-4374-ABB3-0E1855241CBF}" type="datetimeFigureOut">
              <a:rPr lang="en-IN" smtClean="0"/>
              <a:t>10-05-2022</a:t>
            </a:fld>
            <a:endParaRPr lang="en-IN"/>
          </a:p>
        </p:txBody>
      </p:sp>
      <p:sp>
        <p:nvSpPr>
          <p:cNvPr id="5" name="Footer Placeholder 4">
            <a:extLst>
              <a:ext uri="{FF2B5EF4-FFF2-40B4-BE49-F238E27FC236}">
                <a16:creationId xmlns:a16="http://schemas.microsoft.com/office/drawing/2014/main" id="{68496422-5285-47EF-8A52-DDD7B0E374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C2D6CC-3158-4845-8589-4456BFF2C5A1}"/>
              </a:ext>
            </a:extLst>
          </p:cNvPr>
          <p:cNvSpPr>
            <a:spLocks noGrp="1"/>
          </p:cNvSpPr>
          <p:nvPr>
            <p:ph type="sldNum" sz="quarter" idx="12"/>
          </p:nvPr>
        </p:nvSpPr>
        <p:spPr/>
        <p:txBody>
          <a:bodyPr/>
          <a:lstStyle/>
          <a:p>
            <a:fld id="{C049820D-1A42-4FF6-85A1-36EF26E4390C}" type="slidenum">
              <a:rPr lang="en-IN" smtClean="0"/>
              <a:t>‹#›</a:t>
            </a:fld>
            <a:endParaRPr lang="en-IN"/>
          </a:p>
        </p:txBody>
      </p:sp>
    </p:spTree>
    <p:extLst>
      <p:ext uri="{BB962C8B-B14F-4D97-AF65-F5344CB8AC3E}">
        <p14:creationId xmlns:p14="http://schemas.microsoft.com/office/powerpoint/2010/main" val="3861517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23C16-1BB3-47E5-B2BB-420B06220B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C15769-471F-4C37-B606-BCEFDC93EC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6D1E388-2C9C-4234-A74E-614137C07F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03AC3-7451-4CA7-A017-D4F10A2BC072}"/>
              </a:ext>
            </a:extLst>
          </p:cNvPr>
          <p:cNvSpPr>
            <a:spLocks noGrp="1"/>
          </p:cNvSpPr>
          <p:nvPr>
            <p:ph type="dt" sz="half" idx="10"/>
          </p:nvPr>
        </p:nvSpPr>
        <p:spPr/>
        <p:txBody>
          <a:bodyPr/>
          <a:lstStyle/>
          <a:p>
            <a:fld id="{1F24B7AC-A1BB-4374-ABB3-0E1855241CBF}" type="datetimeFigureOut">
              <a:rPr lang="en-IN" smtClean="0"/>
              <a:t>10-05-2022</a:t>
            </a:fld>
            <a:endParaRPr lang="en-IN"/>
          </a:p>
        </p:txBody>
      </p:sp>
      <p:sp>
        <p:nvSpPr>
          <p:cNvPr id="6" name="Footer Placeholder 5">
            <a:extLst>
              <a:ext uri="{FF2B5EF4-FFF2-40B4-BE49-F238E27FC236}">
                <a16:creationId xmlns:a16="http://schemas.microsoft.com/office/drawing/2014/main" id="{E5EE84D6-B980-4D57-9D3E-1C40ACDD55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D8A1C9-4CE8-494E-B3C6-CD667018BBFB}"/>
              </a:ext>
            </a:extLst>
          </p:cNvPr>
          <p:cNvSpPr>
            <a:spLocks noGrp="1"/>
          </p:cNvSpPr>
          <p:nvPr>
            <p:ph type="sldNum" sz="quarter" idx="12"/>
          </p:nvPr>
        </p:nvSpPr>
        <p:spPr/>
        <p:txBody>
          <a:bodyPr/>
          <a:lstStyle/>
          <a:p>
            <a:fld id="{C049820D-1A42-4FF6-85A1-36EF26E4390C}" type="slidenum">
              <a:rPr lang="en-IN" smtClean="0"/>
              <a:t>‹#›</a:t>
            </a:fld>
            <a:endParaRPr lang="en-IN"/>
          </a:p>
        </p:txBody>
      </p:sp>
    </p:spTree>
    <p:extLst>
      <p:ext uri="{BB962C8B-B14F-4D97-AF65-F5344CB8AC3E}">
        <p14:creationId xmlns:p14="http://schemas.microsoft.com/office/powerpoint/2010/main" val="3592287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90FB0-5BFF-4D6D-BA31-CC3E550CEB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3F6566-A490-427C-B86E-BE8B2933D6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C7154-2712-40EC-A3D8-B5B0D4E870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3F1DB2-BDD6-4E9B-9623-7930ECF845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A411D5-6751-4C76-9D18-F9007DFB04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E38C8D3-6404-4F68-BD37-CD957D80804C}"/>
              </a:ext>
            </a:extLst>
          </p:cNvPr>
          <p:cNvSpPr>
            <a:spLocks noGrp="1"/>
          </p:cNvSpPr>
          <p:nvPr>
            <p:ph type="dt" sz="half" idx="10"/>
          </p:nvPr>
        </p:nvSpPr>
        <p:spPr/>
        <p:txBody>
          <a:bodyPr/>
          <a:lstStyle/>
          <a:p>
            <a:fld id="{1F24B7AC-A1BB-4374-ABB3-0E1855241CBF}" type="datetimeFigureOut">
              <a:rPr lang="en-IN" smtClean="0"/>
              <a:t>10-05-2022</a:t>
            </a:fld>
            <a:endParaRPr lang="en-IN"/>
          </a:p>
        </p:txBody>
      </p:sp>
      <p:sp>
        <p:nvSpPr>
          <p:cNvPr id="8" name="Footer Placeholder 7">
            <a:extLst>
              <a:ext uri="{FF2B5EF4-FFF2-40B4-BE49-F238E27FC236}">
                <a16:creationId xmlns:a16="http://schemas.microsoft.com/office/drawing/2014/main" id="{F016837F-DFA4-4E57-8C47-00FB2297C1A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54A5C90-8E76-499B-96A2-2BA9DFA97C0D}"/>
              </a:ext>
            </a:extLst>
          </p:cNvPr>
          <p:cNvSpPr>
            <a:spLocks noGrp="1"/>
          </p:cNvSpPr>
          <p:nvPr>
            <p:ph type="sldNum" sz="quarter" idx="12"/>
          </p:nvPr>
        </p:nvSpPr>
        <p:spPr/>
        <p:txBody>
          <a:bodyPr/>
          <a:lstStyle/>
          <a:p>
            <a:fld id="{C049820D-1A42-4FF6-85A1-36EF26E4390C}" type="slidenum">
              <a:rPr lang="en-IN" smtClean="0"/>
              <a:t>‹#›</a:t>
            </a:fld>
            <a:endParaRPr lang="en-IN"/>
          </a:p>
        </p:txBody>
      </p:sp>
    </p:spTree>
    <p:extLst>
      <p:ext uri="{BB962C8B-B14F-4D97-AF65-F5344CB8AC3E}">
        <p14:creationId xmlns:p14="http://schemas.microsoft.com/office/powerpoint/2010/main" val="999872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E4DD6-713E-4378-80C3-0D4D227A00F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3F21DE-9A2B-4DA9-AB23-01361525A062}"/>
              </a:ext>
            </a:extLst>
          </p:cNvPr>
          <p:cNvSpPr>
            <a:spLocks noGrp="1"/>
          </p:cNvSpPr>
          <p:nvPr>
            <p:ph type="dt" sz="half" idx="10"/>
          </p:nvPr>
        </p:nvSpPr>
        <p:spPr/>
        <p:txBody>
          <a:bodyPr/>
          <a:lstStyle/>
          <a:p>
            <a:fld id="{1F24B7AC-A1BB-4374-ABB3-0E1855241CBF}" type="datetimeFigureOut">
              <a:rPr lang="en-IN" smtClean="0"/>
              <a:t>10-05-2022</a:t>
            </a:fld>
            <a:endParaRPr lang="en-IN"/>
          </a:p>
        </p:txBody>
      </p:sp>
      <p:sp>
        <p:nvSpPr>
          <p:cNvPr id="4" name="Footer Placeholder 3">
            <a:extLst>
              <a:ext uri="{FF2B5EF4-FFF2-40B4-BE49-F238E27FC236}">
                <a16:creationId xmlns:a16="http://schemas.microsoft.com/office/drawing/2014/main" id="{6C6F4C3B-C8FA-4F28-A3EA-F5625EA9C26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27A2F19-5897-4010-9A3C-F17E078DFB33}"/>
              </a:ext>
            </a:extLst>
          </p:cNvPr>
          <p:cNvSpPr>
            <a:spLocks noGrp="1"/>
          </p:cNvSpPr>
          <p:nvPr>
            <p:ph type="sldNum" sz="quarter" idx="12"/>
          </p:nvPr>
        </p:nvSpPr>
        <p:spPr/>
        <p:txBody>
          <a:bodyPr/>
          <a:lstStyle/>
          <a:p>
            <a:fld id="{C049820D-1A42-4FF6-85A1-36EF26E4390C}" type="slidenum">
              <a:rPr lang="en-IN" smtClean="0"/>
              <a:t>‹#›</a:t>
            </a:fld>
            <a:endParaRPr lang="en-IN"/>
          </a:p>
        </p:txBody>
      </p:sp>
    </p:spTree>
    <p:extLst>
      <p:ext uri="{BB962C8B-B14F-4D97-AF65-F5344CB8AC3E}">
        <p14:creationId xmlns:p14="http://schemas.microsoft.com/office/powerpoint/2010/main" val="1592679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28F94F-9E78-48AF-AA60-042FD0A8A443}"/>
              </a:ext>
            </a:extLst>
          </p:cNvPr>
          <p:cNvSpPr>
            <a:spLocks noGrp="1"/>
          </p:cNvSpPr>
          <p:nvPr>
            <p:ph type="dt" sz="half" idx="10"/>
          </p:nvPr>
        </p:nvSpPr>
        <p:spPr/>
        <p:txBody>
          <a:bodyPr/>
          <a:lstStyle/>
          <a:p>
            <a:fld id="{1F24B7AC-A1BB-4374-ABB3-0E1855241CBF}" type="datetimeFigureOut">
              <a:rPr lang="en-IN" smtClean="0"/>
              <a:t>10-05-2022</a:t>
            </a:fld>
            <a:endParaRPr lang="en-IN"/>
          </a:p>
        </p:txBody>
      </p:sp>
      <p:sp>
        <p:nvSpPr>
          <p:cNvPr id="3" name="Footer Placeholder 2">
            <a:extLst>
              <a:ext uri="{FF2B5EF4-FFF2-40B4-BE49-F238E27FC236}">
                <a16:creationId xmlns:a16="http://schemas.microsoft.com/office/drawing/2014/main" id="{D8F6C94A-67F4-4787-AA3B-DA8C33C9F8B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CF986F7-6236-49A5-9EC3-0327D5B984F6}"/>
              </a:ext>
            </a:extLst>
          </p:cNvPr>
          <p:cNvSpPr>
            <a:spLocks noGrp="1"/>
          </p:cNvSpPr>
          <p:nvPr>
            <p:ph type="sldNum" sz="quarter" idx="12"/>
          </p:nvPr>
        </p:nvSpPr>
        <p:spPr/>
        <p:txBody>
          <a:bodyPr/>
          <a:lstStyle/>
          <a:p>
            <a:fld id="{C049820D-1A42-4FF6-85A1-36EF26E4390C}" type="slidenum">
              <a:rPr lang="en-IN" smtClean="0"/>
              <a:t>‹#›</a:t>
            </a:fld>
            <a:endParaRPr lang="en-IN"/>
          </a:p>
        </p:txBody>
      </p:sp>
    </p:spTree>
    <p:extLst>
      <p:ext uri="{BB962C8B-B14F-4D97-AF65-F5344CB8AC3E}">
        <p14:creationId xmlns:p14="http://schemas.microsoft.com/office/powerpoint/2010/main" val="3211516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E297-33AA-48A8-BBF6-DB15E3C94B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87A6B92-2A3E-4136-A173-95D08481F2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08C47EA-E299-4D20-AACA-C8461CE8CB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D8C8FD-C40F-482F-A020-2F9DE4011A81}"/>
              </a:ext>
            </a:extLst>
          </p:cNvPr>
          <p:cNvSpPr>
            <a:spLocks noGrp="1"/>
          </p:cNvSpPr>
          <p:nvPr>
            <p:ph type="dt" sz="half" idx="10"/>
          </p:nvPr>
        </p:nvSpPr>
        <p:spPr/>
        <p:txBody>
          <a:bodyPr/>
          <a:lstStyle/>
          <a:p>
            <a:fld id="{1F24B7AC-A1BB-4374-ABB3-0E1855241CBF}" type="datetimeFigureOut">
              <a:rPr lang="en-IN" smtClean="0"/>
              <a:t>10-05-2022</a:t>
            </a:fld>
            <a:endParaRPr lang="en-IN"/>
          </a:p>
        </p:txBody>
      </p:sp>
      <p:sp>
        <p:nvSpPr>
          <p:cNvPr id="6" name="Footer Placeholder 5">
            <a:extLst>
              <a:ext uri="{FF2B5EF4-FFF2-40B4-BE49-F238E27FC236}">
                <a16:creationId xmlns:a16="http://schemas.microsoft.com/office/drawing/2014/main" id="{651D990A-3556-46EC-8E13-DCB8E91B7B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46E420-BD13-4B89-AD52-2C2C298689D3}"/>
              </a:ext>
            </a:extLst>
          </p:cNvPr>
          <p:cNvSpPr>
            <a:spLocks noGrp="1"/>
          </p:cNvSpPr>
          <p:nvPr>
            <p:ph type="sldNum" sz="quarter" idx="12"/>
          </p:nvPr>
        </p:nvSpPr>
        <p:spPr/>
        <p:txBody>
          <a:bodyPr/>
          <a:lstStyle/>
          <a:p>
            <a:fld id="{C049820D-1A42-4FF6-85A1-36EF26E4390C}" type="slidenum">
              <a:rPr lang="en-IN" smtClean="0"/>
              <a:t>‹#›</a:t>
            </a:fld>
            <a:endParaRPr lang="en-IN"/>
          </a:p>
        </p:txBody>
      </p:sp>
    </p:spTree>
    <p:extLst>
      <p:ext uri="{BB962C8B-B14F-4D97-AF65-F5344CB8AC3E}">
        <p14:creationId xmlns:p14="http://schemas.microsoft.com/office/powerpoint/2010/main" val="1669528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3F7B1-801C-4614-A9F9-368B54A946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C1AFE7-8DAC-4966-9294-CCAE179DF5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19BE6B8-9449-4618-BD97-C02A8E48B3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395E4E-ED10-46BD-9F91-3109F2D70D52}"/>
              </a:ext>
            </a:extLst>
          </p:cNvPr>
          <p:cNvSpPr>
            <a:spLocks noGrp="1"/>
          </p:cNvSpPr>
          <p:nvPr>
            <p:ph type="dt" sz="half" idx="10"/>
          </p:nvPr>
        </p:nvSpPr>
        <p:spPr/>
        <p:txBody>
          <a:bodyPr/>
          <a:lstStyle/>
          <a:p>
            <a:fld id="{1F24B7AC-A1BB-4374-ABB3-0E1855241CBF}" type="datetimeFigureOut">
              <a:rPr lang="en-IN" smtClean="0"/>
              <a:t>10-05-2022</a:t>
            </a:fld>
            <a:endParaRPr lang="en-IN"/>
          </a:p>
        </p:txBody>
      </p:sp>
      <p:sp>
        <p:nvSpPr>
          <p:cNvPr id="6" name="Footer Placeholder 5">
            <a:extLst>
              <a:ext uri="{FF2B5EF4-FFF2-40B4-BE49-F238E27FC236}">
                <a16:creationId xmlns:a16="http://schemas.microsoft.com/office/drawing/2014/main" id="{225740A4-8F41-4F3D-9BC1-93B0FBE2BF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E373FD-ACF2-430B-8FAE-C85B0901B595}"/>
              </a:ext>
            </a:extLst>
          </p:cNvPr>
          <p:cNvSpPr>
            <a:spLocks noGrp="1"/>
          </p:cNvSpPr>
          <p:nvPr>
            <p:ph type="sldNum" sz="quarter" idx="12"/>
          </p:nvPr>
        </p:nvSpPr>
        <p:spPr/>
        <p:txBody>
          <a:bodyPr/>
          <a:lstStyle/>
          <a:p>
            <a:fld id="{C049820D-1A42-4FF6-85A1-36EF26E4390C}" type="slidenum">
              <a:rPr lang="en-IN" smtClean="0"/>
              <a:t>‹#›</a:t>
            </a:fld>
            <a:endParaRPr lang="en-IN"/>
          </a:p>
        </p:txBody>
      </p:sp>
    </p:spTree>
    <p:extLst>
      <p:ext uri="{BB962C8B-B14F-4D97-AF65-F5344CB8AC3E}">
        <p14:creationId xmlns:p14="http://schemas.microsoft.com/office/powerpoint/2010/main" val="167558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93993B-7A79-46D0-9BE5-C43EB71663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8363C9-389D-4C93-8317-4D4377F90F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5E8897-2B46-4727-BA42-CE724640CD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24B7AC-A1BB-4374-ABB3-0E1855241CBF}" type="datetimeFigureOut">
              <a:rPr lang="en-IN" smtClean="0"/>
              <a:t>10-05-2022</a:t>
            </a:fld>
            <a:endParaRPr lang="en-IN"/>
          </a:p>
        </p:txBody>
      </p:sp>
      <p:sp>
        <p:nvSpPr>
          <p:cNvPr id="5" name="Footer Placeholder 4">
            <a:extLst>
              <a:ext uri="{FF2B5EF4-FFF2-40B4-BE49-F238E27FC236}">
                <a16:creationId xmlns:a16="http://schemas.microsoft.com/office/drawing/2014/main" id="{57F89BA3-07CA-484E-961E-BFA4E91760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014E65C-C443-46B0-82B2-98A0A5A736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49820D-1A42-4FF6-85A1-36EF26E4390C}" type="slidenum">
              <a:rPr lang="en-IN" smtClean="0"/>
              <a:t>‹#›</a:t>
            </a:fld>
            <a:endParaRPr lang="en-IN"/>
          </a:p>
        </p:txBody>
      </p:sp>
    </p:spTree>
    <p:extLst>
      <p:ext uri="{BB962C8B-B14F-4D97-AF65-F5344CB8AC3E}">
        <p14:creationId xmlns:p14="http://schemas.microsoft.com/office/powerpoint/2010/main" val="3768357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Quadratic_form_(statistics)" TargetMode="External"/><Relationship Id="rId2" Type="http://schemas.openxmlformats.org/officeDocument/2006/relationships/slide" Target="slide8.xml"/><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hyperlink" Target="https://en.wikipedia.org/wiki/Mathematical_optimization" TargetMode="External"/></Relationships>
</file>

<file path=ppt/slides/_rels/slide1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1.emf"/></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hyperlink" Target="https://en.wikipedia.org/wiki/Identity_matrix"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customXml" Target="../ink/ink3.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en.wikipedia.org/wiki/Sample_mean" TargetMode="External"/><Relationship Id="rId3" Type="http://schemas.openxmlformats.org/officeDocument/2006/relationships/hyperlink" Target="https://en.wikipedia.org/wiki/Mathematical_optimization" TargetMode="External"/><Relationship Id="rId7" Type="http://schemas.openxmlformats.org/officeDocument/2006/relationships/hyperlink" Target="https://en.wikipedia.org/wiki/Population_mean" TargetMode="External"/><Relationship Id="rId2" Type="http://schemas.openxmlformats.org/officeDocument/2006/relationships/hyperlink" Target="https://en.wikipedia.org/wiki/Statistics" TargetMode="External"/><Relationship Id="rId1" Type="http://schemas.openxmlformats.org/officeDocument/2006/relationships/slideLayout" Target="../slideLayouts/slideLayout2.xml"/><Relationship Id="rId6" Type="http://schemas.openxmlformats.org/officeDocument/2006/relationships/hyperlink" Target="https://en.wikipedia.org/wiki/Errors_and_residuals" TargetMode="External"/><Relationship Id="rId5" Type="http://schemas.openxmlformats.org/officeDocument/2006/relationships/hyperlink" Target="https://en.wikipedia.org/wiki/Sample_(statistics)" TargetMode="External"/><Relationship Id="rId4" Type="http://schemas.openxmlformats.org/officeDocument/2006/relationships/hyperlink" Target="https://en.wikipedia.org/wiki/Deviation_(statistics)" TargetMode="External"/><Relationship Id="rId9" Type="http://schemas.openxmlformats.org/officeDocument/2006/relationships/hyperlink" Target="https://en.wikipedia.org/wiki/Regression_analysis"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 Target="slide2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slide" Target="slide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63CCC-2355-4DA8-9397-0C75E268DF57}"/>
              </a:ext>
            </a:extLst>
          </p:cNvPr>
          <p:cNvSpPr>
            <a:spLocks noGrp="1"/>
          </p:cNvSpPr>
          <p:nvPr>
            <p:ph type="ctrTitle"/>
          </p:nvPr>
        </p:nvSpPr>
        <p:spPr/>
        <p:txBody>
          <a:bodyPr/>
          <a:lstStyle/>
          <a:p>
            <a:r>
              <a:rPr lang="en-US" dirty="0"/>
              <a:t>Linear Regression </a:t>
            </a:r>
            <a:endParaRPr lang="en-IN" dirty="0"/>
          </a:p>
        </p:txBody>
      </p:sp>
      <p:sp>
        <p:nvSpPr>
          <p:cNvPr id="3" name="Subtitle 2">
            <a:extLst>
              <a:ext uri="{FF2B5EF4-FFF2-40B4-BE49-F238E27FC236}">
                <a16:creationId xmlns:a16="http://schemas.microsoft.com/office/drawing/2014/main" id="{AB14BE2A-1A1C-4429-8300-1C53B9D886A8}"/>
              </a:ext>
            </a:extLst>
          </p:cNvPr>
          <p:cNvSpPr>
            <a:spLocks noGrp="1"/>
          </p:cNvSpPr>
          <p:nvPr>
            <p:ph type="subTitle" idx="1"/>
          </p:nvPr>
        </p:nvSpPr>
        <p:spPr/>
        <p:txBody>
          <a:bodyPr/>
          <a:lstStyle/>
          <a:p>
            <a:r>
              <a:rPr lang="en-US" dirty="0"/>
              <a:t>By Dr. Supriya Chakraborty</a:t>
            </a:r>
          </a:p>
          <a:p>
            <a:r>
              <a:rPr lang="en-US" dirty="0"/>
              <a:t>Amity Institute of Information Technology Kolkata </a:t>
            </a:r>
            <a:endParaRPr lang="en-IN" dirty="0"/>
          </a:p>
        </p:txBody>
      </p:sp>
    </p:spTree>
    <p:extLst>
      <p:ext uri="{BB962C8B-B14F-4D97-AF65-F5344CB8AC3E}">
        <p14:creationId xmlns:p14="http://schemas.microsoft.com/office/powerpoint/2010/main" val="3756041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62C8A-3045-4F40-849A-74956F2DA740}"/>
              </a:ext>
            </a:extLst>
          </p:cNvPr>
          <p:cNvSpPr>
            <a:spLocks noGrp="1"/>
          </p:cNvSpPr>
          <p:nvPr>
            <p:ph type="title"/>
          </p:nvPr>
        </p:nvSpPr>
        <p:spPr/>
        <p:txBody>
          <a:bodyPr/>
          <a:lstStyle/>
          <a:p>
            <a:r>
              <a:rPr lang="en-US" b="0" dirty="0">
                <a:solidFill>
                  <a:srgbClr val="555555"/>
                </a:solidFill>
                <a:effectLst/>
                <a:latin typeface="Helvetica Neue"/>
              </a:rPr>
              <a:t>Slope-Intercept Technique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91D8F9-8ACD-4F94-A413-619AB7A79EF5}"/>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𝑥</m:t>
                      </m:r>
                    </m:oMath>
                  </m:oMathPara>
                </a14:m>
                <a:endParaRPr lang="en-US" b="0" dirty="0"/>
              </a:p>
              <a:p>
                <a:pPr marL="0" indent="0">
                  <a:buNone/>
                </a:pPr>
                <a:r>
                  <a:rPr lang="en-IN" dirty="0"/>
                  <a:t>To form the equation, follow the steps:</a:t>
                </a:r>
              </a:p>
              <a:p>
                <a:pPr marL="0" indent="0">
                  <a:buNone/>
                </a:pPr>
                <a:r>
                  <a:rPr lang="en-IN" dirty="0"/>
                  <a:t>Step 1: </a:t>
                </a:r>
                <a14:m>
                  <m:oMath xmlns:m="http://schemas.openxmlformats.org/officeDocument/2006/math">
                    <m:sSub>
                      <m:sSubPr>
                        <m:ctrlPr>
                          <a:rPr lang="en-IN" i="1" smtClean="0">
                            <a:latin typeface="Cambria Math" panose="02040503050406030204" pitchFamily="18" charset="0"/>
                          </a:rPr>
                        </m:ctrlPr>
                      </m:sSubPr>
                      <m:e>
                        <m:r>
                          <a:rPr lang="en-IN"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𝑗</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den>
                    </m:f>
                  </m:oMath>
                </a14:m>
                <a:r>
                  <a:rPr lang="en-IN" dirty="0"/>
                  <a:t> where (</a:t>
                </a: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IN"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𝑗</m:t>
                        </m:r>
                      </m:sub>
                    </m:sSub>
                  </m:oMath>
                </a14:m>
                <a:r>
                  <a:rPr lang="en-IN" dirty="0"/>
                  <a:t>) and (</a:t>
                </a: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IN"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IN" dirty="0"/>
                  <a:t>) are any two points and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oMath>
                </a14:m>
                <a:r>
                  <a:rPr lang="en-US" b="0" dirty="0">
                    <a:ea typeface="Cambria Math" panose="02040503050406030204" pitchFamily="18" charset="0"/>
                  </a:rPr>
                  <a:t> If I, j are many</a:t>
                </a:r>
                <a:r>
                  <a:rPr lang="en-US" dirty="0">
                    <a:ea typeface="Cambria Math" panose="02040503050406030204" pitchFamily="18" charset="0"/>
                  </a:rPr>
                  <a:t>, consider the max and min points.</a:t>
                </a:r>
                <a:endParaRPr lang="en-US" b="0" dirty="0">
                  <a:ea typeface="Cambria Math" panose="02040503050406030204" pitchFamily="18" charset="0"/>
                </a:endParaRPr>
              </a:p>
              <a:p>
                <a:pPr marL="0" indent="0">
                  <a:buNone/>
                </a:pPr>
                <a:r>
                  <a:rPr lang="en-IN" dirty="0"/>
                  <a:t>Step 2: Find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oMath>
                </a14:m>
                <a:r>
                  <a:rPr lang="en-IN" dirty="0"/>
                  <a:t> when x=0</a:t>
                </a:r>
              </a:p>
              <a:p>
                <a:pPr marL="0" indent="0">
                  <a:buNone/>
                </a:pPr>
                <a:r>
                  <a:rPr lang="en-IN" dirty="0"/>
                  <a:t>Step3: Substitute all the values and form the equation. </a:t>
                </a:r>
              </a:p>
            </p:txBody>
          </p:sp>
        </mc:Choice>
        <mc:Fallback xmlns="">
          <p:sp>
            <p:nvSpPr>
              <p:cNvPr id="3" name="Content Placeholder 2">
                <a:extLst>
                  <a:ext uri="{FF2B5EF4-FFF2-40B4-BE49-F238E27FC236}">
                    <a16:creationId xmlns:a16="http://schemas.microsoft.com/office/drawing/2014/main" id="{A891D8F9-8ACD-4F94-A413-619AB7A79EF5}"/>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IN">
                    <a:noFill/>
                  </a:rPr>
                  <a:t> </a:t>
                </a:r>
              </a:p>
            </p:txBody>
          </p:sp>
        </mc:Fallback>
      </mc:AlternateContent>
    </p:spTree>
    <p:extLst>
      <p:ext uri="{BB962C8B-B14F-4D97-AF65-F5344CB8AC3E}">
        <p14:creationId xmlns:p14="http://schemas.microsoft.com/office/powerpoint/2010/main" val="36508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57FBF-0859-4869-BDDF-C25CF64D2DB2}"/>
              </a:ext>
            </a:extLst>
          </p:cNvPr>
          <p:cNvSpPr>
            <a:spLocks noGrp="1"/>
          </p:cNvSpPr>
          <p:nvPr>
            <p:ph type="title"/>
          </p:nvPr>
        </p:nvSpPr>
        <p:spPr>
          <a:xfrm>
            <a:off x="947382" y="883740"/>
            <a:ext cx="4238767" cy="1559209"/>
          </a:xfrm>
        </p:spPr>
        <p:txBody>
          <a:bodyPr>
            <a:normAutofit fontScale="90000"/>
          </a:bodyPr>
          <a:lstStyle/>
          <a:p>
            <a:r>
              <a:rPr lang="en-US" dirty="0"/>
              <a:t>Example Data of Sales Price and Area  </a:t>
            </a:r>
            <a:endParaRPr lang="en-IN" dirty="0"/>
          </a:p>
        </p:txBody>
      </p:sp>
      <p:graphicFrame>
        <p:nvGraphicFramePr>
          <p:cNvPr id="4" name="Table 4">
            <a:extLst>
              <a:ext uri="{FF2B5EF4-FFF2-40B4-BE49-F238E27FC236}">
                <a16:creationId xmlns:a16="http://schemas.microsoft.com/office/drawing/2014/main" id="{D30660C5-7CE4-448A-A0C1-EC3FBBC7DF8F}"/>
              </a:ext>
            </a:extLst>
          </p:cNvPr>
          <p:cNvGraphicFramePr>
            <a:graphicFrameLocks noGrp="1"/>
          </p:cNvGraphicFramePr>
          <p:nvPr>
            <p:extLst>
              <p:ext uri="{D42A27DB-BD31-4B8C-83A1-F6EECF244321}">
                <p14:modId xmlns:p14="http://schemas.microsoft.com/office/powerpoint/2010/main" val="764070247"/>
              </p:ext>
            </p:extLst>
          </p:nvPr>
        </p:nvGraphicFramePr>
        <p:xfrm>
          <a:off x="5459104" y="0"/>
          <a:ext cx="6593933" cy="6255679"/>
        </p:xfrm>
        <a:graphic>
          <a:graphicData uri="http://schemas.openxmlformats.org/drawingml/2006/table">
            <a:tbl>
              <a:tblPr firstRow="1" bandRow="1">
                <a:tableStyleId>{5940675A-B579-460E-94D1-54222C63F5DA}</a:tableStyleId>
              </a:tblPr>
              <a:tblGrid>
                <a:gridCol w="1678675">
                  <a:extLst>
                    <a:ext uri="{9D8B030D-6E8A-4147-A177-3AD203B41FA5}">
                      <a16:colId xmlns:a16="http://schemas.microsoft.com/office/drawing/2014/main" val="3822329487"/>
                    </a:ext>
                  </a:extLst>
                </a:gridCol>
                <a:gridCol w="2210937">
                  <a:extLst>
                    <a:ext uri="{9D8B030D-6E8A-4147-A177-3AD203B41FA5}">
                      <a16:colId xmlns:a16="http://schemas.microsoft.com/office/drawing/2014/main" val="2851760478"/>
                    </a:ext>
                  </a:extLst>
                </a:gridCol>
                <a:gridCol w="2704321">
                  <a:extLst>
                    <a:ext uri="{9D8B030D-6E8A-4147-A177-3AD203B41FA5}">
                      <a16:colId xmlns:a16="http://schemas.microsoft.com/office/drawing/2014/main" val="4102198512"/>
                    </a:ext>
                  </a:extLst>
                </a:gridCol>
              </a:tblGrid>
              <a:tr h="403519">
                <a:tc>
                  <a:txBody>
                    <a:bodyPr/>
                    <a:lstStyle/>
                    <a:p>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House Number</a:t>
                      </a:r>
                      <a:endParaRPr lang="en-IN" sz="1600" dirty="0"/>
                    </a:p>
                  </a:txBody>
                  <a:tcPr/>
                </a:tc>
                <a:tc>
                  <a:txBody>
                    <a:bodyPr/>
                    <a:lstStyle/>
                    <a:p>
                      <a:r>
                        <a:rPr kumimoji="0" lang="en-US" sz="1600" b="0" i="1" u="none" strike="noStrike" kern="1200" cap="none" spc="0" normalizeH="0" baseline="0" noProof="0" dirty="0">
                          <a:ln>
                            <a:noFill/>
                          </a:ln>
                          <a:solidFill>
                            <a:srgbClr val="000000"/>
                          </a:solidFill>
                          <a:effectLst/>
                          <a:uLnTx/>
                          <a:uFillTx/>
                          <a:latin typeface="Arial" panose="020B0604020202020204" pitchFamily="34" charset="0"/>
                          <a:ea typeface="+mn-ea"/>
                          <a:cs typeface="+mn-cs"/>
                        </a:rPr>
                        <a:t>Y: </a:t>
                      </a: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Actual Selling Price</a:t>
                      </a:r>
                      <a:endParaRPr lang="en-IN" sz="1600" dirty="0"/>
                    </a:p>
                  </a:txBody>
                  <a:tcPr/>
                </a:tc>
                <a:tc>
                  <a:txBody>
                    <a:bodyPr/>
                    <a:lstStyle/>
                    <a:p>
                      <a:r>
                        <a:rPr kumimoji="0" lang="en-US" sz="1600" b="0" i="1" u="none" strike="noStrike" kern="1200" cap="none" spc="0" normalizeH="0" baseline="0" noProof="0" dirty="0">
                          <a:ln>
                            <a:noFill/>
                          </a:ln>
                          <a:solidFill>
                            <a:srgbClr val="000000"/>
                          </a:solidFill>
                          <a:effectLst/>
                          <a:uLnTx/>
                          <a:uFillTx/>
                          <a:latin typeface="Arial" panose="020B0604020202020204" pitchFamily="34" charset="0"/>
                          <a:ea typeface="+mn-ea"/>
                          <a:cs typeface="+mn-cs"/>
                        </a:rPr>
                        <a:t>X</a:t>
                      </a: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House Size (100s ft2)</a:t>
                      </a:r>
                      <a:endParaRPr lang="en-IN" sz="1600" dirty="0"/>
                    </a:p>
                  </a:txBody>
                  <a:tcPr/>
                </a:tc>
                <a:extLst>
                  <a:ext uri="{0D108BD9-81ED-4DB2-BD59-A6C34878D82A}">
                    <a16:rowId xmlns:a16="http://schemas.microsoft.com/office/drawing/2014/main" val="2052988990"/>
                  </a:ext>
                </a:extLst>
              </a:tr>
              <a:tr h="325739">
                <a:tc>
                  <a:txBody>
                    <a:bodyPr/>
                    <a:lstStyle/>
                    <a:p>
                      <a:r>
                        <a:rPr lang="en-US" dirty="0"/>
                        <a:t>1</a:t>
                      </a:r>
                      <a:endParaRPr lang="en-IN" dirty="0"/>
                    </a:p>
                  </a:txBody>
                  <a:tcPr/>
                </a:tc>
                <a:tc>
                  <a:txBody>
                    <a:bodyPr/>
                    <a:lstStyle/>
                    <a:p>
                      <a:r>
                        <a:rPr lang="en-US" dirty="0"/>
                        <a:t>89.5</a:t>
                      </a:r>
                      <a:endParaRPr lang="en-IN" dirty="0"/>
                    </a:p>
                  </a:txBody>
                  <a:tcPr/>
                </a:tc>
                <a:tc>
                  <a:txBody>
                    <a:bodyPr/>
                    <a:lstStyle/>
                    <a:p>
                      <a:r>
                        <a:rPr lang="en-US" dirty="0"/>
                        <a:t>20.0</a:t>
                      </a:r>
                      <a:endParaRPr lang="en-IN" dirty="0"/>
                    </a:p>
                  </a:txBody>
                  <a:tcPr/>
                </a:tc>
                <a:extLst>
                  <a:ext uri="{0D108BD9-81ED-4DB2-BD59-A6C34878D82A}">
                    <a16:rowId xmlns:a16="http://schemas.microsoft.com/office/drawing/2014/main" val="337346603"/>
                  </a:ext>
                </a:extLst>
              </a:tr>
              <a:tr h="325739">
                <a:tc>
                  <a:txBody>
                    <a:bodyPr/>
                    <a:lstStyle/>
                    <a:p>
                      <a:r>
                        <a:rPr lang="en-US" dirty="0"/>
                        <a:t>2</a:t>
                      </a:r>
                      <a:endParaRPr lang="en-IN" dirty="0"/>
                    </a:p>
                  </a:txBody>
                  <a:tcPr/>
                </a:tc>
                <a:tc>
                  <a:txBody>
                    <a:bodyPr/>
                    <a:lstStyle/>
                    <a:p>
                      <a:r>
                        <a:rPr lang="en-US" dirty="0"/>
                        <a:t>79.9</a:t>
                      </a:r>
                      <a:endParaRPr lang="en-IN" dirty="0"/>
                    </a:p>
                  </a:txBody>
                  <a:tcPr/>
                </a:tc>
                <a:tc>
                  <a:txBody>
                    <a:bodyPr/>
                    <a:lstStyle/>
                    <a:p>
                      <a:r>
                        <a:rPr lang="en-US" dirty="0"/>
                        <a:t>14.8</a:t>
                      </a:r>
                      <a:endParaRPr lang="en-IN" dirty="0"/>
                    </a:p>
                  </a:txBody>
                  <a:tcPr/>
                </a:tc>
                <a:extLst>
                  <a:ext uri="{0D108BD9-81ED-4DB2-BD59-A6C34878D82A}">
                    <a16:rowId xmlns:a16="http://schemas.microsoft.com/office/drawing/2014/main" val="2114857588"/>
                  </a:ext>
                </a:extLst>
              </a:tr>
              <a:tr h="325739">
                <a:tc>
                  <a:txBody>
                    <a:bodyPr/>
                    <a:lstStyle/>
                    <a:p>
                      <a:r>
                        <a:rPr lang="en-US" dirty="0"/>
                        <a:t>3</a:t>
                      </a:r>
                      <a:endParaRPr lang="en-IN" dirty="0"/>
                    </a:p>
                  </a:txBody>
                  <a:tcPr/>
                </a:tc>
                <a:tc>
                  <a:txBody>
                    <a:bodyPr/>
                    <a:lstStyle/>
                    <a:p>
                      <a:r>
                        <a:rPr lang="en-US" dirty="0"/>
                        <a:t>83.1</a:t>
                      </a:r>
                      <a:endParaRPr lang="en-IN" dirty="0"/>
                    </a:p>
                  </a:txBody>
                  <a:tcPr/>
                </a:tc>
                <a:tc>
                  <a:txBody>
                    <a:bodyPr/>
                    <a:lstStyle/>
                    <a:p>
                      <a:r>
                        <a:rPr lang="en-US" dirty="0"/>
                        <a:t>20.5</a:t>
                      </a:r>
                      <a:endParaRPr lang="en-IN" dirty="0"/>
                    </a:p>
                  </a:txBody>
                  <a:tcPr/>
                </a:tc>
                <a:extLst>
                  <a:ext uri="{0D108BD9-81ED-4DB2-BD59-A6C34878D82A}">
                    <a16:rowId xmlns:a16="http://schemas.microsoft.com/office/drawing/2014/main" val="2137411522"/>
                  </a:ext>
                </a:extLst>
              </a:tr>
              <a:tr h="325739">
                <a:tc>
                  <a:txBody>
                    <a:bodyPr/>
                    <a:lstStyle/>
                    <a:p>
                      <a:r>
                        <a:rPr lang="en-US" dirty="0"/>
                        <a:t>4</a:t>
                      </a:r>
                      <a:endParaRPr lang="en-IN" dirty="0"/>
                    </a:p>
                  </a:txBody>
                  <a:tcPr/>
                </a:tc>
                <a:tc>
                  <a:txBody>
                    <a:bodyPr/>
                    <a:lstStyle/>
                    <a:p>
                      <a:r>
                        <a:rPr lang="en-US" dirty="0"/>
                        <a:t>56.9</a:t>
                      </a:r>
                      <a:endParaRPr lang="en-IN" dirty="0"/>
                    </a:p>
                  </a:txBody>
                  <a:tcPr/>
                </a:tc>
                <a:tc>
                  <a:txBody>
                    <a:bodyPr/>
                    <a:lstStyle/>
                    <a:p>
                      <a:r>
                        <a:rPr lang="en-US" dirty="0"/>
                        <a:t>12.5</a:t>
                      </a:r>
                      <a:endParaRPr lang="en-IN" dirty="0"/>
                    </a:p>
                  </a:txBody>
                  <a:tcPr/>
                </a:tc>
                <a:extLst>
                  <a:ext uri="{0D108BD9-81ED-4DB2-BD59-A6C34878D82A}">
                    <a16:rowId xmlns:a16="http://schemas.microsoft.com/office/drawing/2014/main" val="3380809592"/>
                  </a:ext>
                </a:extLst>
              </a:tr>
              <a:tr h="325739">
                <a:tc>
                  <a:txBody>
                    <a:bodyPr/>
                    <a:lstStyle/>
                    <a:p>
                      <a:r>
                        <a:rPr lang="en-US" dirty="0"/>
                        <a:t>5</a:t>
                      </a:r>
                      <a:endParaRPr lang="en-IN" dirty="0"/>
                    </a:p>
                  </a:txBody>
                  <a:tcPr/>
                </a:tc>
                <a:tc>
                  <a:txBody>
                    <a:bodyPr/>
                    <a:lstStyle/>
                    <a:p>
                      <a:r>
                        <a:rPr lang="en-US" dirty="0"/>
                        <a:t>66.6</a:t>
                      </a:r>
                      <a:endParaRPr lang="en-IN" dirty="0"/>
                    </a:p>
                  </a:txBody>
                  <a:tcPr/>
                </a:tc>
                <a:tc>
                  <a:txBody>
                    <a:bodyPr/>
                    <a:lstStyle/>
                    <a:p>
                      <a:r>
                        <a:rPr lang="en-US" dirty="0"/>
                        <a:t>18.0</a:t>
                      </a:r>
                      <a:endParaRPr lang="en-IN" dirty="0"/>
                    </a:p>
                  </a:txBody>
                  <a:tcPr/>
                </a:tc>
                <a:extLst>
                  <a:ext uri="{0D108BD9-81ED-4DB2-BD59-A6C34878D82A}">
                    <a16:rowId xmlns:a16="http://schemas.microsoft.com/office/drawing/2014/main" val="508205367"/>
                  </a:ext>
                </a:extLst>
              </a:tr>
              <a:tr h="325739">
                <a:tc>
                  <a:txBody>
                    <a:bodyPr/>
                    <a:lstStyle/>
                    <a:p>
                      <a:r>
                        <a:rPr lang="en-US" dirty="0"/>
                        <a:t>6</a:t>
                      </a:r>
                      <a:endParaRPr lang="en-IN" dirty="0"/>
                    </a:p>
                  </a:txBody>
                  <a:tcPr/>
                </a:tc>
                <a:tc>
                  <a:txBody>
                    <a:bodyPr/>
                    <a:lstStyle/>
                    <a:p>
                      <a:r>
                        <a:rPr lang="en-US" dirty="0"/>
                        <a:t>82.5</a:t>
                      </a:r>
                      <a:endParaRPr lang="en-IN" dirty="0"/>
                    </a:p>
                  </a:txBody>
                  <a:tcPr/>
                </a:tc>
                <a:tc>
                  <a:txBody>
                    <a:bodyPr/>
                    <a:lstStyle/>
                    <a:p>
                      <a:r>
                        <a:rPr lang="en-US" dirty="0"/>
                        <a:t>14.3</a:t>
                      </a:r>
                      <a:endParaRPr lang="en-IN" dirty="0"/>
                    </a:p>
                  </a:txBody>
                  <a:tcPr/>
                </a:tc>
                <a:extLst>
                  <a:ext uri="{0D108BD9-81ED-4DB2-BD59-A6C34878D82A}">
                    <a16:rowId xmlns:a16="http://schemas.microsoft.com/office/drawing/2014/main" val="2187800331"/>
                  </a:ext>
                </a:extLst>
              </a:tr>
              <a:tr h="325739">
                <a:tc>
                  <a:txBody>
                    <a:bodyPr/>
                    <a:lstStyle/>
                    <a:p>
                      <a:r>
                        <a:rPr lang="en-US" dirty="0"/>
                        <a:t>7</a:t>
                      </a:r>
                      <a:endParaRPr lang="en-IN" dirty="0"/>
                    </a:p>
                  </a:txBody>
                  <a:tcPr/>
                </a:tc>
                <a:tc>
                  <a:txBody>
                    <a:bodyPr/>
                    <a:lstStyle/>
                    <a:p>
                      <a:r>
                        <a:rPr lang="en-US" dirty="0"/>
                        <a:t>128.3</a:t>
                      </a:r>
                      <a:endParaRPr lang="en-IN" dirty="0"/>
                    </a:p>
                  </a:txBody>
                  <a:tcPr/>
                </a:tc>
                <a:tc>
                  <a:txBody>
                    <a:bodyPr/>
                    <a:lstStyle/>
                    <a:p>
                      <a:r>
                        <a:rPr lang="en-US" dirty="0"/>
                        <a:t>27.5</a:t>
                      </a:r>
                      <a:endParaRPr lang="en-IN" dirty="0"/>
                    </a:p>
                  </a:txBody>
                  <a:tcPr/>
                </a:tc>
                <a:extLst>
                  <a:ext uri="{0D108BD9-81ED-4DB2-BD59-A6C34878D82A}">
                    <a16:rowId xmlns:a16="http://schemas.microsoft.com/office/drawing/2014/main" val="3719283326"/>
                  </a:ext>
                </a:extLst>
              </a:tr>
              <a:tr h="325739">
                <a:tc>
                  <a:txBody>
                    <a:bodyPr/>
                    <a:lstStyle/>
                    <a:p>
                      <a:r>
                        <a:rPr lang="en-US" dirty="0"/>
                        <a:t>8</a:t>
                      </a:r>
                      <a:endParaRPr lang="en-IN" dirty="0"/>
                    </a:p>
                  </a:txBody>
                  <a:tcPr/>
                </a:tc>
                <a:tc>
                  <a:txBody>
                    <a:bodyPr/>
                    <a:lstStyle/>
                    <a:p>
                      <a:r>
                        <a:rPr lang="en-US" dirty="0"/>
                        <a:t>79.3</a:t>
                      </a:r>
                      <a:endParaRPr lang="en-IN" dirty="0"/>
                    </a:p>
                  </a:txBody>
                  <a:tcPr/>
                </a:tc>
                <a:tc>
                  <a:txBody>
                    <a:bodyPr/>
                    <a:lstStyle/>
                    <a:p>
                      <a:r>
                        <a:rPr lang="en-US" dirty="0"/>
                        <a:t>16.5</a:t>
                      </a:r>
                      <a:endParaRPr lang="en-IN" dirty="0"/>
                    </a:p>
                  </a:txBody>
                  <a:tcPr/>
                </a:tc>
                <a:extLst>
                  <a:ext uri="{0D108BD9-81ED-4DB2-BD59-A6C34878D82A}">
                    <a16:rowId xmlns:a16="http://schemas.microsoft.com/office/drawing/2014/main" val="884700768"/>
                  </a:ext>
                </a:extLst>
              </a:tr>
              <a:tr h="325739">
                <a:tc>
                  <a:txBody>
                    <a:bodyPr/>
                    <a:lstStyle/>
                    <a:p>
                      <a:r>
                        <a:rPr lang="en-US" dirty="0"/>
                        <a:t>9</a:t>
                      </a:r>
                      <a:endParaRPr lang="en-IN" dirty="0"/>
                    </a:p>
                  </a:txBody>
                  <a:tcPr/>
                </a:tc>
                <a:tc>
                  <a:txBody>
                    <a:bodyPr/>
                    <a:lstStyle/>
                    <a:p>
                      <a:r>
                        <a:rPr lang="en-US" dirty="0"/>
                        <a:t>119.9</a:t>
                      </a:r>
                      <a:endParaRPr lang="en-IN" dirty="0"/>
                    </a:p>
                  </a:txBody>
                  <a:tcPr/>
                </a:tc>
                <a:tc>
                  <a:txBody>
                    <a:bodyPr/>
                    <a:lstStyle/>
                    <a:p>
                      <a:r>
                        <a:rPr lang="en-US" dirty="0"/>
                        <a:t>24.3</a:t>
                      </a:r>
                      <a:endParaRPr lang="en-IN" dirty="0"/>
                    </a:p>
                  </a:txBody>
                  <a:tcPr/>
                </a:tc>
                <a:extLst>
                  <a:ext uri="{0D108BD9-81ED-4DB2-BD59-A6C34878D82A}">
                    <a16:rowId xmlns:a16="http://schemas.microsoft.com/office/drawing/2014/main" val="1323649230"/>
                  </a:ext>
                </a:extLst>
              </a:tr>
              <a:tr h="325739">
                <a:tc>
                  <a:txBody>
                    <a:bodyPr/>
                    <a:lstStyle/>
                    <a:p>
                      <a:r>
                        <a:rPr lang="en-US" dirty="0"/>
                        <a:t>10</a:t>
                      </a:r>
                      <a:endParaRPr lang="en-IN" dirty="0"/>
                    </a:p>
                  </a:txBody>
                  <a:tcPr/>
                </a:tc>
                <a:tc>
                  <a:txBody>
                    <a:bodyPr/>
                    <a:lstStyle/>
                    <a:p>
                      <a:r>
                        <a:rPr lang="en-US" dirty="0"/>
                        <a:t>87.6</a:t>
                      </a:r>
                      <a:endParaRPr lang="en-IN" dirty="0"/>
                    </a:p>
                  </a:txBody>
                  <a:tcPr/>
                </a:tc>
                <a:tc>
                  <a:txBody>
                    <a:bodyPr/>
                    <a:lstStyle/>
                    <a:p>
                      <a:r>
                        <a:rPr lang="en-US" dirty="0"/>
                        <a:t>20.2</a:t>
                      </a:r>
                      <a:endParaRPr lang="en-IN" dirty="0"/>
                    </a:p>
                  </a:txBody>
                  <a:tcPr/>
                </a:tc>
                <a:extLst>
                  <a:ext uri="{0D108BD9-81ED-4DB2-BD59-A6C34878D82A}">
                    <a16:rowId xmlns:a16="http://schemas.microsoft.com/office/drawing/2014/main" val="2989991304"/>
                  </a:ext>
                </a:extLst>
              </a:tr>
              <a:tr h="325739">
                <a:tc>
                  <a:txBody>
                    <a:bodyPr/>
                    <a:lstStyle/>
                    <a:p>
                      <a:r>
                        <a:rPr lang="en-US" dirty="0"/>
                        <a:t>11</a:t>
                      </a:r>
                      <a:endParaRPr lang="en-IN" dirty="0"/>
                    </a:p>
                  </a:txBody>
                  <a:tcPr/>
                </a:tc>
                <a:tc>
                  <a:txBody>
                    <a:bodyPr/>
                    <a:lstStyle/>
                    <a:p>
                      <a:r>
                        <a:rPr lang="en-US" dirty="0"/>
                        <a:t>112.6</a:t>
                      </a:r>
                      <a:endParaRPr lang="en-IN" dirty="0"/>
                    </a:p>
                  </a:txBody>
                  <a:tcPr/>
                </a:tc>
                <a:tc>
                  <a:txBody>
                    <a:bodyPr/>
                    <a:lstStyle/>
                    <a:p>
                      <a:r>
                        <a:rPr lang="en-US" dirty="0"/>
                        <a:t>22.0</a:t>
                      </a:r>
                      <a:endParaRPr lang="en-IN" dirty="0"/>
                    </a:p>
                  </a:txBody>
                  <a:tcPr/>
                </a:tc>
                <a:extLst>
                  <a:ext uri="{0D108BD9-81ED-4DB2-BD59-A6C34878D82A}">
                    <a16:rowId xmlns:a16="http://schemas.microsoft.com/office/drawing/2014/main" val="3745746223"/>
                  </a:ext>
                </a:extLst>
              </a:tr>
              <a:tr h="325739">
                <a:tc>
                  <a:txBody>
                    <a:bodyPr/>
                    <a:lstStyle/>
                    <a:p>
                      <a:r>
                        <a:rPr lang="en-US" dirty="0"/>
                        <a:t>12</a:t>
                      </a:r>
                      <a:endParaRPr lang="en-IN" dirty="0"/>
                    </a:p>
                  </a:txBody>
                  <a:tcPr/>
                </a:tc>
                <a:tc>
                  <a:txBody>
                    <a:bodyPr/>
                    <a:lstStyle/>
                    <a:p>
                      <a:r>
                        <a:rPr lang="en-US" dirty="0"/>
                        <a:t>120.8</a:t>
                      </a:r>
                      <a:endParaRPr lang="en-IN" dirty="0"/>
                    </a:p>
                  </a:txBody>
                  <a:tcPr/>
                </a:tc>
                <a:tc>
                  <a:txBody>
                    <a:bodyPr/>
                    <a:lstStyle/>
                    <a:p>
                      <a:r>
                        <a:rPr lang="en-US" dirty="0"/>
                        <a:t>.019</a:t>
                      </a:r>
                      <a:endParaRPr lang="en-IN" dirty="0"/>
                    </a:p>
                  </a:txBody>
                  <a:tcPr/>
                </a:tc>
                <a:extLst>
                  <a:ext uri="{0D108BD9-81ED-4DB2-BD59-A6C34878D82A}">
                    <a16:rowId xmlns:a16="http://schemas.microsoft.com/office/drawing/2014/main" val="1798563631"/>
                  </a:ext>
                </a:extLst>
              </a:tr>
              <a:tr h="325739">
                <a:tc>
                  <a:txBody>
                    <a:bodyPr/>
                    <a:lstStyle/>
                    <a:p>
                      <a:r>
                        <a:rPr lang="en-US" dirty="0"/>
                        <a:t>13</a:t>
                      </a:r>
                      <a:endParaRPr lang="en-IN" dirty="0"/>
                    </a:p>
                  </a:txBody>
                  <a:tcPr/>
                </a:tc>
                <a:tc>
                  <a:txBody>
                    <a:bodyPr/>
                    <a:lstStyle/>
                    <a:p>
                      <a:r>
                        <a:rPr lang="en-US" dirty="0"/>
                        <a:t>78.5</a:t>
                      </a:r>
                      <a:endParaRPr lang="en-IN" dirty="0"/>
                    </a:p>
                  </a:txBody>
                  <a:tcPr/>
                </a:tc>
                <a:tc>
                  <a:txBody>
                    <a:bodyPr/>
                    <a:lstStyle/>
                    <a:p>
                      <a:r>
                        <a:rPr lang="en-US" dirty="0"/>
                        <a:t>12.3</a:t>
                      </a:r>
                      <a:endParaRPr lang="en-IN" dirty="0"/>
                    </a:p>
                  </a:txBody>
                  <a:tcPr/>
                </a:tc>
                <a:extLst>
                  <a:ext uri="{0D108BD9-81ED-4DB2-BD59-A6C34878D82A}">
                    <a16:rowId xmlns:a16="http://schemas.microsoft.com/office/drawing/2014/main" val="3275990988"/>
                  </a:ext>
                </a:extLst>
              </a:tr>
              <a:tr h="325739">
                <a:tc>
                  <a:txBody>
                    <a:bodyPr/>
                    <a:lstStyle/>
                    <a:p>
                      <a:r>
                        <a:rPr lang="en-US" dirty="0"/>
                        <a:t>13</a:t>
                      </a:r>
                      <a:endParaRPr lang="en-IN" dirty="0"/>
                    </a:p>
                  </a:txBody>
                  <a:tcPr/>
                </a:tc>
                <a:tc>
                  <a:txBody>
                    <a:bodyPr/>
                    <a:lstStyle/>
                    <a:p>
                      <a:r>
                        <a:rPr lang="en-US" dirty="0"/>
                        <a:t>74.3</a:t>
                      </a:r>
                      <a:endParaRPr lang="en-IN" dirty="0"/>
                    </a:p>
                  </a:txBody>
                  <a:tcPr/>
                </a:tc>
                <a:tc>
                  <a:txBody>
                    <a:bodyPr/>
                    <a:lstStyle/>
                    <a:p>
                      <a:r>
                        <a:rPr lang="en-US" dirty="0"/>
                        <a:t>14.0</a:t>
                      </a:r>
                      <a:endParaRPr lang="en-IN" dirty="0"/>
                    </a:p>
                  </a:txBody>
                  <a:tcPr/>
                </a:tc>
                <a:extLst>
                  <a:ext uri="{0D108BD9-81ED-4DB2-BD59-A6C34878D82A}">
                    <a16:rowId xmlns:a16="http://schemas.microsoft.com/office/drawing/2014/main" val="2062406778"/>
                  </a:ext>
                </a:extLst>
              </a:tr>
              <a:tr h="325739">
                <a:tc>
                  <a:txBody>
                    <a:bodyPr/>
                    <a:lstStyle/>
                    <a:p>
                      <a:r>
                        <a:rPr lang="en-US" dirty="0"/>
                        <a:t>15</a:t>
                      </a:r>
                      <a:endParaRPr lang="en-IN" dirty="0"/>
                    </a:p>
                  </a:txBody>
                  <a:tcPr/>
                </a:tc>
                <a:tc>
                  <a:txBody>
                    <a:bodyPr/>
                    <a:lstStyle/>
                    <a:p>
                      <a:r>
                        <a:rPr lang="en-US" dirty="0"/>
                        <a:t>74.8</a:t>
                      </a:r>
                      <a:endParaRPr lang="en-IN" dirty="0"/>
                    </a:p>
                  </a:txBody>
                  <a:tcPr/>
                </a:tc>
                <a:tc>
                  <a:txBody>
                    <a:bodyPr/>
                    <a:lstStyle/>
                    <a:p>
                      <a:r>
                        <a:rPr lang="en-US" dirty="0"/>
                        <a:t>16.7</a:t>
                      </a:r>
                      <a:endParaRPr lang="en-IN" dirty="0"/>
                    </a:p>
                  </a:txBody>
                  <a:tcPr/>
                </a:tc>
                <a:extLst>
                  <a:ext uri="{0D108BD9-81ED-4DB2-BD59-A6C34878D82A}">
                    <a16:rowId xmlns:a16="http://schemas.microsoft.com/office/drawing/2014/main" val="3708103108"/>
                  </a:ext>
                </a:extLst>
              </a:tr>
              <a:tr h="325739">
                <a:tc>
                  <a:txBody>
                    <a:bodyPr/>
                    <a:lstStyle/>
                    <a:p>
                      <a:r>
                        <a:rPr lang="en-US" dirty="0"/>
                        <a:t>Average</a:t>
                      </a:r>
                      <a:endParaRPr lang="en-IN" dirty="0"/>
                    </a:p>
                  </a:txBody>
                  <a:tcPr/>
                </a:tc>
                <a:tc>
                  <a:txBody>
                    <a:bodyPr/>
                    <a:lstStyle/>
                    <a:p>
                      <a:r>
                        <a:rPr lang="en-US" dirty="0"/>
                        <a:t>88.84</a:t>
                      </a:r>
                      <a:endParaRPr lang="en-IN" dirty="0"/>
                    </a:p>
                  </a:txBody>
                  <a:tcPr/>
                </a:tc>
                <a:tc>
                  <a:txBody>
                    <a:bodyPr/>
                    <a:lstStyle/>
                    <a:p>
                      <a:r>
                        <a:rPr lang="en-US" dirty="0"/>
                        <a:t>18.7</a:t>
                      </a:r>
                      <a:endParaRPr lang="en-IN" dirty="0"/>
                    </a:p>
                  </a:txBody>
                  <a:tcPr/>
                </a:tc>
                <a:extLst>
                  <a:ext uri="{0D108BD9-81ED-4DB2-BD59-A6C34878D82A}">
                    <a16:rowId xmlns:a16="http://schemas.microsoft.com/office/drawing/2014/main" val="580661297"/>
                  </a:ext>
                </a:extLst>
              </a:tr>
            </a:tbl>
          </a:graphicData>
        </a:graphic>
      </p:graphicFrame>
    </p:spTree>
    <p:extLst>
      <p:ext uri="{BB962C8B-B14F-4D97-AF65-F5344CB8AC3E}">
        <p14:creationId xmlns:p14="http://schemas.microsoft.com/office/powerpoint/2010/main" val="2211813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F541D-6126-4196-90FA-2A2D2AC57D2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Plot the Data of Sales Price and Area of House</a:t>
            </a:r>
          </a:p>
        </p:txBody>
      </p:sp>
      <p:pic>
        <p:nvPicPr>
          <p:cNvPr id="5" name="Content Placeholder 4">
            <a:extLst>
              <a:ext uri="{FF2B5EF4-FFF2-40B4-BE49-F238E27FC236}">
                <a16:creationId xmlns:a16="http://schemas.microsoft.com/office/drawing/2014/main" id="{584010CD-21DD-4807-8657-A2B79C2DD215}"/>
              </a:ext>
            </a:extLst>
          </p:cNvPr>
          <p:cNvPicPr>
            <a:picLocks noGrp="1" noChangeAspect="1"/>
          </p:cNvPicPr>
          <p:nvPr>
            <p:ph idx="1"/>
          </p:nvPr>
        </p:nvPicPr>
        <p:blipFill>
          <a:blip r:embed="rId2"/>
          <a:stretch>
            <a:fillRect/>
          </a:stretch>
        </p:blipFill>
        <p:spPr>
          <a:xfrm>
            <a:off x="4794532" y="177422"/>
            <a:ext cx="6262628" cy="6034784"/>
          </a:xfrm>
          <a:prstGeom prst="rect">
            <a:avLst/>
          </a:prstGeom>
        </p:spPr>
      </p:pic>
      <p:cxnSp>
        <p:nvCxnSpPr>
          <p:cNvPr id="7" name="Straight Connector 6">
            <a:extLst>
              <a:ext uri="{FF2B5EF4-FFF2-40B4-BE49-F238E27FC236}">
                <a16:creationId xmlns:a16="http://schemas.microsoft.com/office/drawing/2014/main" id="{DFE0E232-F7A5-48BC-B64F-6C8A858740BB}"/>
              </a:ext>
            </a:extLst>
          </p:cNvPr>
          <p:cNvCxnSpPr>
            <a:cxnSpLocks/>
          </p:cNvCxnSpPr>
          <p:nvPr/>
        </p:nvCxnSpPr>
        <p:spPr>
          <a:xfrm flipH="1">
            <a:off x="5854890" y="1146412"/>
            <a:ext cx="4421876" cy="3862316"/>
          </a:xfrm>
          <a:prstGeom prst="line">
            <a:avLst/>
          </a:prstGeom>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91309E48-3BCD-4C05-B96E-313059473DC0}"/>
              </a:ext>
            </a:extLst>
          </p:cNvPr>
          <p:cNvSpPr txBox="1"/>
          <p:nvPr/>
        </p:nvSpPr>
        <p:spPr>
          <a:xfrm>
            <a:off x="717422" y="177422"/>
            <a:ext cx="511903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US" b="1" dirty="0"/>
              <a:t>Fit the line of Slope-Intercept form </a:t>
            </a:r>
            <a:endParaRPr lang="en-IN" b="1"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0CDC9BA-54C9-48A1-879B-9E605B8B85B6}"/>
                  </a:ext>
                </a:extLst>
              </p:cNvPr>
              <p:cNvSpPr txBox="1"/>
              <p:nvPr/>
            </p:nvSpPr>
            <p:spPr>
              <a:xfrm>
                <a:off x="66733" y="628376"/>
                <a:ext cx="5119030" cy="94961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b="1" dirty="0"/>
                  <a:t>Other Approach: </a:t>
                </a:r>
              </a:p>
              <a:p>
                <a:r>
                  <a:rPr lang="en-US" b="1" dirty="0"/>
                  <a:t>Compute </a:t>
                </a:r>
                <a14:m>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ea typeface="Cambria Math" panose="02040503050406030204" pitchFamily="18" charset="0"/>
                          </a:rPr>
                          <m:t>𝜷</m:t>
                        </m:r>
                      </m:e>
                      <m:sub>
                        <m:r>
                          <a:rPr lang="en-US" b="1" i="1" smtClean="0">
                            <a:latin typeface="Cambria Math" panose="02040503050406030204" pitchFamily="18" charset="0"/>
                          </a:rPr>
                          <m:t>𝟏</m:t>
                        </m:r>
                        <m:r>
                          <a:rPr lang="en-US" b="1" i="1" smtClean="0">
                            <a:latin typeface="Cambria Math" panose="02040503050406030204" pitchFamily="18" charset="0"/>
                          </a:rPr>
                          <m:t>𝒊𝒋</m:t>
                        </m:r>
                      </m:sub>
                    </m:sSub>
                    <m:r>
                      <a:rPr lang="en-US" b="1" i="1" smtClean="0">
                        <a:latin typeface="Cambria Math" panose="02040503050406030204" pitchFamily="18" charset="0"/>
                      </a:rPr>
                      <m:t> </m:t>
                    </m:r>
                    <m:r>
                      <a:rPr lang="en-US" b="1" i="1" smtClean="0">
                        <a:latin typeface="Cambria Math" panose="02040503050406030204" pitchFamily="18" charset="0"/>
                      </a:rPr>
                      <m:t>𝒇𝒐𝒓</m:t>
                    </m:r>
                    <m:r>
                      <a:rPr lang="en-US" b="1" i="1" smtClean="0">
                        <a:latin typeface="Cambria Math" panose="02040503050406030204" pitchFamily="18" charset="0"/>
                      </a:rPr>
                      <m:t> </m:t>
                    </m:r>
                    <m:r>
                      <a:rPr lang="en-US" b="1" i="1" smtClean="0">
                        <a:latin typeface="Cambria Math" panose="02040503050406030204" pitchFamily="18" charset="0"/>
                      </a:rPr>
                      <m:t>𝒆𝒂𝒄𝒉</m:t>
                    </m:r>
                    <m:r>
                      <a:rPr lang="en-US" b="1" i="1" smtClean="0">
                        <a:latin typeface="Cambria Math" panose="02040503050406030204" pitchFamily="18" charset="0"/>
                      </a:rPr>
                      <m:t> </m:t>
                    </m:r>
                    <m:r>
                      <a:rPr lang="en-US" b="1" i="1" smtClean="0">
                        <a:latin typeface="Cambria Math" panose="02040503050406030204" pitchFamily="18" charset="0"/>
                      </a:rPr>
                      <m:t>𝒑𝒐𝒏𝒕</m:t>
                    </m:r>
                    <m:r>
                      <a:rPr lang="en-US" b="1" i="1" smtClean="0">
                        <a:latin typeface="Cambria Math" panose="02040503050406030204" pitchFamily="18" charset="0"/>
                      </a:rPr>
                      <m:t> </m:t>
                    </m:r>
                    <m:r>
                      <a:rPr lang="en-US" b="1" i="1" smtClean="0">
                        <a:latin typeface="Cambria Math" panose="02040503050406030204" pitchFamily="18" charset="0"/>
                      </a:rPr>
                      <m:t>𝒕𝒉𝒆𝒏</m:t>
                    </m:r>
                    <m:r>
                      <a:rPr lang="en-US" b="1" i="1" smtClean="0">
                        <a:latin typeface="Cambria Math" panose="02040503050406030204" pitchFamily="18" charset="0"/>
                      </a:rPr>
                      <m:t> </m:t>
                    </m:r>
                    <m:r>
                      <a:rPr lang="en-US" b="1" i="1" smtClean="0">
                        <a:latin typeface="Cambria Math" panose="02040503050406030204" pitchFamily="18" charset="0"/>
                      </a:rPr>
                      <m:t>𝒑𝒓𝒆𝒑𝒂𝒓𝒆</m:t>
                    </m:r>
                    <m:r>
                      <a:rPr lang="en-US" b="1" i="1" smtClean="0">
                        <a:latin typeface="Cambria Math" panose="02040503050406030204" pitchFamily="18" charset="0"/>
                      </a:rPr>
                      <m:t> </m:t>
                    </m:r>
                    <m:r>
                      <a:rPr lang="en-US" b="1" i="1" smtClean="0">
                        <a:latin typeface="Cambria Math" panose="02040503050406030204" pitchFamily="18" charset="0"/>
                      </a:rPr>
                      <m:t>𝒕𝒉𝒆</m:t>
                    </m:r>
                    <m:r>
                      <a:rPr lang="en-US" b="1" i="1" smtClean="0">
                        <a:latin typeface="Cambria Math" panose="02040503050406030204" pitchFamily="18" charset="0"/>
                      </a:rPr>
                      <m:t> </m:t>
                    </m:r>
                  </m:oMath>
                </a14:m>
                <a:endParaRPr lang="en-US" b="1" dirty="0"/>
              </a:p>
              <a:p>
                <a:r>
                  <a:rPr lang="en-IN" b="1" dirty="0"/>
                  <a:t>Average slope </a:t>
                </a:r>
              </a:p>
            </p:txBody>
          </p:sp>
        </mc:Choice>
        <mc:Fallback xmlns="">
          <p:sp>
            <p:nvSpPr>
              <p:cNvPr id="13" name="TextBox 12">
                <a:extLst>
                  <a:ext uri="{FF2B5EF4-FFF2-40B4-BE49-F238E27FC236}">
                    <a16:creationId xmlns:a16="http://schemas.microsoft.com/office/drawing/2014/main" id="{70CDC9BA-54C9-48A1-879B-9E605B8B85B6}"/>
                  </a:ext>
                </a:extLst>
              </p:cNvPr>
              <p:cNvSpPr txBox="1">
                <a:spLocks noRot="1" noChangeAspect="1" noMove="1" noResize="1" noEditPoints="1" noAdjustHandles="1" noChangeArrowheads="1" noChangeShapeType="1" noTextEdit="1"/>
              </p:cNvSpPr>
              <p:nvPr/>
            </p:nvSpPr>
            <p:spPr>
              <a:xfrm>
                <a:off x="66733" y="628376"/>
                <a:ext cx="5119030" cy="949619"/>
              </a:xfrm>
              <a:prstGeom prst="rect">
                <a:avLst/>
              </a:prstGeom>
              <a:blipFill>
                <a:blip r:embed="rId3"/>
                <a:stretch>
                  <a:fillRect l="-950" t="-2532" b="-8228"/>
                </a:stretch>
              </a:blipFill>
            </p:spPr>
            <p:txBody>
              <a:bodyPr/>
              <a:lstStyle/>
              <a:p>
                <a:r>
                  <a:rPr lang="en-IN">
                    <a:noFill/>
                  </a:rPr>
                  <a:t> </a:t>
                </a:r>
              </a:p>
            </p:txBody>
          </p:sp>
        </mc:Fallback>
      </mc:AlternateContent>
    </p:spTree>
    <p:extLst>
      <p:ext uri="{BB962C8B-B14F-4D97-AF65-F5344CB8AC3E}">
        <p14:creationId xmlns:p14="http://schemas.microsoft.com/office/powerpoint/2010/main" val="10980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8883F-12AC-4689-9363-CDC108C7E4E7}"/>
              </a:ext>
            </a:extLst>
          </p:cNvPr>
          <p:cNvSpPr>
            <a:spLocks noGrp="1"/>
          </p:cNvSpPr>
          <p:nvPr>
            <p:ph type="title"/>
          </p:nvPr>
        </p:nvSpPr>
        <p:spPr>
          <a:xfrm>
            <a:off x="838200" y="365126"/>
            <a:ext cx="10515600" cy="849526"/>
          </a:xfrm>
        </p:spPr>
        <p:txBody>
          <a:bodyPr/>
          <a:lstStyle/>
          <a:p>
            <a:r>
              <a:rPr lang="en-US" dirty="0"/>
              <a:t>Fit the line: Ordinary/Least Square Method </a:t>
            </a:r>
            <a:endParaRPr lang="en-IN" dirty="0"/>
          </a:p>
        </p:txBody>
      </p:sp>
      <p:sp>
        <p:nvSpPr>
          <p:cNvPr id="3" name="Content Placeholder 2">
            <a:extLst>
              <a:ext uri="{FF2B5EF4-FFF2-40B4-BE49-F238E27FC236}">
                <a16:creationId xmlns:a16="http://schemas.microsoft.com/office/drawing/2014/main" id="{0EF8ED51-7BBF-41D0-BB4F-54132C78465A}"/>
              </a:ext>
            </a:extLst>
          </p:cNvPr>
          <p:cNvSpPr>
            <a:spLocks noGrp="1"/>
          </p:cNvSpPr>
          <p:nvPr>
            <p:ph idx="1"/>
          </p:nvPr>
        </p:nvSpPr>
        <p:spPr>
          <a:xfrm>
            <a:off x="838200" y="1214652"/>
            <a:ext cx="5257800" cy="4962311"/>
          </a:xfrm>
        </p:spPr>
        <p:txBody>
          <a:bodyPr>
            <a:normAutofit fontScale="92500" lnSpcReduction="20000"/>
          </a:bodyPr>
          <a:lstStyle/>
          <a:p>
            <a:pPr marL="0" indent="0" algn="just">
              <a:lnSpc>
                <a:spcPct val="150000"/>
              </a:lnSpc>
              <a:buNone/>
            </a:pPr>
            <a:r>
              <a:rPr lang="en-US" b="0" i="0" dirty="0">
                <a:solidFill>
                  <a:srgbClr val="202122"/>
                </a:solidFill>
                <a:effectLst/>
                <a:latin typeface="Arial" panose="020B0604020202020204" pitchFamily="34" charset="0"/>
              </a:rPr>
              <a:t>Geometrically, this is seen as the sum of the squared distances, parallel to the axis of the dependent variable, between each data point in the set and the corresponding point on the regression surface—the smaller the differences, the better the model fits the data. </a:t>
            </a:r>
            <a:endParaRPr lang="en-IN" dirty="0"/>
          </a:p>
        </p:txBody>
      </p:sp>
      <p:pic>
        <p:nvPicPr>
          <p:cNvPr id="5" name="Picture 4">
            <a:extLst>
              <a:ext uri="{FF2B5EF4-FFF2-40B4-BE49-F238E27FC236}">
                <a16:creationId xmlns:a16="http://schemas.microsoft.com/office/drawing/2014/main" id="{B423566A-AB20-4451-BD04-A2760B3BC361}"/>
              </a:ext>
            </a:extLst>
          </p:cNvPr>
          <p:cNvPicPr>
            <a:picLocks noChangeAspect="1"/>
          </p:cNvPicPr>
          <p:nvPr/>
        </p:nvPicPr>
        <p:blipFill>
          <a:blip r:embed="rId2"/>
          <a:stretch>
            <a:fillRect/>
          </a:stretch>
        </p:blipFill>
        <p:spPr>
          <a:xfrm>
            <a:off x="6518348" y="1327970"/>
            <a:ext cx="5362168" cy="4848993"/>
          </a:xfrm>
          <a:prstGeom prst="rect">
            <a:avLst/>
          </a:prstGeom>
        </p:spPr>
      </p:pic>
    </p:spTree>
    <p:extLst>
      <p:ext uri="{BB962C8B-B14F-4D97-AF65-F5344CB8AC3E}">
        <p14:creationId xmlns:p14="http://schemas.microsoft.com/office/powerpoint/2010/main" val="3949494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2">
                <a:extLst>
                  <a:ext uri="{FF2B5EF4-FFF2-40B4-BE49-F238E27FC236}">
                    <a16:creationId xmlns:a16="http://schemas.microsoft.com/office/drawing/2014/main" id="{4C080A4F-EAA2-4E1E-9397-6F91E8CB8018}"/>
                  </a:ext>
                </a:extLst>
              </p:cNvPr>
              <p:cNvSpPr>
                <a:spLocks noChangeArrowheads="1"/>
              </p:cNvSpPr>
              <p:nvPr/>
            </p:nvSpPr>
            <p:spPr bwMode="auto">
              <a:xfrm>
                <a:off x="436728" y="1834979"/>
                <a:ext cx="10818987" cy="206210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02122"/>
                    </a:solidFill>
                    <a:effectLst/>
                    <a:cs typeface="Arial" panose="020B0604020202020204" pitchFamily="34" charset="0"/>
                    <a:hlinkClick r:id="rId2" action="ppaction://hlinksldjump"/>
                  </a:rPr>
                  <a:t>Such a system </a:t>
                </a:r>
                <a:r>
                  <a:rPr kumimoji="0" lang="en-US" altLang="en-US" sz="3200" b="0" i="0" u="none" strike="noStrike" cap="none" normalizeH="0" baseline="0" dirty="0">
                    <a:ln>
                      <a:noFill/>
                    </a:ln>
                    <a:solidFill>
                      <a:srgbClr val="202122"/>
                    </a:solidFill>
                    <a:effectLst/>
                    <a:cs typeface="Arial" panose="020B0604020202020204" pitchFamily="34" charset="0"/>
                  </a:rPr>
                  <a:t>usually has no exact solution,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02122"/>
                    </a:solidFill>
                    <a:effectLst/>
                    <a:cs typeface="Arial" panose="020B0604020202020204" pitchFamily="34" charset="0"/>
                  </a:rPr>
                  <a:t>so the goal is instead to find the coefficients  </a:t>
                </a:r>
                <a14:m>
                  <m:oMath xmlns:m="http://schemas.openxmlformats.org/officeDocument/2006/math">
                    <m:r>
                      <a:rPr kumimoji="0" lang="en-US" altLang="en-US" sz="3200" b="0" i="1" u="none" strike="noStrike" cap="none" normalizeH="0" baseline="0" smtClean="0">
                        <a:ln>
                          <a:noFill/>
                        </a:ln>
                        <a:solidFill>
                          <a:srgbClr val="202122"/>
                        </a:solidFill>
                        <a:effectLst/>
                        <a:latin typeface="Cambria Math" panose="02040503050406030204" pitchFamily="18" charset="0"/>
                        <a:ea typeface="Cambria Math" panose="02040503050406030204" pitchFamily="18" charset="0"/>
                        <a:cs typeface="Arial" panose="020B0604020202020204" pitchFamily="34" charset="0"/>
                      </a:rPr>
                      <m:t>𝛽</m:t>
                    </m:r>
                  </m:oMath>
                </a14:m>
                <a:r>
                  <a:rPr kumimoji="0" lang="en-US" altLang="en-US" sz="3200" b="0" i="0" u="none" strike="noStrike" cap="none" normalizeH="0" baseline="0" dirty="0">
                    <a:ln>
                      <a:noFill/>
                    </a:ln>
                    <a:solidFill>
                      <a:srgbClr val="202122"/>
                    </a:solidFill>
                    <a:effectLst/>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02122"/>
                    </a:solidFill>
                    <a:effectLst/>
                    <a:cs typeface="Arial" panose="020B0604020202020204" pitchFamily="34" charset="0"/>
                  </a:rPr>
                  <a:t>    which fit the equations "best",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02122"/>
                    </a:solidFill>
                    <a:effectLst/>
                    <a:cs typeface="Arial" panose="020B0604020202020204" pitchFamily="34" charset="0"/>
                  </a:rPr>
                  <a:t>in the sense of solving the </a:t>
                </a:r>
                <a:r>
                  <a:rPr kumimoji="0" lang="en-US" altLang="en-US" sz="3200" b="0" i="0" u="none" strike="noStrike" cap="none" normalizeH="0" baseline="0" dirty="0">
                    <a:ln>
                      <a:noFill/>
                    </a:ln>
                    <a:solidFill>
                      <a:srgbClr val="0645AD"/>
                    </a:solidFill>
                    <a:effectLst/>
                    <a:cs typeface="Arial" panose="020B0604020202020204" pitchFamily="34" charset="0"/>
                    <a:hlinkClick r:id="rId3" tooltip="Quadratic form (statistics)"/>
                  </a:rPr>
                  <a:t>quadratic</a:t>
                </a:r>
                <a:r>
                  <a:rPr kumimoji="0" lang="en-US" altLang="en-US" sz="3200" b="0" i="0" u="none" strike="noStrike" cap="none" normalizeH="0" baseline="0" dirty="0">
                    <a:ln>
                      <a:noFill/>
                    </a:ln>
                    <a:solidFill>
                      <a:srgbClr val="202122"/>
                    </a:solidFill>
                    <a:effectLst/>
                    <a:cs typeface="Arial" panose="020B0604020202020204" pitchFamily="34" charset="0"/>
                  </a:rPr>
                  <a:t> </a:t>
                </a:r>
                <a:r>
                  <a:rPr kumimoji="0" lang="en-US" altLang="en-US" sz="3200" b="0" i="0" u="none" strike="noStrike" cap="none" normalizeH="0" baseline="0" dirty="0">
                    <a:ln>
                      <a:noFill/>
                    </a:ln>
                    <a:solidFill>
                      <a:srgbClr val="0645AD"/>
                    </a:solidFill>
                    <a:effectLst/>
                    <a:cs typeface="Arial" panose="020B0604020202020204" pitchFamily="34" charset="0"/>
                    <a:hlinkClick r:id="rId4" tooltip="Mathematical optimization"/>
                  </a:rPr>
                  <a:t>minimization</a:t>
                </a:r>
                <a:r>
                  <a:rPr kumimoji="0" lang="en-US" altLang="en-US" sz="3200" b="0" i="0" u="none" strike="noStrike" cap="none" normalizeH="0" baseline="0" dirty="0">
                    <a:ln>
                      <a:noFill/>
                    </a:ln>
                    <a:solidFill>
                      <a:srgbClr val="202122"/>
                    </a:solidFill>
                    <a:effectLst/>
                    <a:cs typeface="Arial" panose="020B0604020202020204" pitchFamily="34" charset="0"/>
                  </a:rPr>
                  <a:t> problem</a:t>
                </a:r>
                <a:r>
                  <a:rPr kumimoji="0" lang="en-US" altLang="en-US" sz="3200" b="0" i="0" u="none" strike="noStrike" cap="none" normalizeH="0" baseline="0" dirty="0">
                    <a:ln>
                      <a:noFill/>
                    </a:ln>
                    <a:solidFill>
                      <a:schemeClr val="tx1"/>
                    </a:solidFill>
                    <a:effectLst/>
                  </a:rPr>
                  <a:t> </a:t>
                </a:r>
              </a:p>
            </p:txBody>
          </p:sp>
        </mc:Choice>
        <mc:Fallback xmlns="">
          <p:sp>
            <p:nvSpPr>
              <p:cNvPr id="4" name="Rectangle 2">
                <a:extLst>
                  <a:ext uri="{FF2B5EF4-FFF2-40B4-BE49-F238E27FC236}">
                    <a16:creationId xmlns:a16="http://schemas.microsoft.com/office/drawing/2014/main" id="{4C080A4F-EAA2-4E1E-9397-6F91E8CB8018}"/>
                  </a:ext>
                </a:extLst>
              </p:cNvPr>
              <p:cNvSpPr>
                <a:spLocks noRot="1" noChangeAspect="1" noMove="1" noResize="1" noEditPoints="1" noAdjustHandles="1" noChangeArrowheads="1" noChangeShapeType="1" noTextEdit="1"/>
              </p:cNvSpPr>
              <p:nvPr/>
            </p:nvSpPr>
            <p:spPr bwMode="auto">
              <a:xfrm>
                <a:off x="436728" y="1834979"/>
                <a:ext cx="10818987" cy="2062103"/>
              </a:xfrm>
              <a:prstGeom prst="rect">
                <a:avLst/>
              </a:prstGeom>
              <a:blipFill>
                <a:blip r:embed="rId5"/>
                <a:stretch>
                  <a:fillRect l="-1466" t="-3254" b="-94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
        <p:nvSpPr>
          <p:cNvPr id="5" name="AutoShape 3" descr="{\boldsymbol {\beta }}">
            <a:extLst>
              <a:ext uri="{FF2B5EF4-FFF2-40B4-BE49-F238E27FC236}">
                <a16:creationId xmlns:a16="http://schemas.microsoft.com/office/drawing/2014/main" id="{419EE97B-D027-4293-8796-1E7F0190EB20}"/>
              </a:ext>
            </a:extLst>
          </p:cNvPr>
          <p:cNvSpPr>
            <a:spLocks noChangeAspect="1" noChangeArrowheads="1"/>
          </p:cNvSpPr>
          <p:nvPr/>
        </p:nvSpPr>
        <p:spPr bwMode="auto">
          <a:xfrm>
            <a:off x="50895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665002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3A42A-A1BC-40F9-8CD5-D21B7304FFC8}"/>
              </a:ext>
            </a:extLst>
          </p:cNvPr>
          <p:cNvSpPr>
            <a:spLocks noGrp="1"/>
          </p:cNvSpPr>
          <p:nvPr>
            <p:ph type="title"/>
          </p:nvPr>
        </p:nvSpPr>
        <p:spPr/>
        <p:style>
          <a:lnRef idx="2">
            <a:schemeClr val="dk1"/>
          </a:lnRef>
          <a:fillRef idx="1">
            <a:schemeClr val="lt1"/>
          </a:fillRef>
          <a:effectRef idx="0">
            <a:schemeClr val="dk1"/>
          </a:effectRef>
          <a:fontRef idx="minor">
            <a:schemeClr val="dk1"/>
          </a:fontRef>
        </p:style>
        <p:txBody>
          <a:bodyPr>
            <a:normAutofit fontScale="90000"/>
          </a:bodyPr>
          <a:lstStyle/>
          <a:p>
            <a:r>
              <a:rPr lang="en-US" dirty="0"/>
              <a:t>For Simple Linear regression Model : contains only two variables, one constant value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A87E98-1916-45E3-84C1-85172EC20A55}"/>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𝑦</m:t>
                      </m:r>
                      <m:r>
                        <a:rPr lang="en-US" sz="3600" b="0" i="1" smtClean="0">
                          <a:latin typeface="Cambria Math" panose="02040503050406030204" pitchFamily="18" charset="0"/>
                        </a:rPr>
                        <m:t>= </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𝛽</m:t>
                          </m:r>
                        </m:e>
                        <m:sub>
                          <m:r>
                            <a:rPr lang="en-US" sz="3600" b="0" i="1" smtClean="0">
                              <a:latin typeface="Cambria Math" panose="02040503050406030204" pitchFamily="18" charset="0"/>
                            </a:rPr>
                            <m:t>0</m:t>
                          </m:r>
                        </m:sub>
                      </m:sSub>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𝛽</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𝑥</m:t>
                      </m:r>
                      <m:r>
                        <a:rPr lang="en-US" sz="3600" b="0" i="1" smtClean="0">
                          <a:latin typeface="Cambria Math" panose="02040503050406030204" pitchFamily="18" charset="0"/>
                        </a:rPr>
                        <m:t>+</m:t>
                      </m:r>
                      <m:r>
                        <a:rPr lang="en-US" sz="3600" i="1">
                          <a:latin typeface="Cambria Math" panose="02040503050406030204" pitchFamily="18" charset="0"/>
                          <a:ea typeface="Cambria Math" panose="02040503050406030204" pitchFamily="18" charset="0"/>
                        </a:rPr>
                        <m:t>𝜖</m:t>
                      </m:r>
                    </m:oMath>
                  </m:oMathPara>
                </a14:m>
                <a:endParaRPr lang="en-US" sz="3600" dirty="0">
                  <a:ea typeface="Cambria Math" panose="02040503050406030204" pitchFamily="18" charset="0"/>
                </a:endParaRPr>
              </a:p>
              <a:p>
                <a:pPr marL="0" indent="0">
                  <a:buNone/>
                </a:pPr>
                <a:endParaRPr lang="en-IN" sz="36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n-IN" sz="3600" i="1" smtClean="0">
                              <a:latin typeface="Cambria Math" panose="02040503050406030204" pitchFamily="18" charset="0"/>
                            </a:rPr>
                          </m:ctrlPr>
                        </m:accPr>
                        <m:e>
                          <m:sSub>
                            <m:sSubPr>
                              <m:ctrlPr>
                                <a:rPr lang="en-IN" sz="3600" i="1" smtClean="0">
                                  <a:latin typeface="Cambria Math" panose="02040503050406030204" pitchFamily="18" charset="0"/>
                                </a:rPr>
                              </m:ctrlPr>
                            </m:sSubPr>
                            <m:e>
                              <m:r>
                                <a:rPr lang="en-IN" sz="3600" i="1" smtClean="0">
                                  <a:latin typeface="Cambria Math" panose="02040503050406030204" pitchFamily="18" charset="0"/>
                                  <a:ea typeface="Cambria Math" panose="02040503050406030204" pitchFamily="18" charset="0"/>
                                </a:rPr>
                                <m:t>𝛽</m:t>
                              </m:r>
                            </m:e>
                            <m:sub>
                              <m:r>
                                <a:rPr lang="en-US" sz="3600" b="0" i="1" smtClean="0">
                                  <a:latin typeface="Cambria Math" panose="02040503050406030204" pitchFamily="18" charset="0"/>
                                </a:rPr>
                                <m:t>1</m:t>
                              </m:r>
                            </m:sub>
                          </m:sSub>
                        </m:e>
                      </m:acc>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𝑛</m:t>
                          </m:r>
                          <m:r>
                            <a:rPr lang="en-US" sz="3600" b="0" i="1" smtClean="0">
                              <a:latin typeface="Cambria Math" panose="02040503050406030204" pitchFamily="18" charset="0"/>
                            </a:rPr>
                            <m:t> </m:t>
                          </m:r>
                          <m:nary>
                            <m:naryPr>
                              <m:chr m:val="∑"/>
                              <m:subHide m:val="on"/>
                              <m:supHide m:val="on"/>
                              <m:ctrlPr>
                                <a:rPr lang="en-US" sz="3600" b="0" i="1" smtClean="0">
                                  <a:latin typeface="Cambria Math" panose="02040503050406030204" pitchFamily="18" charset="0"/>
                                </a:rPr>
                              </m:ctrlPr>
                            </m:naryPr>
                            <m:sub/>
                            <m:sup/>
                            <m:e>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𝑖</m:t>
                                  </m:r>
                                </m:sub>
                              </m:sSub>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𝑦</m:t>
                                  </m:r>
                                </m:e>
                                <m:sub>
                                  <m:r>
                                    <a:rPr lang="en-US" sz="3600" b="0" i="1" smtClean="0">
                                      <a:latin typeface="Cambria Math" panose="02040503050406030204" pitchFamily="18" charset="0"/>
                                    </a:rPr>
                                    <m:t>𝑖</m:t>
                                  </m:r>
                                </m:sub>
                              </m:sSub>
                              <m:r>
                                <a:rPr lang="en-US" sz="3600" b="0" i="1" smtClean="0">
                                  <a:latin typeface="Cambria Math" panose="02040503050406030204" pitchFamily="18" charset="0"/>
                                </a:rPr>
                                <m:t> −</m:t>
                              </m:r>
                              <m:r>
                                <a:rPr lang="en-US" sz="3600" b="0" i="1" smtClean="0">
                                  <a:latin typeface="Cambria Math" panose="02040503050406030204" pitchFamily="18" charset="0"/>
                                </a:rPr>
                                <m:t>𝑛</m:t>
                              </m:r>
                              <m:nary>
                                <m:naryPr>
                                  <m:chr m:val="∑"/>
                                  <m:subHide m:val="on"/>
                                  <m:supHide m:val="on"/>
                                  <m:ctrlPr>
                                    <a:rPr lang="en-US" sz="3600" b="0" i="1" smtClean="0">
                                      <a:latin typeface="Cambria Math" panose="02040503050406030204" pitchFamily="18" charset="0"/>
                                    </a:rPr>
                                  </m:ctrlPr>
                                </m:naryPr>
                                <m:sub/>
                                <m:sup/>
                                <m:e>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𝑖</m:t>
                                      </m:r>
                                    </m:sub>
                                  </m:sSub>
                                  <m:nary>
                                    <m:naryPr>
                                      <m:chr m:val="∑"/>
                                      <m:subHide m:val="on"/>
                                      <m:supHide m:val="on"/>
                                      <m:ctrlPr>
                                        <a:rPr lang="en-US" sz="3600" b="0" i="1" smtClean="0">
                                          <a:latin typeface="Cambria Math" panose="02040503050406030204" pitchFamily="18" charset="0"/>
                                        </a:rPr>
                                      </m:ctrlPr>
                                    </m:naryPr>
                                    <m:sub/>
                                    <m:sup/>
                                    <m:e>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𝑦</m:t>
                                          </m:r>
                                        </m:e>
                                        <m:sub>
                                          <m:r>
                                            <a:rPr lang="en-US" sz="3600" b="0" i="1" smtClean="0">
                                              <a:latin typeface="Cambria Math" panose="02040503050406030204" pitchFamily="18" charset="0"/>
                                            </a:rPr>
                                            <m:t>𝑖</m:t>
                                          </m:r>
                                        </m:sub>
                                      </m:sSub>
                                    </m:e>
                                  </m:nary>
                                </m:e>
                              </m:nary>
                            </m:e>
                          </m:nary>
                        </m:num>
                        <m:den>
                          <m:r>
                            <a:rPr lang="en-US" sz="3600" b="0" i="1" smtClean="0">
                              <a:latin typeface="Cambria Math" panose="02040503050406030204" pitchFamily="18" charset="0"/>
                            </a:rPr>
                            <m:t>𝑛</m:t>
                          </m:r>
                          <m:nary>
                            <m:naryPr>
                              <m:chr m:val="∑"/>
                              <m:subHide m:val="on"/>
                              <m:supHide m:val="on"/>
                              <m:ctrlPr>
                                <a:rPr lang="en-US" sz="3600" b="0" i="1" smtClean="0">
                                  <a:latin typeface="Cambria Math" panose="02040503050406030204" pitchFamily="18" charset="0"/>
                                </a:rPr>
                              </m:ctrlPr>
                            </m:naryPr>
                            <m:sub/>
                            <m:sup/>
                            <m:e>
                              <m:sSubSup>
                                <m:sSubSupPr>
                                  <m:ctrlPr>
                                    <a:rPr lang="en-US" sz="3600" b="0" i="1" smtClean="0">
                                      <a:latin typeface="Cambria Math" panose="02040503050406030204" pitchFamily="18" charset="0"/>
                                    </a:rPr>
                                  </m:ctrlPr>
                                </m:sSubSupPr>
                                <m:e>
                                  <m:r>
                                    <a:rPr lang="en-US" sz="3600" b="0" i="1" smtClean="0">
                                      <a:latin typeface="Cambria Math" panose="02040503050406030204" pitchFamily="18" charset="0"/>
                                    </a:rPr>
                                    <m:t>𝑥</m:t>
                                  </m:r>
                                </m:e>
                                <m:sub>
                                  <m:r>
                                    <a:rPr lang="en-US" sz="3600" b="0" i="1" smtClean="0">
                                      <a:latin typeface="Cambria Math" panose="02040503050406030204" pitchFamily="18" charset="0"/>
                                    </a:rPr>
                                    <m:t>𝑖</m:t>
                                  </m:r>
                                </m:sub>
                                <m:sup>
                                  <m:r>
                                    <a:rPr lang="en-US" sz="3600" b="0" i="1" smtClean="0">
                                      <a:latin typeface="Cambria Math" panose="02040503050406030204" pitchFamily="18" charset="0"/>
                                    </a:rPr>
                                    <m:t>2</m:t>
                                  </m:r>
                                </m:sup>
                              </m:sSubSup>
                            </m:e>
                          </m:nary>
                          <m:r>
                            <a:rPr lang="en-US" sz="3600" b="0" i="1" smtClean="0">
                              <a:latin typeface="Cambria Math" panose="02040503050406030204" pitchFamily="18" charset="0"/>
                            </a:rPr>
                            <m:t> −</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m:t>
                              </m:r>
                              <m:nary>
                                <m:naryPr>
                                  <m:chr m:val="∑"/>
                                  <m:subHide m:val="on"/>
                                  <m:supHide m:val="on"/>
                                  <m:ctrlPr>
                                    <a:rPr lang="en-US" sz="3600" b="0" i="1" smtClean="0">
                                      <a:latin typeface="Cambria Math" panose="02040503050406030204" pitchFamily="18" charset="0"/>
                                    </a:rPr>
                                  </m:ctrlPr>
                                </m:naryPr>
                                <m:sub/>
                                <m:sup/>
                                <m:e>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𝑖</m:t>
                                      </m:r>
                                    </m:sub>
                                  </m:sSub>
                                </m:e>
                              </m:nary>
                              <m:r>
                                <a:rPr lang="en-US" sz="3600" b="0" i="1" smtClean="0">
                                  <a:latin typeface="Cambria Math" panose="02040503050406030204" pitchFamily="18" charset="0"/>
                                </a:rPr>
                                <m:t>)</m:t>
                              </m:r>
                            </m:e>
                            <m:sup>
                              <m:r>
                                <a:rPr lang="en-US" sz="3600" b="0" i="1" smtClean="0">
                                  <a:latin typeface="Cambria Math" panose="02040503050406030204" pitchFamily="18" charset="0"/>
                                </a:rPr>
                                <m:t>2</m:t>
                              </m:r>
                            </m:sup>
                          </m:sSup>
                        </m:den>
                      </m:f>
                    </m:oMath>
                  </m:oMathPara>
                </a14:m>
                <a:endParaRPr lang="en-IN" sz="3600" dirty="0"/>
              </a:p>
              <a:p>
                <a:pPr marL="0" indent="0">
                  <a:buNone/>
                </a:pPr>
                <a:r>
                  <a:rPr lang="en-IN" sz="3600" dirty="0"/>
                  <a:t>                          </a:t>
                </a:r>
                <a14:m>
                  <m:oMath xmlns:m="http://schemas.openxmlformats.org/officeDocument/2006/math">
                    <m:acc>
                      <m:accPr>
                        <m:chr m:val="̂"/>
                        <m:ctrlPr>
                          <a:rPr lang="en-IN" sz="3600" i="1" smtClean="0">
                            <a:latin typeface="Cambria Math" panose="02040503050406030204" pitchFamily="18" charset="0"/>
                          </a:rPr>
                        </m:ctrlPr>
                      </m:accPr>
                      <m:e>
                        <m:sSub>
                          <m:sSubPr>
                            <m:ctrlPr>
                              <a:rPr lang="en-IN" sz="3600" i="1" smtClean="0">
                                <a:latin typeface="Cambria Math" panose="02040503050406030204" pitchFamily="18" charset="0"/>
                              </a:rPr>
                            </m:ctrlPr>
                          </m:sSubPr>
                          <m:e>
                            <m:r>
                              <a:rPr lang="en-IN" sz="3600" i="1" smtClean="0">
                                <a:latin typeface="Cambria Math" panose="02040503050406030204" pitchFamily="18" charset="0"/>
                                <a:ea typeface="Cambria Math" panose="02040503050406030204" pitchFamily="18" charset="0"/>
                              </a:rPr>
                              <m:t>𝛽</m:t>
                            </m:r>
                          </m:e>
                          <m:sub>
                            <m:r>
                              <a:rPr lang="en-US" sz="3600" b="0" i="1" smtClean="0">
                                <a:latin typeface="Cambria Math" panose="02040503050406030204" pitchFamily="18" charset="0"/>
                              </a:rPr>
                              <m:t>0</m:t>
                            </m:r>
                          </m:sub>
                        </m:sSub>
                      </m:e>
                    </m:acc>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𝑦</m:t>
                        </m:r>
                      </m:e>
                    </m:acc>
                    <m:r>
                      <a:rPr lang="en-US" sz="3600" b="0" i="1" smtClean="0">
                        <a:latin typeface="Cambria Math" panose="02040503050406030204" pitchFamily="18" charset="0"/>
                      </a:rPr>
                      <m:t> − </m:t>
                    </m:r>
                    <m:acc>
                      <m:accPr>
                        <m:chr m:val="̂"/>
                        <m:ctrlPr>
                          <a:rPr lang="en-US" sz="3600" b="0" i="1" smtClean="0">
                            <a:latin typeface="Cambria Math" panose="02040503050406030204" pitchFamily="18" charset="0"/>
                          </a:rPr>
                        </m:ctrlPr>
                      </m:accPr>
                      <m:e>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𝛽</m:t>
                            </m:r>
                          </m:e>
                          <m:sub>
                            <m:r>
                              <a:rPr lang="en-US" sz="3600" b="0" i="1" smtClean="0">
                                <a:latin typeface="Cambria Math" panose="02040503050406030204" pitchFamily="18" charset="0"/>
                              </a:rPr>
                              <m:t>1</m:t>
                            </m:r>
                          </m:sub>
                        </m:sSub>
                      </m:e>
                    </m:acc>
                    <m:r>
                      <a:rPr lang="en-US" sz="3600" b="0" i="1" smtClean="0">
                        <a:latin typeface="Cambria Math" panose="02040503050406030204" pitchFamily="18" charset="0"/>
                      </a:rPr>
                      <m:t>𝑥</m:t>
                    </m:r>
                    <m:r>
                      <a:rPr lang="en-US" sz="3600" b="0" i="1" smtClean="0">
                        <a:latin typeface="Cambria Math" panose="02040503050406030204" pitchFamily="18" charset="0"/>
                      </a:rPr>
                      <m:t> </m:t>
                    </m:r>
                  </m:oMath>
                </a14:m>
                <a:endParaRPr lang="en-IN" sz="3600" dirty="0"/>
              </a:p>
              <a:p>
                <a:pPr marL="0" indent="0">
                  <a:buNone/>
                </a:pPr>
                <a:r>
                  <a:rPr lang="en-IN" sz="3600" dirty="0"/>
                  <a:t>Where </a:t>
                </a:r>
                <a14:m>
                  <m:oMath xmlns:m="http://schemas.openxmlformats.org/officeDocument/2006/math">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𝑦</m:t>
                        </m:r>
                      </m:e>
                    </m:acc>
                    <m:r>
                      <a:rPr lang="en-US" sz="3600" b="0" i="1" smtClean="0">
                        <a:latin typeface="Cambria Math" panose="02040503050406030204" pitchFamily="18" charset="0"/>
                      </a:rPr>
                      <m:t> </m:t>
                    </m:r>
                  </m:oMath>
                </a14:m>
                <a:r>
                  <a:rPr lang="en-IN" sz="3600" dirty="0"/>
                  <a:t> is the mean </a:t>
                </a:r>
              </a:p>
            </p:txBody>
          </p:sp>
        </mc:Choice>
        <mc:Fallback xmlns="">
          <p:sp>
            <p:nvSpPr>
              <p:cNvPr id="3" name="Content Placeholder 2">
                <a:extLst>
                  <a:ext uri="{FF2B5EF4-FFF2-40B4-BE49-F238E27FC236}">
                    <a16:creationId xmlns:a16="http://schemas.microsoft.com/office/drawing/2014/main" id="{A9A87E98-1916-45E3-84C1-85172EC20A55}"/>
                  </a:ext>
                </a:extLst>
              </p:cNvPr>
              <p:cNvSpPr>
                <a:spLocks noGrp="1" noRot="1" noChangeAspect="1" noMove="1" noResize="1" noEditPoints="1" noAdjustHandles="1" noChangeArrowheads="1" noChangeShapeType="1" noTextEdit="1"/>
              </p:cNvSpPr>
              <p:nvPr>
                <p:ph idx="1"/>
              </p:nvPr>
            </p:nvSpPr>
            <p:spPr>
              <a:blipFill>
                <a:blip r:embed="rId2"/>
                <a:stretch>
                  <a:fillRect l="-1797"/>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0DBE612E-1EEB-411A-8BCA-B4D4F50D0EA5}"/>
                  </a:ext>
                </a:extLst>
              </p14:cNvPr>
              <p14:cNvContentPartPr/>
              <p14:nvPr/>
            </p14:nvContentPartPr>
            <p14:xfrm>
              <a:off x="3330720" y="3080880"/>
              <a:ext cx="482760" cy="1152000"/>
            </p14:xfrm>
          </p:contentPart>
        </mc:Choice>
        <mc:Fallback xmlns="">
          <p:pic>
            <p:nvPicPr>
              <p:cNvPr id="5" name="Ink 4">
                <a:extLst>
                  <a:ext uri="{FF2B5EF4-FFF2-40B4-BE49-F238E27FC236}">
                    <a16:creationId xmlns:a16="http://schemas.microsoft.com/office/drawing/2014/main" id="{0DBE612E-1EEB-411A-8BCA-B4D4F50D0EA5}"/>
                  </a:ext>
                </a:extLst>
              </p:cNvPr>
              <p:cNvPicPr/>
              <p:nvPr/>
            </p:nvPicPr>
            <p:blipFill>
              <a:blip r:embed="rId6"/>
              <a:stretch>
                <a:fillRect/>
              </a:stretch>
            </p:blipFill>
            <p:spPr>
              <a:xfrm>
                <a:off x="3321360" y="3071520"/>
                <a:ext cx="501480" cy="1170720"/>
              </a:xfrm>
              <a:prstGeom prst="rect">
                <a:avLst/>
              </a:prstGeom>
            </p:spPr>
          </p:pic>
        </mc:Fallback>
      </mc:AlternateContent>
    </p:spTree>
    <p:extLst>
      <p:ext uri="{BB962C8B-B14F-4D97-AF65-F5344CB8AC3E}">
        <p14:creationId xmlns:p14="http://schemas.microsoft.com/office/powerpoint/2010/main" val="1023851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5F1E-BD79-411A-A182-2CDE290B6C6A}"/>
              </a:ext>
            </a:extLst>
          </p:cNvPr>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normAutofit fontScale="90000"/>
          </a:bodyPr>
          <a:lstStyle/>
          <a:p>
            <a:r>
              <a:rPr lang="en-US" dirty="0"/>
              <a:t>For Multiple Linear regression Model: contains  more than two variables</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532D821-9416-4D32-803A-88B35CA8B8DB}"/>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r>
                  <a:rPr lang="en-US" sz="3200" b="0" i="0" u="none" strike="noStrike" baseline="0" dirty="0">
                    <a:solidFill>
                      <a:srgbClr val="000000"/>
                    </a:solidFill>
                    <a:latin typeface="Calibri" panose="020F0502020204030204" pitchFamily="34" charset="0"/>
                  </a:rPr>
                  <a:t>The method of least squares chooses the line (</a:t>
                </a:r>
                <a14:m>
                  <m:oMath xmlns:m="http://schemas.openxmlformats.org/officeDocument/2006/math">
                    <m:acc>
                      <m:accPr>
                        <m:chr m:val="̂"/>
                        <m:ctrlPr>
                          <a:rPr lang="en-IN" sz="3200" i="1" smtClean="0">
                            <a:latin typeface="Cambria Math" panose="02040503050406030204" pitchFamily="18" charset="0"/>
                          </a:rPr>
                        </m:ctrlPr>
                      </m:accPr>
                      <m:e>
                        <m:sSub>
                          <m:sSubPr>
                            <m:ctrlPr>
                              <a:rPr lang="en-IN" sz="3200" i="1" smtClean="0">
                                <a:latin typeface="Cambria Math" panose="02040503050406030204" pitchFamily="18" charset="0"/>
                                <a:ea typeface="Cambria Math" panose="02040503050406030204" pitchFamily="18" charset="0"/>
                              </a:rPr>
                            </m:ctrlPr>
                          </m:sSubPr>
                          <m:e>
                            <m:r>
                              <a:rPr lang="en-IN" sz="3200" i="1" smtClean="0">
                                <a:latin typeface="Cambria Math" panose="02040503050406030204" pitchFamily="18" charset="0"/>
                                <a:ea typeface="Cambria Math" panose="02040503050406030204" pitchFamily="18" charset="0"/>
                              </a:rPr>
                              <m:t>𝛽</m:t>
                            </m:r>
                          </m:e>
                          <m:sub>
                            <m:r>
                              <a:rPr lang="en-US" sz="3200" b="0" i="1" smtClean="0">
                                <a:latin typeface="Cambria Math" panose="02040503050406030204" pitchFamily="18" charset="0"/>
                                <a:ea typeface="Cambria Math" panose="02040503050406030204" pitchFamily="18" charset="0"/>
                              </a:rPr>
                              <m:t>1</m:t>
                            </m:r>
                          </m:sub>
                        </m:sSub>
                      </m:e>
                    </m:acc>
                    <m:r>
                      <a:rPr lang="en-IN" sz="3200" i="1" smtClean="0">
                        <a:latin typeface="Cambria Math" panose="02040503050406030204" pitchFamily="18" charset="0"/>
                        <a:ea typeface="Cambria Math" panose="02040503050406030204" pitchFamily="18" charset="0"/>
                      </a:rPr>
                      <m:t> </m:t>
                    </m:r>
                  </m:oMath>
                </a14:m>
                <a:r>
                  <a:rPr lang="en-US" sz="3200" b="0" i="0" u="none" strike="noStrike" baseline="0" dirty="0">
                    <a:solidFill>
                      <a:srgbClr val="000000"/>
                    </a:solidFill>
                    <a:latin typeface="Calibri" panose="020F0502020204030204" pitchFamily="34" charset="0"/>
                  </a:rPr>
                  <a:t>and </a:t>
                </a:r>
                <a14:m>
                  <m:oMath xmlns:m="http://schemas.openxmlformats.org/officeDocument/2006/math">
                    <m:acc>
                      <m:accPr>
                        <m:chr m:val="̂"/>
                        <m:ctrlPr>
                          <a:rPr lang="en-IN" sz="3200" i="1">
                            <a:latin typeface="Cambria Math" panose="02040503050406030204" pitchFamily="18" charset="0"/>
                          </a:rPr>
                        </m:ctrlPr>
                      </m:accPr>
                      <m:e>
                        <m:sSub>
                          <m:sSubPr>
                            <m:ctrlPr>
                              <a:rPr lang="en-IN" sz="3200" i="1">
                                <a:latin typeface="Cambria Math" panose="02040503050406030204" pitchFamily="18" charset="0"/>
                                <a:ea typeface="Cambria Math" panose="02040503050406030204" pitchFamily="18" charset="0"/>
                              </a:rPr>
                            </m:ctrlPr>
                          </m:sSubPr>
                          <m:e>
                            <m:r>
                              <a:rPr lang="en-IN" sz="3200" i="1">
                                <a:latin typeface="Cambria Math" panose="02040503050406030204" pitchFamily="18" charset="0"/>
                                <a:ea typeface="Cambria Math" panose="02040503050406030204" pitchFamily="18" charset="0"/>
                              </a:rPr>
                              <m:t>𝛽</m:t>
                            </m:r>
                          </m:e>
                          <m:sub>
                            <m:r>
                              <a:rPr lang="en-US" sz="3200" b="0" i="1" smtClean="0">
                                <a:latin typeface="Cambria Math" panose="02040503050406030204" pitchFamily="18" charset="0"/>
                                <a:ea typeface="Cambria Math" panose="02040503050406030204" pitchFamily="18" charset="0"/>
                              </a:rPr>
                              <m:t>0</m:t>
                            </m:r>
                          </m:sub>
                        </m:sSub>
                      </m:e>
                    </m:acc>
                  </m:oMath>
                </a14:m>
                <a:r>
                  <a:rPr lang="en-US" sz="3200" b="0" i="0" u="none" strike="noStrike" baseline="0" dirty="0">
                    <a:solidFill>
                      <a:srgbClr val="000000"/>
                    </a:solidFill>
                    <a:latin typeface="Calibri" panose="020F0502020204030204" pitchFamily="34" charset="0"/>
                  </a:rPr>
                  <a:t> ) that makes the sum of squares of the residuals </a:t>
                </a:r>
                <a14:m>
                  <m:oMath xmlns:m="http://schemas.openxmlformats.org/officeDocument/2006/math">
                    <m:nary>
                      <m:naryPr>
                        <m:chr m:val="∑"/>
                        <m:subHide m:val="on"/>
                        <m:supHide m:val="on"/>
                        <m:ctrlPr>
                          <a:rPr lang="en-US" sz="3200" b="0" i="1" u="none" strike="noStrike" baseline="0" smtClean="0">
                            <a:solidFill>
                              <a:srgbClr val="000000"/>
                            </a:solidFill>
                            <a:latin typeface="Cambria Math" panose="02040503050406030204" pitchFamily="18" charset="0"/>
                          </a:rPr>
                        </m:ctrlPr>
                      </m:naryPr>
                      <m:sub/>
                      <m:sup/>
                      <m:e>
                        <m:sSubSup>
                          <m:sSubSupPr>
                            <m:ctrlPr>
                              <a:rPr lang="en-US" sz="3200" b="0" i="1" u="none" strike="noStrike" baseline="0" smtClean="0">
                                <a:solidFill>
                                  <a:srgbClr val="000000"/>
                                </a:solidFill>
                                <a:latin typeface="Cambria Math" panose="02040503050406030204" pitchFamily="18" charset="0"/>
                              </a:rPr>
                            </m:ctrlPr>
                          </m:sSubSupPr>
                          <m:e>
                            <m:r>
                              <a:rPr lang="en-US" sz="3200" b="0" i="1" u="none" strike="noStrike" baseline="0" smtClean="0">
                                <a:solidFill>
                                  <a:srgbClr val="000000"/>
                                </a:solidFill>
                                <a:latin typeface="Cambria Math" panose="02040503050406030204" pitchFamily="18" charset="0"/>
                                <a:ea typeface="Cambria Math" panose="02040503050406030204" pitchFamily="18" charset="0"/>
                              </a:rPr>
                              <m:t>𝜖</m:t>
                            </m:r>
                          </m:e>
                          <m:sub>
                            <m:r>
                              <a:rPr lang="en-US" sz="3200" b="0" i="1" u="none" strike="noStrike" baseline="0" smtClean="0">
                                <a:solidFill>
                                  <a:srgbClr val="000000"/>
                                </a:solidFill>
                                <a:latin typeface="Cambria Math" panose="02040503050406030204" pitchFamily="18" charset="0"/>
                              </a:rPr>
                              <m:t>𝑖</m:t>
                            </m:r>
                          </m:sub>
                          <m:sup>
                            <m:r>
                              <a:rPr lang="en-US" sz="3200" b="0" i="1" u="none" strike="noStrike" baseline="0" smtClean="0">
                                <a:solidFill>
                                  <a:srgbClr val="000000"/>
                                </a:solidFill>
                                <a:latin typeface="Cambria Math" panose="02040503050406030204" pitchFamily="18" charset="0"/>
                              </a:rPr>
                              <m:t>2</m:t>
                            </m:r>
                          </m:sup>
                        </m:sSubSup>
                      </m:e>
                    </m:nary>
                  </m:oMath>
                </a14:m>
                <a:r>
                  <a:rPr lang="en-US" sz="3200" b="0" i="0" u="none" strike="noStrike" baseline="0" dirty="0">
                    <a:solidFill>
                      <a:srgbClr val="000000"/>
                    </a:solidFill>
                    <a:latin typeface="Calibri" panose="020F0502020204030204" pitchFamily="34" charset="0"/>
                  </a:rPr>
                  <a:t> as small as  possible</a:t>
                </a:r>
              </a:p>
              <a:p>
                <a:endParaRPr lang="en-IN" i="1" dirty="0">
                  <a:latin typeface="Cambria Math" panose="02040503050406030204" pitchFamily="18" charset="0"/>
                </a:endParaRPr>
              </a:p>
              <a:p>
                <a14:m>
                  <m:oMath xmlns:m="http://schemas.openxmlformats.org/officeDocument/2006/math">
                    <m:acc>
                      <m:accPr>
                        <m:chr m:val="̂"/>
                        <m:ctrlPr>
                          <a:rPr lang="en-IN" sz="3600" i="1" smtClean="0">
                            <a:latin typeface="Cambria Math" panose="02040503050406030204" pitchFamily="18" charset="0"/>
                          </a:rPr>
                        </m:ctrlPr>
                      </m:accPr>
                      <m:e>
                        <m:r>
                          <a:rPr lang="en-IN" sz="3600" i="1" smtClean="0">
                            <a:latin typeface="Cambria Math" panose="02040503050406030204" pitchFamily="18" charset="0"/>
                            <a:ea typeface="Cambria Math" panose="02040503050406030204" pitchFamily="18" charset="0"/>
                          </a:rPr>
                          <m:t>𝛽</m:t>
                        </m:r>
                      </m:e>
                    </m:acc>
                    <m:r>
                      <a:rPr lang="en-US" sz="3600" b="0" i="1" smtClean="0">
                        <a:latin typeface="Cambria Math" panose="02040503050406030204" pitchFamily="18" charset="0"/>
                      </a:rPr>
                      <m:t>= </m:t>
                    </m:r>
                    <m:nary>
                      <m:naryPr>
                        <m:chr m:val="∑"/>
                        <m:ctrlPr>
                          <a:rPr lang="en-US" sz="3600" b="0" i="1" smtClean="0">
                            <a:latin typeface="Cambria Math" panose="02040503050406030204" pitchFamily="18" charset="0"/>
                          </a:rPr>
                        </m:ctrlPr>
                      </m:naryPr>
                      <m:sub>
                        <m:r>
                          <m:rPr>
                            <m:brk m:alnAt="23"/>
                          </m:rPr>
                          <a:rPr lang="en-US" sz="3600" b="0" i="1" smtClean="0">
                            <a:latin typeface="Cambria Math" panose="02040503050406030204" pitchFamily="18" charset="0"/>
                          </a:rPr>
                          <m:t>𝑖</m:t>
                        </m:r>
                        <m:r>
                          <a:rPr lang="en-US" sz="3600" b="0" i="1" smtClean="0">
                            <a:latin typeface="Cambria Math" panose="02040503050406030204" pitchFamily="18" charset="0"/>
                          </a:rPr>
                          <m:t>=1</m:t>
                        </m:r>
                      </m:sub>
                      <m:sup>
                        <m:r>
                          <a:rPr lang="en-US" sz="3600" b="0" i="1" smtClean="0">
                            <a:latin typeface="Cambria Math" panose="02040503050406030204" pitchFamily="18" charset="0"/>
                          </a:rPr>
                          <m:t>𝑛</m:t>
                        </m:r>
                      </m:sup>
                      <m:e>
                        <m:sSup>
                          <m:sSupPr>
                            <m:ctrlPr>
                              <a:rPr lang="en-US" sz="3600" b="0" i="1" smtClean="0">
                                <a:latin typeface="Cambria Math" panose="02040503050406030204" pitchFamily="18" charset="0"/>
                              </a:rPr>
                            </m:ctrlPr>
                          </m:sSupPr>
                          <m:e>
                            <m:d>
                              <m:dPr>
                                <m:begChr m:val="|"/>
                                <m:endChr m:val="|"/>
                                <m:ctrlPr>
                                  <a:rPr lang="en-US" sz="3600" b="0" i="1" smtClean="0">
                                    <a:latin typeface="Cambria Math" panose="02040503050406030204" pitchFamily="18" charset="0"/>
                                  </a:rPr>
                                </m:ctrlPr>
                              </m:dPr>
                              <m:e>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𝑦</m:t>
                                    </m:r>
                                  </m:e>
                                  <m:sub>
                                    <m:r>
                                      <a:rPr lang="en-US" sz="3600" b="0" i="1" smtClean="0">
                                        <a:latin typeface="Cambria Math" panose="02040503050406030204" pitchFamily="18" charset="0"/>
                                      </a:rPr>
                                      <m:t>𝑖</m:t>
                                    </m:r>
                                  </m:sub>
                                </m:sSub>
                                <m:r>
                                  <a:rPr lang="en-US" sz="3600" b="0" i="1" smtClean="0">
                                    <a:latin typeface="Cambria Math" panose="02040503050406030204" pitchFamily="18" charset="0"/>
                                  </a:rPr>
                                  <m:t>− </m:t>
                                </m:r>
                                <m:nary>
                                  <m:naryPr>
                                    <m:chr m:val="∑"/>
                                    <m:ctrlPr>
                                      <a:rPr lang="en-US" sz="3600" b="0" i="1" smtClean="0">
                                        <a:latin typeface="Cambria Math" panose="02040503050406030204" pitchFamily="18" charset="0"/>
                                      </a:rPr>
                                    </m:ctrlPr>
                                  </m:naryPr>
                                  <m:sub>
                                    <m:r>
                                      <m:rPr>
                                        <m:brk m:alnAt="23"/>
                                      </m:rPr>
                                      <a:rPr lang="en-US" sz="3600" b="0" i="1" smtClean="0">
                                        <a:latin typeface="Cambria Math" panose="02040503050406030204" pitchFamily="18" charset="0"/>
                                      </a:rPr>
                                      <m:t>𝑗</m:t>
                                    </m:r>
                                    <m:r>
                                      <a:rPr lang="en-US" sz="3600" b="0" i="1" smtClean="0">
                                        <a:latin typeface="Cambria Math" panose="02040503050406030204" pitchFamily="18" charset="0"/>
                                      </a:rPr>
                                      <m:t>=1</m:t>
                                    </m:r>
                                  </m:sub>
                                  <m:sup>
                                    <m:r>
                                      <a:rPr lang="en-US" sz="3600" b="0" i="1" smtClean="0">
                                        <a:latin typeface="Cambria Math" panose="02040503050406030204" pitchFamily="18" charset="0"/>
                                      </a:rPr>
                                      <m:t>𝑝</m:t>
                                    </m:r>
                                  </m:sup>
                                  <m:e>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𝑋</m:t>
                                        </m:r>
                                      </m:e>
                                      <m:sub>
                                        <m:r>
                                          <a:rPr lang="en-US" sz="3600" b="0" i="1" smtClean="0">
                                            <a:latin typeface="Cambria Math" panose="02040503050406030204" pitchFamily="18" charset="0"/>
                                          </a:rPr>
                                          <m:t>𝑖𝑗</m:t>
                                        </m:r>
                                      </m:sub>
                                    </m:sSub>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𝛽</m:t>
                                        </m:r>
                                      </m:e>
                                      <m:sub>
                                        <m:r>
                                          <a:rPr lang="en-US" sz="3600" b="0" i="1" smtClean="0">
                                            <a:latin typeface="Cambria Math" panose="02040503050406030204" pitchFamily="18" charset="0"/>
                                          </a:rPr>
                                          <m:t>𝑗</m:t>
                                        </m:r>
                                      </m:sub>
                                    </m:sSub>
                                  </m:e>
                                </m:nary>
                              </m:e>
                            </m:d>
                          </m:e>
                          <m:sup>
                            <m:r>
                              <a:rPr lang="en-US" sz="3600" b="0" i="1" smtClean="0">
                                <a:latin typeface="Cambria Math" panose="02040503050406030204" pitchFamily="18" charset="0"/>
                              </a:rPr>
                              <m:t>2</m:t>
                            </m:r>
                          </m:sup>
                        </m:sSup>
                        <m:r>
                          <a:rPr lang="en-US" sz="3600" b="0" i="1" smtClean="0">
                            <a:latin typeface="Cambria Math" panose="02040503050406030204" pitchFamily="18" charset="0"/>
                          </a:rPr>
                          <m:t> </m:t>
                        </m:r>
                        <m:r>
                          <a:rPr lang="en-US" sz="3600" b="0" i="1" smtClean="0">
                            <a:latin typeface="Cambria Math" panose="02040503050406030204" pitchFamily="18" charset="0"/>
                          </a:rPr>
                          <m:t>𝑜𝑟</m:t>
                        </m:r>
                        <m:r>
                          <a:rPr lang="en-US" sz="3600" b="0" i="1" smtClean="0">
                            <a:latin typeface="Cambria Math" panose="02040503050406030204" pitchFamily="18" charset="0"/>
                          </a:rPr>
                          <m:t> </m:t>
                        </m:r>
                      </m:e>
                    </m:nary>
                  </m:oMath>
                </a14:m>
                <a:endParaRPr lang="en-IN" sz="3600" dirty="0"/>
              </a:p>
            </p:txBody>
          </p:sp>
        </mc:Choice>
        <mc:Fallback>
          <p:sp>
            <p:nvSpPr>
              <p:cNvPr id="3" name="Content Placeholder 2">
                <a:extLst>
                  <a:ext uri="{FF2B5EF4-FFF2-40B4-BE49-F238E27FC236}">
                    <a16:creationId xmlns:a16="http://schemas.microsoft.com/office/drawing/2014/main" id="{2532D821-9416-4D32-803A-88B35CA8B8DB}"/>
                  </a:ext>
                </a:extLst>
              </p:cNvPr>
              <p:cNvSpPr>
                <a:spLocks noGrp="1" noRot="1" noChangeAspect="1" noMove="1" noResize="1" noEditPoints="1" noAdjustHandles="1" noChangeArrowheads="1" noChangeShapeType="1" noTextEdit="1"/>
              </p:cNvSpPr>
              <p:nvPr>
                <p:ph idx="1"/>
              </p:nvPr>
            </p:nvSpPr>
            <p:spPr>
              <a:blipFill>
                <a:blip r:embed="rId2"/>
                <a:stretch>
                  <a:fillRect l="-1274" t="-1773" r="-811"/>
                </a:stretch>
              </a:blipFill>
            </p:spPr>
            <p:txBody>
              <a:bodyPr/>
              <a:lstStyle/>
              <a:p>
                <a:r>
                  <a:rPr lang="en-IN">
                    <a:noFill/>
                  </a:rPr>
                  <a:t> </a:t>
                </a:r>
              </a:p>
            </p:txBody>
          </p:sp>
        </mc:Fallback>
      </mc:AlternateContent>
    </p:spTree>
    <p:extLst>
      <p:ext uri="{BB962C8B-B14F-4D97-AF65-F5344CB8AC3E}">
        <p14:creationId xmlns:p14="http://schemas.microsoft.com/office/powerpoint/2010/main" val="704857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C56B9-105E-4225-9CBE-3D8AFEE55557}"/>
              </a:ext>
            </a:extLst>
          </p:cNvPr>
          <p:cNvSpPr>
            <a:spLocks noGrp="1"/>
          </p:cNvSpPr>
          <p:nvPr>
            <p:ph type="title"/>
          </p:nvPr>
        </p:nvSpPr>
        <p:spPr/>
        <p:txBody>
          <a:bodyPr/>
          <a:lstStyle/>
          <a:p>
            <a:r>
              <a:rPr lang="en-US" b="0" i="0" dirty="0">
                <a:solidFill>
                  <a:srgbClr val="292929"/>
                </a:solidFill>
                <a:effectLst/>
                <a:latin typeface="charter"/>
              </a:rPr>
              <a:t>Assumption on Linear regression</a:t>
            </a:r>
            <a:endParaRPr lang="en-IN" dirty="0"/>
          </a:p>
        </p:txBody>
      </p:sp>
      <p:sp>
        <p:nvSpPr>
          <p:cNvPr id="3" name="Content Placeholder 2">
            <a:extLst>
              <a:ext uri="{FF2B5EF4-FFF2-40B4-BE49-F238E27FC236}">
                <a16:creationId xmlns:a16="http://schemas.microsoft.com/office/drawing/2014/main" id="{37911C30-33C8-4527-8FDF-3D1B7C6E09DE}"/>
              </a:ext>
            </a:extLst>
          </p:cNvPr>
          <p:cNvSpPr>
            <a:spLocks noGrp="1"/>
          </p:cNvSpPr>
          <p:nvPr>
            <p:ph idx="1"/>
          </p:nvPr>
        </p:nvSpPr>
        <p:spPr>
          <a:xfrm>
            <a:off x="494675" y="1064527"/>
            <a:ext cx="11452486" cy="5486176"/>
          </a:xfrm>
        </p:spPr>
        <p:style>
          <a:lnRef idx="2">
            <a:schemeClr val="accent2"/>
          </a:lnRef>
          <a:fillRef idx="1">
            <a:schemeClr val="lt1"/>
          </a:fillRef>
          <a:effectRef idx="0">
            <a:schemeClr val="accent2"/>
          </a:effectRef>
          <a:fontRef idx="minor">
            <a:schemeClr val="dk1"/>
          </a:fontRef>
        </p:style>
        <p:txBody>
          <a:bodyPr>
            <a:normAutofit fontScale="92500"/>
          </a:bodyPr>
          <a:lstStyle/>
          <a:p>
            <a:pPr algn="l">
              <a:lnSpc>
                <a:spcPct val="150000"/>
              </a:lnSpc>
              <a:buFont typeface="+mj-lt"/>
              <a:buAutoNum type="arabicPeriod"/>
            </a:pPr>
            <a:r>
              <a:rPr lang="en-US" b="1" i="0" dirty="0">
                <a:solidFill>
                  <a:srgbClr val="292929"/>
                </a:solidFill>
                <a:effectLst/>
                <a:latin typeface="charter"/>
              </a:rPr>
              <a:t>Linearity</a:t>
            </a:r>
            <a:r>
              <a:rPr lang="en-US" b="0" i="0" dirty="0">
                <a:solidFill>
                  <a:srgbClr val="292929"/>
                </a:solidFill>
                <a:effectLst/>
                <a:latin typeface="charter"/>
              </a:rPr>
              <a:t>: </a:t>
            </a:r>
            <a:r>
              <a:rPr lang="en-US" b="0" i="0" dirty="0">
                <a:ln>
                  <a:solidFill>
                    <a:schemeClr val="accent4">
                      <a:lumMod val="75000"/>
                    </a:schemeClr>
                  </a:solidFill>
                </a:ln>
                <a:solidFill>
                  <a:srgbClr val="292929"/>
                </a:solidFill>
                <a:effectLst/>
                <a:latin typeface="charter"/>
              </a:rPr>
              <a:t>means that dependent variable has a linear relationship with independent variables.</a:t>
            </a:r>
          </a:p>
          <a:p>
            <a:pPr algn="l">
              <a:lnSpc>
                <a:spcPct val="150000"/>
              </a:lnSpc>
              <a:buFont typeface="+mj-lt"/>
              <a:buAutoNum type="arabicPeriod"/>
            </a:pPr>
            <a:r>
              <a:rPr lang="en-US" b="1" i="0" dirty="0">
                <a:solidFill>
                  <a:srgbClr val="292929"/>
                </a:solidFill>
                <a:effectLst/>
                <a:latin typeface="charter"/>
              </a:rPr>
              <a:t>Normality</a:t>
            </a:r>
            <a:r>
              <a:rPr lang="en-US" b="0" i="0" dirty="0">
                <a:solidFill>
                  <a:srgbClr val="292929"/>
                </a:solidFill>
                <a:effectLst/>
                <a:latin typeface="charter"/>
              </a:rPr>
              <a:t>: </a:t>
            </a:r>
            <a:r>
              <a:rPr lang="en-US" b="0" i="0" dirty="0">
                <a:ln>
                  <a:solidFill>
                    <a:schemeClr val="accent2">
                      <a:lumMod val="75000"/>
                    </a:schemeClr>
                  </a:solidFill>
                </a:ln>
                <a:solidFill>
                  <a:srgbClr val="292929"/>
                </a:solidFill>
                <a:effectLst/>
                <a:latin typeface="charter"/>
              </a:rPr>
              <a:t>means that the observation errors are normally distributed.</a:t>
            </a:r>
          </a:p>
          <a:p>
            <a:pPr algn="l">
              <a:lnSpc>
                <a:spcPct val="150000"/>
              </a:lnSpc>
              <a:buFont typeface="+mj-lt"/>
              <a:buAutoNum type="arabicPeriod"/>
            </a:pPr>
            <a:r>
              <a:rPr lang="en-US" b="1" i="0" dirty="0">
                <a:solidFill>
                  <a:srgbClr val="292929"/>
                </a:solidFill>
                <a:effectLst/>
                <a:latin typeface="charter"/>
              </a:rPr>
              <a:t>Independency</a:t>
            </a:r>
            <a:r>
              <a:rPr lang="en-US" b="0" i="0" dirty="0">
                <a:solidFill>
                  <a:srgbClr val="292929"/>
                </a:solidFill>
                <a:effectLst/>
                <a:latin typeface="charter"/>
              </a:rPr>
              <a:t>: </a:t>
            </a:r>
            <a:r>
              <a:rPr lang="en-US" b="0" i="0" dirty="0">
                <a:solidFill>
                  <a:schemeClr val="accent6">
                    <a:lumMod val="50000"/>
                  </a:schemeClr>
                </a:solidFill>
                <a:effectLst/>
                <a:latin typeface="charter"/>
              </a:rPr>
              <a:t>means that the observation errors are independent of each other.</a:t>
            </a:r>
          </a:p>
          <a:p>
            <a:pPr algn="l">
              <a:lnSpc>
                <a:spcPct val="150000"/>
              </a:lnSpc>
              <a:buFont typeface="+mj-lt"/>
              <a:buAutoNum type="arabicPeriod"/>
            </a:pPr>
            <a:r>
              <a:rPr lang="en-US" b="1" i="0" dirty="0">
                <a:solidFill>
                  <a:srgbClr val="292929"/>
                </a:solidFill>
                <a:effectLst/>
                <a:latin typeface="charter"/>
              </a:rPr>
              <a:t>Homoscedasticity</a:t>
            </a:r>
            <a:r>
              <a:rPr lang="en-US" b="0" i="0" dirty="0">
                <a:solidFill>
                  <a:srgbClr val="292929"/>
                </a:solidFill>
                <a:effectLst/>
                <a:latin typeface="charter"/>
              </a:rPr>
              <a:t>: </a:t>
            </a:r>
            <a:r>
              <a:rPr lang="en-US" b="0" i="0" dirty="0">
                <a:solidFill>
                  <a:srgbClr val="002060"/>
                </a:solidFill>
                <a:effectLst/>
                <a:latin typeface="charter"/>
              </a:rPr>
              <a:t>means that the observation errors are not a function of the response variable and their variance is constant for all observations.</a:t>
            </a:r>
          </a:p>
          <a:p>
            <a:pPr algn="l">
              <a:lnSpc>
                <a:spcPct val="150000"/>
              </a:lnSpc>
              <a:buFont typeface="+mj-lt"/>
              <a:buAutoNum type="arabicPeriod"/>
            </a:pPr>
            <a:r>
              <a:rPr lang="en-US" b="1" i="0" dirty="0">
                <a:solidFill>
                  <a:srgbClr val="292929"/>
                </a:solidFill>
                <a:effectLst/>
                <a:latin typeface="charter"/>
              </a:rPr>
              <a:t>Low multi-collinearity</a:t>
            </a:r>
            <a:r>
              <a:rPr lang="en-US" b="0" i="0" dirty="0">
                <a:solidFill>
                  <a:srgbClr val="292929"/>
                </a:solidFill>
                <a:effectLst/>
                <a:latin typeface="charter"/>
              </a:rPr>
              <a:t>: </a:t>
            </a:r>
            <a:r>
              <a:rPr lang="en-US" b="0" i="0" dirty="0">
                <a:solidFill>
                  <a:srgbClr val="FF0000"/>
                </a:solidFill>
                <a:effectLst/>
                <a:latin typeface="charter"/>
              </a:rPr>
              <a:t>means that the</a:t>
            </a:r>
            <a:r>
              <a:rPr lang="en-US" b="1" i="0" dirty="0">
                <a:solidFill>
                  <a:srgbClr val="FF0000"/>
                </a:solidFill>
                <a:effectLst/>
                <a:latin typeface="charter"/>
              </a:rPr>
              <a:t> </a:t>
            </a:r>
            <a:r>
              <a:rPr lang="en-US" b="0" i="0" dirty="0">
                <a:solidFill>
                  <a:srgbClr val="FF0000"/>
                </a:solidFill>
                <a:effectLst/>
                <a:latin typeface="charter"/>
              </a:rPr>
              <a:t>independent variables are not highly correlated to each other</a:t>
            </a:r>
            <a:r>
              <a:rPr lang="en-US" b="0" i="0" dirty="0">
                <a:solidFill>
                  <a:srgbClr val="292929"/>
                </a:solidFill>
                <a:effectLst/>
                <a:latin typeface="charter"/>
              </a:rPr>
              <a:t>.</a:t>
            </a:r>
          </a:p>
          <a:p>
            <a:pPr marL="0" indent="0">
              <a:buNone/>
            </a:pPr>
            <a:endParaRPr lang="en-US" dirty="0"/>
          </a:p>
          <a:p>
            <a:endParaRPr lang="en-IN" dirty="0"/>
          </a:p>
        </p:txBody>
      </p:sp>
    </p:spTree>
    <p:extLst>
      <p:ext uri="{BB962C8B-B14F-4D97-AF65-F5344CB8AC3E}">
        <p14:creationId xmlns:p14="http://schemas.microsoft.com/office/powerpoint/2010/main" val="290074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580">
                                          <p:stCondLst>
                                            <p:cond delay="0"/>
                                          </p:stCondLst>
                                        </p:cTn>
                                        <p:tgtEl>
                                          <p:spTgt spid="3">
                                            <p:bg/>
                                          </p:spTgt>
                                        </p:tgtEl>
                                      </p:cBhvr>
                                    </p:animEffect>
                                    <p:anim calcmode="lin" valueType="num">
                                      <p:cBhvr>
                                        <p:cTn id="8" dur="1822" tmFilter="0,0; 0.14,0.36; 0.43,0.73; 0.71,0.91; 1.0,1.0">
                                          <p:stCondLst>
                                            <p:cond delay="0"/>
                                          </p:stCondLst>
                                        </p:cTn>
                                        <p:tgtEl>
                                          <p:spTgt spid="3">
                                            <p:bg/>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bg/>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bg/>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bg/>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bg/>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bg/>
                                          </p:spTgt>
                                        </p:tgtEl>
                                      </p:cBhvr>
                                      <p:to x="100000" y="60000"/>
                                    </p:animScale>
                                    <p:animScale>
                                      <p:cBhvr>
                                        <p:cTn id="14" dur="166" decel="50000">
                                          <p:stCondLst>
                                            <p:cond delay="676"/>
                                          </p:stCondLst>
                                        </p:cTn>
                                        <p:tgtEl>
                                          <p:spTgt spid="3">
                                            <p:bg/>
                                          </p:spTgt>
                                        </p:tgtEl>
                                      </p:cBhvr>
                                      <p:to x="100000" y="100000"/>
                                    </p:animScale>
                                    <p:animScale>
                                      <p:cBhvr>
                                        <p:cTn id="15" dur="26">
                                          <p:stCondLst>
                                            <p:cond delay="1312"/>
                                          </p:stCondLst>
                                        </p:cTn>
                                        <p:tgtEl>
                                          <p:spTgt spid="3">
                                            <p:bg/>
                                          </p:spTgt>
                                        </p:tgtEl>
                                      </p:cBhvr>
                                      <p:to x="100000" y="80000"/>
                                    </p:animScale>
                                    <p:animScale>
                                      <p:cBhvr>
                                        <p:cTn id="16" dur="166" decel="50000">
                                          <p:stCondLst>
                                            <p:cond delay="1338"/>
                                          </p:stCondLst>
                                        </p:cTn>
                                        <p:tgtEl>
                                          <p:spTgt spid="3">
                                            <p:bg/>
                                          </p:spTgt>
                                        </p:tgtEl>
                                      </p:cBhvr>
                                      <p:to x="100000" y="100000"/>
                                    </p:animScale>
                                    <p:animScale>
                                      <p:cBhvr>
                                        <p:cTn id="17" dur="26">
                                          <p:stCondLst>
                                            <p:cond delay="1642"/>
                                          </p:stCondLst>
                                        </p:cTn>
                                        <p:tgtEl>
                                          <p:spTgt spid="3">
                                            <p:bg/>
                                          </p:spTgt>
                                        </p:tgtEl>
                                      </p:cBhvr>
                                      <p:to x="100000" y="90000"/>
                                    </p:animScale>
                                    <p:animScale>
                                      <p:cBhvr>
                                        <p:cTn id="18" dur="166" decel="50000">
                                          <p:stCondLst>
                                            <p:cond delay="1668"/>
                                          </p:stCondLst>
                                        </p:cTn>
                                        <p:tgtEl>
                                          <p:spTgt spid="3">
                                            <p:bg/>
                                          </p:spTgt>
                                        </p:tgtEl>
                                      </p:cBhvr>
                                      <p:to x="100000" y="100000"/>
                                    </p:animScale>
                                    <p:animScale>
                                      <p:cBhvr>
                                        <p:cTn id="19" dur="26">
                                          <p:stCondLst>
                                            <p:cond delay="1808"/>
                                          </p:stCondLst>
                                        </p:cTn>
                                        <p:tgtEl>
                                          <p:spTgt spid="3">
                                            <p:bg/>
                                          </p:spTgt>
                                        </p:tgtEl>
                                      </p:cBhvr>
                                      <p:to x="100000" y="95000"/>
                                    </p:animScale>
                                    <p:animScale>
                                      <p:cBhvr>
                                        <p:cTn id="20" dur="166" decel="50000">
                                          <p:stCondLst>
                                            <p:cond delay="1834"/>
                                          </p:stCondLst>
                                        </p:cTn>
                                        <p:tgtEl>
                                          <p:spTgt spid="3">
                                            <p:bg/>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Effect transition="in" filter="wipe(down)">
                                      <p:cBhvr>
                                        <p:cTn id="43" dur="580">
                                          <p:stCondLst>
                                            <p:cond delay="0"/>
                                          </p:stCondLst>
                                        </p:cTn>
                                        <p:tgtEl>
                                          <p:spTgt spid="3">
                                            <p:txEl>
                                              <p:pRg st="1" end="1"/>
                                            </p:txEl>
                                          </p:spTgt>
                                        </p:tgtEl>
                                      </p:cBhvr>
                                    </p:animEffect>
                                    <p:anim calcmode="lin" valueType="num">
                                      <p:cBhvr>
                                        <p:cTn id="4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1" end="1"/>
                                            </p:txEl>
                                          </p:spTgt>
                                        </p:tgtEl>
                                      </p:cBhvr>
                                      <p:to x="100000" y="60000"/>
                                    </p:animScale>
                                    <p:animScale>
                                      <p:cBhvr>
                                        <p:cTn id="50" dur="166" decel="50000">
                                          <p:stCondLst>
                                            <p:cond delay="676"/>
                                          </p:stCondLst>
                                        </p:cTn>
                                        <p:tgtEl>
                                          <p:spTgt spid="3">
                                            <p:txEl>
                                              <p:pRg st="1" end="1"/>
                                            </p:txEl>
                                          </p:spTgt>
                                        </p:tgtEl>
                                      </p:cBhvr>
                                      <p:to x="100000" y="100000"/>
                                    </p:animScale>
                                    <p:animScale>
                                      <p:cBhvr>
                                        <p:cTn id="51" dur="26">
                                          <p:stCondLst>
                                            <p:cond delay="1312"/>
                                          </p:stCondLst>
                                        </p:cTn>
                                        <p:tgtEl>
                                          <p:spTgt spid="3">
                                            <p:txEl>
                                              <p:pRg st="1" end="1"/>
                                            </p:txEl>
                                          </p:spTgt>
                                        </p:tgtEl>
                                      </p:cBhvr>
                                      <p:to x="100000" y="80000"/>
                                    </p:animScale>
                                    <p:animScale>
                                      <p:cBhvr>
                                        <p:cTn id="52" dur="166" decel="50000">
                                          <p:stCondLst>
                                            <p:cond delay="1338"/>
                                          </p:stCondLst>
                                        </p:cTn>
                                        <p:tgtEl>
                                          <p:spTgt spid="3">
                                            <p:txEl>
                                              <p:pRg st="1" end="1"/>
                                            </p:txEl>
                                          </p:spTgt>
                                        </p:tgtEl>
                                      </p:cBhvr>
                                      <p:to x="100000" y="100000"/>
                                    </p:animScale>
                                    <p:animScale>
                                      <p:cBhvr>
                                        <p:cTn id="53" dur="26">
                                          <p:stCondLst>
                                            <p:cond delay="1642"/>
                                          </p:stCondLst>
                                        </p:cTn>
                                        <p:tgtEl>
                                          <p:spTgt spid="3">
                                            <p:txEl>
                                              <p:pRg st="1" end="1"/>
                                            </p:txEl>
                                          </p:spTgt>
                                        </p:tgtEl>
                                      </p:cBhvr>
                                      <p:to x="100000" y="90000"/>
                                    </p:animScale>
                                    <p:animScale>
                                      <p:cBhvr>
                                        <p:cTn id="54" dur="166" decel="50000">
                                          <p:stCondLst>
                                            <p:cond delay="1668"/>
                                          </p:stCondLst>
                                        </p:cTn>
                                        <p:tgtEl>
                                          <p:spTgt spid="3">
                                            <p:txEl>
                                              <p:pRg st="1" end="1"/>
                                            </p:txEl>
                                          </p:spTgt>
                                        </p:tgtEl>
                                      </p:cBhvr>
                                      <p:to x="100000" y="100000"/>
                                    </p:animScale>
                                    <p:animScale>
                                      <p:cBhvr>
                                        <p:cTn id="55" dur="26">
                                          <p:stCondLst>
                                            <p:cond delay="1808"/>
                                          </p:stCondLst>
                                        </p:cTn>
                                        <p:tgtEl>
                                          <p:spTgt spid="3">
                                            <p:txEl>
                                              <p:pRg st="1" end="1"/>
                                            </p:txEl>
                                          </p:spTgt>
                                        </p:tgtEl>
                                      </p:cBhvr>
                                      <p:to x="100000" y="95000"/>
                                    </p:animScale>
                                    <p:animScale>
                                      <p:cBhvr>
                                        <p:cTn id="56" dur="166" decel="50000">
                                          <p:stCondLst>
                                            <p:cond delay="1834"/>
                                          </p:stCondLst>
                                        </p:cTn>
                                        <p:tgtEl>
                                          <p:spTgt spid="3">
                                            <p:txEl>
                                              <p:pRg st="1" end="1"/>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animEffect transition="in" filter="wipe(down)">
                                      <p:cBhvr>
                                        <p:cTn id="61" dur="580">
                                          <p:stCondLst>
                                            <p:cond delay="0"/>
                                          </p:stCondLst>
                                        </p:cTn>
                                        <p:tgtEl>
                                          <p:spTgt spid="3">
                                            <p:txEl>
                                              <p:pRg st="2" end="2"/>
                                            </p:txEl>
                                          </p:spTgt>
                                        </p:tgtEl>
                                      </p:cBhvr>
                                    </p:animEffect>
                                    <p:anim calcmode="lin" valueType="num">
                                      <p:cBhvr>
                                        <p:cTn id="6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2" end="2"/>
                                            </p:txEl>
                                          </p:spTgt>
                                        </p:tgtEl>
                                      </p:cBhvr>
                                      <p:to x="100000" y="60000"/>
                                    </p:animScale>
                                    <p:animScale>
                                      <p:cBhvr>
                                        <p:cTn id="68" dur="166" decel="50000">
                                          <p:stCondLst>
                                            <p:cond delay="676"/>
                                          </p:stCondLst>
                                        </p:cTn>
                                        <p:tgtEl>
                                          <p:spTgt spid="3">
                                            <p:txEl>
                                              <p:pRg st="2" end="2"/>
                                            </p:txEl>
                                          </p:spTgt>
                                        </p:tgtEl>
                                      </p:cBhvr>
                                      <p:to x="100000" y="100000"/>
                                    </p:animScale>
                                    <p:animScale>
                                      <p:cBhvr>
                                        <p:cTn id="69" dur="26">
                                          <p:stCondLst>
                                            <p:cond delay="1312"/>
                                          </p:stCondLst>
                                        </p:cTn>
                                        <p:tgtEl>
                                          <p:spTgt spid="3">
                                            <p:txEl>
                                              <p:pRg st="2" end="2"/>
                                            </p:txEl>
                                          </p:spTgt>
                                        </p:tgtEl>
                                      </p:cBhvr>
                                      <p:to x="100000" y="80000"/>
                                    </p:animScale>
                                    <p:animScale>
                                      <p:cBhvr>
                                        <p:cTn id="70" dur="166" decel="50000">
                                          <p:stCondLst>
                                            <p:cond delay="1338"/>
                                          </p:stCondLst>
                                        </p:cTn>
                                        <p:tgtEl>
                                          <p:spTgt spid="3">
                                            <p:txEl>
                                              <p:pRg st="2" end="2"/>
                                            </p:txEl>
                                          </p:spTgt>
                                        </p:tgtEl>
                                      </p:cBhvr>
                                      <p:to x="100000" y="100000"/>
                                    </p:animScale>
                                    <p:animScale>
                                      <p:cBhvr>
                                        <p:cTn id="71" dur="26">
                                          <p:stCondLst>
                                            <p:cond delay="1642"/>
                                          </p:stCondLst>
                                        </p:cTn>
                                        <p:tgtEl>
                                          <p:spTgt spid="3">
                                            <p:txEl>
                                              <p:pRg st="2" end="2"/>
                                            </p:txEl>
                                          </p:spTgt>
                                        </p:tgtEl>
                                      </p:cBhvr>
                                      <p:to x="100000" y="90000"/>
                                    </p:animScale>
                                    <p:animScale>
                                      <p:cBhvr>
                                        <p:cTn id="72" dur="166" decel="50000">
                                          <p:stCondLst>
                                            <p:cond delay="1668"/>
                                          </p:stCondLst>
                                        </p:cTn>
                                        <p:tgtEl>
                                          <p:spTgt spid="3">
                                            <p:txEl>
                                              <p:pRg st="2" end="2"/>
                                            </p:txEl>
                                          </p:spTgt>
                                        </p:tgtEl>
                                      </p:cBhvr>
                                      <p:to x="100000" y="100000"/>
                                    </p:animScale>
                                    <p:animScale>
                                      <p:cBhvr>
                                        <p:cTn id="73" dur="26">
                                          <p:stCondLst>
                                            <p:cond delay="1808"/>
                                          </p:stCondLst>
                                        </p:cTn>
                                        <p:tgtEl>
                                          <p:spTgt spid="3">
                                            <p:txEl>
                                              <p:pRg st="2" end="2"/>
                                            </p:txEl>
                                          </p:spTgt>
                                        </p:tgtEl>
                                      </p:cBhvr>
                                      <p:to x="100000" y="95000"/>
                                    </p:animScale>
                                    <p:animScale>
                                      <p:cBhvr>
                                        <p:cTn id="74" dur="166" decel="50000">
                                          <p:stCondLst>
                                            <p:cond delay="1834"/>
                                          </p:stCondLst>
                                        </p:cTn>
                                        <p:tgtEl>
                                          <p:spTgt spid="3">
                                            <p:txEl>
                                              <p:pRg st="2" end="2"/>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
                                            <p:txEl>
                                              <p:pRg st="3" end="3"/>
                                            </p:txEl>
                                          </p:spTgt>
                                        </p:tgtEl>
                                        <p:attrNameLst>
                                          <p:attrName>style.visibility</p:attrName>
                                        </p:attrNameLst>
                                      </p:cBhvr>
                                      <p:to>
                                        <p:strVal val="visible"/>
                                      </p:to>
                                    </p:set>
                                    <p:animEffect transition="in" filter="wipe(down)">
                                      <p:cBhvr>
                                        <p:cTn id="79" dur="580">
                                          <p:stCondLst>
                                            <p:cond delay="0"/>
                                          </p:stCondLst>
                                        </p:cTn>
                                        <p:tgtEl>
                                          <p:spTgt spid="3">
                                            <p:txEl>
                                              <p:pRg st="3" end="3"/>
                                            </p:txEl>
                                          </p:spTgt>
                                        </p:tgtEl>
                                      </p:cBhvr>
                                    </p:animEffect>
                                    <p:anim calcmode="lin" valueType="num">
                                      <p:cBhvr>
                                        <p:cTn id="8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3" end="3"/>
                                            </p:txEl>
                                          </p:spTgt>
                                        </p:tgtEl>
                                      </p:cBhvr>
                                      <p:to x="100000" y="60000"/>
                                    </p:animScale>
                                    <p:animScale>
                                      <p:cBhvr>
                                        <p:cTn id="86" dur="166" decel="50000">
                                          <p:stCondLst>
                                            <p:cond delay="676"/>
                                          </p:stCondLst>
                                        </p:cTn>
                                        <p:tgtEl>
                                          <p:spTgt spid="3">
                                            <p:txEl>
                                              <p:pRg st="3" end="3"/>
                                            </p:txEl>
                                          </p:spTgt>
                                        </p:tgtEl>
                                      </p:cBhvr>
                                      <p:to x="100000" y="100000"/>
                                    </p:animScale>
                                    <p:animScale>
                                      <p:cBhvr>
                                        <p:cTn id="87" dur="26">
                                          <p:stCondLst>
                                            <p:cond delay="1312"/>
                                          </p:stCondLst>
                                        </p:cTn>
                                        <p:tgtEl>
                                          <p:spTgt spid="3">
                                            <p:txEl>
                                              <p:pRg st="3" end="3"/>
                                            </p:txEl>
                                          </p:spTgt>
                                        </p:tgtEl>
                                      </p:cBhvr>
                                      <p:to x="100000" y="80000"/>
                                    </p:animScale>
                                    <p:animScale>
                                      <p:cBhvr>
                                        <p:cTn id="88" dur="166" decel="50000">
                                          <p:stCondLst>
                                            <p:cond delay="1338"/>
                                          </p:stCondLst>
                                        </p:cTn>
                                        <p:tgtEl>
                                          <p:spTgt spid="3">
                                            <p:txEl>
                                              <p:pRg st="3" end="3"/>
                                            </p:txEl>
                                          </p:spTgt>
                                        </p:tgtEl>
                                      </p:cBhvr>
                                      <p:to x="100000" y="100000"/>
                                    </p:animScale>
                                    <p:animScale>
                                      <p:cBhvr>
                                        <p:cTn id="89" dur="26">
                                          <p:stCondLst>
                                            <p:cond delay="1642"/>
                                          </p:stCondLst>
                                        </p:cTn>
                                        <p:tgtEl>
                                          <p:spTgt spid="3">
                                            <p:txEl>
                                              <p:pRg st="3" end="3"/>
                                            </p:txEl>
                                          </p:spTgt>
                                        </p:tgtEl>
                                      </p:cBhvr>
                                      <p:to x="100000" y="90000"/>
                                    </p:animScale>
                                    <p:animScale>
                                      <p:cBhvr>
                                        <p:cTn id="90" dur="166" decel="50000">
                                          <p:stCondLst>
                                            <p:cond delay="1668"/>
                                          </p:stCondLst>
                                        </p:cTn>
                                        <p:tgtEl>
                                          <p:spTgt spid="3">
                                            <p:txEl>
                                              <p:pRg st="3" end="3"/>
                                            </p:txEl>
                                          </p:spTgt>
                                        </p:tgtEl>
                                      </p:cBhvr>
                                      <p:to x="100000" y="100000"/>
                                    </p:animScale>
                                    <p:animScale>
                                      <p:cBhvr>
                                        <p:cTn id="91" dur="26">
                                          <p:stCondLst>
                                            <p:cond delay="1808"/>
                                          </p:stCondLst>
                                        </p:cTn>
                                        <p:tgtEl>
                                          <p:spTgt spid="3">
                                            <p:txEl>
                                              <p:pRg st="3" end="3"/>
                                            </p:txEl>
                                          </p:spTgt>
                                        </p:tgtEl>
                                      </p:cBhvr>
                                      <p:to x="100000" y="95000"/>
                                    </p:animScale>
                                    <p:animScale>
                                      <p:cBhvr>
                                        <p:cTn id="92" dur="166" decel="50000">
                                          <p:stCondLst>
                                            <p:cond delay="1834"/>
                                          </p:stCondLst>
                                        </p:cTn>
                                        <p:tgtEl>
                                          <p:spTgt spid="3">
                                            <p:txEl>
                                              <p:pRg st="3" end="3"/>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3">
                                            <p:txEl>
                                              <p:pRg st="4" end="4"/>
                                            </p:txEl>
                                          </p:spTgt>
                                        </p:tgtEl>
                                        <p:attrNameLst>
                                          <p:attrName>style.visibility</p:attrName>
                                        </p:attrNameLst>
                                      </p:cBhvr>
                                      <p:to>
                                        <p:strVal val="visible"/>
                                      </p:to>
                                    </p:set>
                                    <p:animEffect transition="in" filter="wipe(down)">
                                      <p:cBhvr>
                                        <p:cTn id="97" dur="580">
                                          <p:stCondLst>
                                            <p:cond delay="0"/>
                                          </p:stCondLst>
                                        </p:cTn>
                                        <p:tgtEl>
                                          <p:spTgt spid="3">
                                            <p:txEl>
                                              <p:pRg st="4" end="4"/>
                                            </p:txEl>
                                          </p:spTgt>
                                        </p:tgtEl>
                                      </p:cBhvr>
                                    </p:animEffect>
                                    <p:anim calcmode="lin" valueType="num">
                                      <p:cBhvr>
                                        <p:cTn id="9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3">
                                            <p:txEl>
                                              <p:pRg st="4" end="4"/>
                                            </p:txEl>
                                          </p:spTgt>
                                        </p:tgtEl>
                                      </p:cBhvr>
                                      <p:to x="100000" y="60000"/>
                                    </p:animScale>
                                    <p:animScale>
                                      <p:cBhvr>
                                        <p:cTn id="104" dur="166" decel="50000">
                                          <p:stCondLst>
                                            <p:cond delay="676"/>
                                          </p:stCondLst>
                                        </p:cTn>
                                        <p:tgtEl>
                                          <p:spTgt spid="3">
                                            <p:txEl>
                                              <p:pRg st="4" end="4"/>
                                            </p:txEl>
                                          </p:spTgt>
                                        </p:tgtEl>
                                      </p:cBhvr>
                                      <p:to x="100000" y="100000"/>
                                    </p:animScale>
                                    <p:animScale>
                                      <p:cBhvr>
                                        <p:cTn id="105" dur="26">
                                          <p:stCondLst>
                                            <p:cond delay="1312"/>
                                          </p:stCondLst>
                                        </p:cTn>
                                        <p:tgtEl>
                                          <p:spTgt spid="3">
                                            <p:txEl>
                                              <p:pRg st="4" end="4"/>
                                            </p:txEl>
                                          </p:spTgt>
                                        </p:tgtEl>
                                      </p:cBhvr>
                                      <p:to x="100000" y="80000"/>
                                    </p:animScale>
                                    <p:animScale>
                                      <p:cBhvr>
                                        <p:cTn id="106" dur="166" decel="50000">
                                          <p:stCondLst>
                                            <p:cond delay="1338"/>
                                          </p:stCondLst>
                                        </p:cTn>
                                        <p:tgtEl>
                                          <p:spTgt spid="3">
                                            <p:txEl>
                                              <p:pRg st="4" end="4"/>
                                            </p:txEl>
                                          </p:spTgt>
                                        </p:tgtEl>
                                      </p:cBhvr>
                                      <p:to x="100000" y="100000"/>
                                    </p:animScale>
                                    <p:animScale>
                                      <p:cBhvr>
                                        <p:cTn id="107" dur="26">
                                          <p:stCondLst>
                                            <p:cond delay="1642"/>
                                          </p:stCondLst>
                                        </p:cTn>
                                        <p:tgtEl>
                                          <p:spTgt spid="3">
                                            <p:txEl>
                                              <p:pRg st="4" end="4"/>
                                            </p:txEl>
                                          </p:spTgt>
                                        </p:tgtEl>
                                      </p:cBhvr>
                                      <p:to x="100000" y="90000"/>
                                    </p:animScale>
                                    <p:animScale>
                                      <p:cBhvr>
                                        <p:cTn id="108" dur="166" decel="50000">
                                          <p:stCondLst>
                                            <p:cond delay="1668"/>
                                          </p:stCondLst>
                                        </p:cTn>
                                        <p:tgtEl>
                                          <p:spTgt spid="3">
                                            <p:txEl>
                                              <p:pRg st="4" end="4"/>
                                            </p:txEl>
                                          </p:spTgt>
                                        </p:tgtEl>
                                      </p:cBhvr>
                                      <p:to x="100000" y="100000"/>
                                    </p:animScale>
                                    <p:animScale>
                                      <p:cBhvr>
                                        <p:cTn id="109" dur="26">
                                          <p:stCondLst>
                                            <p:cond delay="1808"/>
                                          </p:stCondLst>
                                        </p:cTn>
                                        <p:tgtEl>
                                          <p:spTgt spid="3">
                                            <p:txEl>
                                              <p:pRg st="4" end="4"/>
                                            </p:txEl>
                                          </p:spTgt>
                                        </p:tgtEl>
                                      </p:cBhvr>
                                      <p:to x="100000" y="95000"/>
                                    </p:animScale>
                                    <p:animScale>
                                      <p:cBhvr>
                                        <p:cTn id="110"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FA8AD-4DEF-41C0-9715-651B0DD911F2}"/>
              </a:ext>
            </a:extLst>
          </p:cNvPr>
          <p:cNvSpPr>
            <a:spLocks noGrp="1"/>
          </p:cNvSpPr>
          <p:nvPr>
            <p:ph type="title"/>
          </p:nvPr>
        </p:nvSpPr>
        <p:spPr/>
        <p:txBody>
          <a:bodyPr/>
          <a:lstStyle/>
          <a:p>
            <a:r>
              <a:rPr lang="en-IN" b="1" dirty="0"/>
              <a:t>Homoscedasticity</a:t>
            </a:r>
            <a:endParaRPr lang="en-IN" dirty="0"/>
          </a:p>
        </p:txBody>
      </p:sp>
      <p:sp>
        <p:nvSpPr>
          <p:cNvPr id="3" name="Content Placeholder 2">
            <a:extLst>
              <a:ext uri="{FF2B5EF4-FFF2-40B4-BE49-F238E27FC236}">
                <a16:creationId xmlns:a16="http://schemas.microsoft.com/office/drawing/2014/main" id="{9EA88A84-874D-4054-B844-7BFC2493E7AE}"/>
              </a:ext>
            </a:extLst>
          </p:cNvPr>
          <p:cNvSpPr>
            <a:spLocks noGrp="1"/>
          </p:cNvSpPr>
          <p:nvPr>
            <p:ph idx="1"/>
          </p:nvPr>
        </p:nvSpPr>
        <p:spPr>
          <a:xfrm>
            <a:off x="838200" y="1825625"/>
            <a:ext cx="5630839" cy="4351338"/>
          </a:xfrm>
        </p:spPr>
        <p:style>
          <a:lnRef idx="2">
            <a:schemeClr val="accent2"/>
          </a:lnRef>
          <a:fillRef idx="1">
            <a:schemeClr val="lt1"/>
          </a:fillRef>
          <a:effectRef idx="0">
            <a:schemeClr val="accent2"/>
          </a:effectRef>
          <a:fontRef idx="minor">
            <a:schemeClr val="dk1"/>
          </a:fontRef>
        </p:style>
        <p:txBody>
          <a:bodyPr/>
          <a:lstStyle/>
          <a:p>
            <a:pPr algn="just"/>
            <a:r>
              <a:rPr lang="en-US" dirty="0"/>
              <a:t>Linear regression assumes that observation errors inside </a:t>
            </a:r>
            <a:r>
              <a:rPr lang="en-US" b="1" dirty="0"/>
              <a:t>e </a:t>
            </a:r>
            <a:r>
              <a:rPr lang="en-US" dirty="0"/>
              <a:t>are independent and identically distributed (</a:t>
            </a:r>
            <a:r>
              <a:rPr lang="en-US" dirty="0" err="1"/>
              <a:t>i.i.d</a:t>
            </a:r>
            <a:r>
              <a:rPr lang="en-US" dirty="0"/>
              <a:t>) normal random variables (assumptions 2, 3, and 4). This condition can be shown mathematically as</a:t>
            </a:r>
            <a:endParaRPr lang="en-IN" dirty="0"/>
          </a:p>
        </p:txBody>
      </p:sp>
      <p:pic>
        <p:nvPicPr>
          <p:cNvPr id="1026" name="Picture 2">
            <a:extLst>
              <a:ext uri="{FF2B5EF4-FFF2-40B4-BE49-F238E27FC236}">
                <a16:creationId xmlns:a16="http://schemas.microsoft.com/office/drawing/2014/main" id="{5EB9F65F-62B2-44EF-B823-AFDC7DE46A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6585" y="371475"/>
            <a:ext cx="4748426" cy="30575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54B13A1-F95A-45E5-9436-E6D2580A84BB}"/>
                  </a:ext>
                </a:extLst>
              </p:cNvPr>
              <p:cNvSpPr txBox="1"/>
              <p:nvPr/>
            </p:nvSpPr>
            <p:spPr>
              <a:xfrm>
                <a:off x="7369791" y="4001294"/>
                <a:ext cx="4636826"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0" i="0" dirty="0">
                    <a:solidFill>
                      <a:srgbClr val="292929"/>
                    </a:solidFill>
                    <a:effectLst/>
                    <a:latin typeface="charter"/>
                  </a:rPr>
                  <a:t>where </a:t>
                </a:r>
                <a:r>
                  <a:rPr lang="en-US" b="1" i="0" dirty="0">
                    <a:solidFill>
                      <a:srgbClr val="292929"/>
                    </a:solidFill>
                    <a:effectLst/>
                    <a:latin typeface="charter"/>
                  </a:rPr>
                  <a:t>C </a:t>
                </a:r>
                <a:r>
                  <a:rPr lang="en-US" b="0" i="0" dirty="0">
                    <a:solidFill>
                      <a:srgbClr val="292929"/>
                    </a:solidFill>
                    <a:effectLst/>
                    <a:latin typeface="charter"/>
                  </a:rPr>
                  <a:t>is the covariance matrix of observation error, </a:t>
                </a:r>
                <a:r>
                  <a:rPr lang="en-US" b="1" i="0" dirty="0">
                    <a:solidFill>
                      <a:srgbClr val="292929"/>
                    </a:solidFill>
                    <a:effectLst/>
                    <a:latin typeface="charter"/>
                  </a:rPr>
                  <a:t>I</a:t>
                </a:r>
                <a:r>
                  <a:rPr lang="en-US" b="0" i="0" dirty="0">
                    <a:solidFill>
                      <a:srgbClr val="292929"/>
                    </a:solidFill>
                    <a:effectLst/>
                    <a:latin typeface="charter"/>
                  </a:rPr>
                  <a:t> is an </a:t>
                </a:r>
                <a:r>
                  <a:rPr lang="en-US" b="0" i="0" u="sng" dirty="0">
                    <a:effectLst/>
                    <a:latin typeface="charter"/>
                    <a:hlinkClick r:id="rId4"/>
                  </a:rPr>
                  <a:t>identity matrix</a:t>
                </a:r>
                <a:r>
                  <a:rPr lang="en-US" b="0" i="0" dirty="0">
                    <a:solidFill>
                      <a:srgbClr val="292929"/>
                    </a:solidFill>
                    <a:effectLst/>
                    <a:latin typeface="charter"/>
                  </a:rPr>
                  <a:t>, and </a:t>
                </a:r>
                <a14:m>
                  <m:oMath xmlns:m="http://schemas.openxmlformats.org/officeDocument/2006/math">
                    <m:sSup>
                      <m:sSupPr>
                        <m:ctrlPr>
                          <a:rPr lang="en-US" b="0" i="1" smtClean="0">
                            <a:solidFill>
                              <a:srgbClr val="292929"/>
                            </a:solidFill>
                            <a:effectLst/>
                            <a:latin typeface="Cambria Math" panose="02040503050406030204" pitchFamily="18" charset="0"/>
                            <a:ea typeface="Cambria Math" panose="02040503050406030204" pitchFamily="18" charset="0"/>
                          </a:rPr>
                        </m:ctrlPr>
                      </m:sSupPr>
                      <m:e>
                        <m:r>
                          <a:rPr lang="en-US" b="0" i="1" smtClean="0">
                            <a:solidFill>
                              <a:srgbClr val="292929"/>
                            </a:solidFill>
                            <a:effectLst/>
                            <a:latin typeface="Cambria Math" panose="02040503050406030204" pitchFamily="18" charset="0"/>
                            <a:ea typeface="Cambria Math" panose="02040503050406030204" pitchFamily="18" charset="0"/>
                          </a:rPr>
                          <m:t>𝜎</m:t>
                        </m:r>
                      </m:e>
                      <m:sup>
                        <m:r>
                          <a:rPr lang="en-US" b="0" i="1" smtClean="0">
                            <a:solidFill>
                              <a:srgbClr val="292929"/>
                            </a:solidFill>
                            <a:effectLst/>
                            <a:latin typeface="Cambria Math" panose="02040503050406030204" pitchFamily="18" charset="0"/>
                            <a:ea typeface="Cambria Math" panose="02040503050406030204" pitchFamily="18" charset="0"/>
                          </a:rPr>
                          <m:t>2</m:t>
                        </m:r>
                      </m:sup>
                    </m:sSup>
                    <m:r>
                      <a:rPr lang="en-US" b="0" i="1" smtClean="0">
                        <a:solidFill>
                          <a:srgbClr val="292929"/>
                        </a:solidFill>
                        <a:effectLst/>
                        <a:latin typeface="Cambria Math" panose="02040503050406030204" pitchFamily="18" charset="0"/>
                        <a:ea typeface="Cambria Math" panose="02040503050406030204" pitchFamily="18" charset="0"/>
                      </a:rPr>
                      <m:t> </m:t>
                    </m:r>
                    <m:r>
                      <a:rPr lang="en-US" b="0" i="1" smtClean="0">
                        <a:solidFill>
                          <a:srgbClr val="292929"/>
                        </a:solidFill>
                        <a:effectLst/>
                        <a:latin typeface="Cambria Math" panose="02040503050406030204" pitchFamily="18" charset="0"/>
                        <a:ea typeface="Cambria Math" panose="02040503050406030204" pitchFamily="18" charset="0"/>
                      </a:rPr>
                      <m:t>𝑖𝑠</m:t>
                    </m:r>
                    <m:r>
                      <a:rPr lang="en-US" b="0" i="1" smtClean="0">
                        <a:solidFill>
                          <a:srgbClr val="292929"/>
                        </a:solidFill>
                        <a:effectLst/>
                        <a:latin typeface="Cambria Math" panose="02040503050406030204" pitchFamily="18" charset="0"/>
                        <a:ea typeface="Cambria Math" panose="02040503050406030204" pitchFamily="18" charset="0"/>
                      </a:rPr>
                      <m:t> </m:t>
                    </m:r>
                    <m:r>
                      <a:rPr lang="en-US" b="0" i="1" smtClean="0">
                        <a:solidFill>
                          <a:srgbClr val="292929"/>
                        </a:solidFill>
                        <a:effectLst/>
                        <a:latin typeface="Cambria Math" panose="02040503050406030204" pitchFamily="18" charset="0"/>
                        <a:ea typeface="Cambria Math" panose="02040503050406030204" pitchFamily="18" charset="0"/>
                      </a:rPr>
                      <m:t>𝑡h𝑒</m:t>
                    </m:r>
                    <m:r>
                      <a:rPr lang="en-US" b="0" i="1" smtClean="0">
                        <a:solidFill>
                          <a:srgbClr val="292929"/>
                        </a:solidFill>
                        <a:effectLst/>
                        <a:latin typeface="Cambria Math" panose="02040503050406030204" pitchFamily="18" charset="0"/>
                        <a:ea typeface="Cambria Math" panose="02040503050406030204" pitchFamily="18" charset="0"/>
                      </a:rPr>
                      <m:t> </m:t>
                    </m:r>
                    <m:r>
                      <a:rPr lang="en-US" b="0" i="1" smtClean="0">
                        <a:solidFill>
                          <a:srgbClr val="292929"/>
                        </a:solidFill>
                        <a:effectLst/>
                        <a:latin typeface="Cambria Math" panose="02040503050406030204" pitchFamily="18" charset="0"/>
                        <a:ea typeface="Cambria Math" panose="02040503050406030204" pitchFamily="18" charset="0"/>
                      </a:rPr>
                      <m:t>𝑠𝑡𝑎𝑛𝑑𝑎𝑟𝑑</m:t>
                    </m:r>
                    <m:r>
                      <a:rPr lang="en-US" b="0" i="1" smtClean="0">
                        <a:solidFill>
                          <a:srgbClr val="292929"/>
                        </a:solidFill>
                        <a:effectLst/>
                        <a:latin typeface="Cambria Math" panose="02040503050406030204" pitchFamily="18" charset="0"/>
                        <a:ea typeface="Cambria Math" panose="02040503050406030204" pitchFamily="18" charset="0"/>
                      </a:rPr>
                      <m:t> </m:t>
                    </m:r>
                    <m:r>
                      <a:rPr lang="en-US" b="0" i="1" smtClean="0">
                        <a:solidFill>
                          <a:srgbClr val="292929"/>
                        </a:solidFill>
                        <a:effectLst/>
                        <a:latin typeface="Cambria Math" panose="02040503050406030204" pitchFamily="18" charset="0"/>
                        <a:ea typeface="Cambria Math" panose="02040503050406030204" pitchFamily="18" charset="0"/>
                      </a:rPr>
                      <m:t>𝑑𝑒𝑣𝑖𝑎𝑡𝑖𝑜𝑛</m:t>
                    </m:r>
                    <m:r>
                      <a:rPr lang="en-US" b="0" i="1" smtClean="0">
                        <a:solidFill>
                          <a:srgbClr val="292929"/>
                        </a:solidFill>
                        <a:effectLst/>
                        <a:latin typeface="Cambria Math" panose="02040503050406030204" pitchFamily="18" charset="0"/>
                        <a:ea typeface="Cambria Math" panose="02040503050406030204" pitchFamily="18" charset="0"/>
                      </a:rPr>
                      <m:t>. </m:t>
                    </m:r>
                  </m:oMath>
                </a14:m>
                <a:endParaRPr lang="en-IN" dirty="0"/>
              </a:p>
            </p:txBody>
          </p:sp>
        </mc:Choice>
        <mc:Fallback xmlns="">
          <p:sp>
            <p:nvSpPr>
              <p:cNvPr id="6" name="TextBox 5">
                <a:extLst>
                  <a:ext uri="{FF2B5EF4-FFF2-40B4-BE49-F238E27FC236}">
                    <a16:creationId xmlns:a16="http://schemas.microsoft.com/office/drawing/2014/main" id="{254B13A1-F95A-45E5-9436-E6D2580A84BB}"/>
                  </a:ext>
                </a:extLst>
              </p:cNvPr>
              <p:cNvSpPr txBox="1">
                <a:spLocks noRot="1" noChangeAspect="1" noMove="1" noResize="1" noEditPoints="1" noAdjustHandles="1" noChangeArrowheads="1" noChangeShapeType="1" noTextEdit="1"/>
              </p:cNvSpPr>
              <p:nvPr/>
            </p:nvSpPr>
            <p:spPr>
              <a:xfrm>
                <a:off x="7369791" y="4001294"/>
                <a:ext cx="4636826" cy="923330"/>
              </a:xfrm>
              <a:prstGeom prst="rect">
                <a:avLst/>
              </a:prstGeom>
              <a:blipFill>
                <a:blip r:embed="rId5"/>
                <a:stretch>
                  <a:fillRect l="-1048" t="-2597" r="-1180"/>
                </a:stretch>
              </a:blipFill>
            </p:spPr>
            <p:txBody>
              <a:bodyPr/>
              <a:lstStyle/>
              <a:p>
                <a:r>
                  <a:rPr lang="en-IN">
                    <a:noFill/>
                  </a:rPr>
                  <a:t> </a:t>
                </a:r>
              </a:p>
            </p:txBody>
          </p:sp>
        </mc:Fallback>
      </mc:AlternateContent>
    </p:spTree>
    <p:extLst>
      <p:ext uri="{BB962C8B-B14F-4D97-AF65-F5344CB8AC3E}">
        <p14:creationId xmlns:p14="http://schemas.microsoft.com/office/powerpoint/2010/main" val="3660745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926E9-E86E-4B3D-85A0-735B1170A8C2}"/>
              </a:ext>
            </a:extLst>
          </p:cNvPr>
          <p:cNvSpPr>
            <a:spLocks noGrp="1"/>
          </p:cNvSpPr>
          <p:nvPr>
            <p:ph type="title"/>
          </p:nvPr>
        </p:nvSpPr>
        <p:spPr/>
        <p:txBody>
          <a:bodyPr/>
          <a:lstStyle/>
          <a:p>
            <a:r>
              <a:rPr lang="en-IN" b="0" i="0" dirty="0">
                <a:solidFill>
                  <a:srgbClr val="292929"/>
                </a:solidFill>
                <a:effectLst/>
                <a:latin typeface="sohne"/>
              </a:rPr>
              <a:t>Heteroscedasticity</a:t>
            </a:r>
            <a:endParaRPr lang="en-IN" dirty="0"/>
          </a:p>
        </p:txBody>
      </p:sp>
      <p:sp>
        <p:nvSpPr>
          <p:cNvPr id="3" name="Content Placeholder 2">
            <a:extLst>
              <a:ext uri="{FF2B5EF4-FFF2-40B4-BE49-F238E27FC236}">
                <a16:creationId xmlns:a16="http://schemas.microsoft.com/office/drawing/2014/main" id="{562700FB-53CA-476A-B671-073732A4D4D9}"/>
              </a:ext>
            </a:extLst>
          </p:cNvPr>
          <p:cNvSpPr>
            <a:spLocks noGrp="1"/>
          </p:cNvSpPr>
          <p:nvPr>
            <p:ph idx="1"/>
          </p:nvPr>
        </p:nvSpPr>
        <p:spPr>
          <a:xfrm>
            <a:off x="675848" y="1825625"/>
            <a:ext cx="4592189" cy="4351338"/>
          </a:xfrm>
        </p:spPr>
        <p:txBody>
          <a:bodyPr/>
          <a:lstStyle/>
          <a:p>
            <a:pPr marL="0" indent="0" algn="just">
              <a:buNone/>
            </a:pPr>
            <a:r>
              <a:rPr lang="en-US" b="0" i="0" dirty="0">
                <a:solidFill>
                  <a:srgbClr val="292929"/>
                </a:solidFill>
                <a:effectLst/>
                <a:latin typeface="charter"/>
              </a:rPr>
              <a:t>Observation errors are in fact not identically distributed (although we still assume they are independent). In this case, the covariance matrix of observation errors is represented as</a:t>
            </a:r>
            <a:endParaRPr lang="en-IN" dirty="0"/>
          </a:p>
        </p:txBody>
      </p:sp>
      <p:pic>
        <p:nvPicPr>
          <p:cNvPr id="2050" name="Picture 2">
            <a:extLst>
              <a:ext uri="{FF2B5EF4-FFF2-40B4-BE49-F238E27FC236}">
                <a16:creationId xmlns:a16="http://schemas.microsoft.com/office/drawing/2014/main" id="{6750371E-FC43-4DE4-A86D-8A16ABE172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4452" y="1313385"/>
            <a:ext cx="5981700" cy="30575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8114203A-741B-4F7E-BABD-C56382349003}"/>
                  </a:ext>
                </a:extLst>
              </p14:cNvPr>
              <p14:cNvContentPartPr/>
              <p14:nvPr/>
            </p14:nvContentPartPr>
            <p14:xfrm>
              <a:off x="6804360" y="1857240"/>
              <a:ext cx="2215080" cy="1143360"/>
            </p14:xfrm>
          </p:contentPart>
        </mc:Choice>
        <mc:Fallback xmlns="">
          <p:pic>
            <p:nvPicPr>
              <p:cNvPr id="4" name="Ink 3">
                <a:extLst>
                  <a:ext uri="{FF2B5EF4-FFF2-40B4-BE49-F238E27FC236}">
                    <a16:creationId xmlns:a16="http://schemas.microsoft.com/office/drawing/2014/main" id="{8114203A-741B-4F7E-BABD-C56382349003}"/>
                  </a:ext>
                </a:extLst>
              </p:cNvPr>
              <p:cNvPicPr/>
              <p:nvPr/>
            </p:nvPicPr>
            <p:blipFill>
              <a:blip r:embed="rId5"/>
              <a:stretch>
                <a:fillRect/>
              </a:stretch>
            </p:blipFill>
            <p:spPr>
              <a:xfrm>
                <a:off x="6795000" y="1847880"/>
                <a:ext cx="2233800" cy="1162080"/>
              </a:xfrm>
              <a:prstGeom prst="rect">
                <a:avLst/>
              </a:prstGeom>
            </p:spPr>
          </p:pic>
        </mc:Fallback>
      </mc:AlternateContent>
    </p:spTree>
    <p:extLst>
      <p:ext uri="{BB962C8B-B14F-4D97-AF65-F5344CB8AC3E}">
        <p14:creationId xmlns:p14="http://schemas.microsoft.com/office/powerpoint/2010/main" val="1794373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3CC9-1E0B-4E2D-B3E7-98A515B6B776}"/>
              </a:ext>
            </a:extLst>
          </p:cNvPr>
          <p:cNvSpPr>
            <a:spLocks noGrp="1"/>
          </p:cNvSpPr>
          <p:nvPr>
            <p:ph type="title"/>
          </p:nvPr>
        </p:nvSpPr>
        <p:spPr/>
        <p:txBody>
          <a:bodyPr/>
          <a:lstStyle/>
          <a:p>
            <a:r>
              <a:rPr lang="en-US" dirty="0"/>
              <a:t>Regression </a:t>
            </a:r>
            <a:endParaRPr lang="en-IN" dirty="0"/>
          </a:p>
        </p:txBody>
      </p:sp>
      <p:sp>
        <p:nvSpPr>
          <p:cNvPr id="3" name="Content Placeholder 2">
            <a:extLst>
              <a:ext uri="{FF2B5EF4-FFF2-40B4-BE49-F238E27FC236}">
                <a16:creationId xmlns:a16="http://schemas.microsoft.com/office/drawing/2014/main" id="{081E9AA9-9150-4C7A-9F29-CCBD6FFF75F2}"/>
              </a:ext>
            </a:extLst>
          </p:cNvPr>
          <p:cNvSpPr>
            <a:spLocks noGrp="1"/>
          </p:cNvSpPr>
          <p:nvPr>
            <p:ph idx="1"/>
          </p:nvPr>
        </p:nvSpPr>
        <p:spPr>
          <a:xfrm>
            <a:off x="628338" y="1746927"/>
            <a:ext cx="4588239" cy="4219158"/>
          </a:xfrm>
        </p:spPr>
        <p:txBody>
          <a:bodyPr>
            <a:normAutofit/>
          </a:bodyPr>
          <a:lstStyle/>
          <a:p>
            <a:r>
              <a:rPr lang="en-US" dirty="0"/>
              <a:t>The data is continuous.</a:t>
            </a:r>
          </a:p>
          <a:p>
            <a:r>
              <a:rPr lang="en-US" dirty="0"/>
              <a:t>Many models could be used –Simplest is linear regression</a:t>
            </a:r>
          </a:p>
          <a:p>
            <a:pPr lvl="1"/>
            <a:r>
              <a:rPr lang="en-US" dirty="0"/>
              <a:t>Fit data with the best hyper-plane which "goes through" the points</a:t>
            </a:r>
          </a:p>
          <a:p>
            <a:endParaRPr lang="en-IN" dirty="0"/>
          </a:p>
        </p:txBody>
      </p:sp>
      <p:pic>
        <p:nvPicPr>
          <p:cNvPr id="5" name="Picture 4">
            <a:extLst>
              <a:ext uri="{FF2B5EF4-FFF2-40B4-BE49-F238E27FC236}">
                <a16:creationId xmlns:a16="http://schemas.microsoft.com/office/drawing/2014/main" id="{3ADA2B12-7CAC-46A1-8B8E-0BC9C78D3321}"/>
              </a:ext>
            </a:extLst>
          </p:cNvPr>
          <p:cNvPicPr>
            <a:picLocks noChangeAspect="1"/>
          </p:cNvPicPr>
          <p:nvPr/>
        </p:nvPicPr>
        <p:blipFill>
          <a:blip r:embed="rId2"/>
          <a:stretch>
            <a:fillRect/>
          </a:stretch>
        </p:blipFill>
        <p:spPr>
          <a:xfrm>
            <a:off x="5951095" y="674557"/>
            <a:ext cx="5768888" cy="5441430"/>
          </a:xfrm>
          <a:prstGeom prst="rect">
            <a:avLst/>
          </a:prstGeom>
        </p:spPr>
      </p:pic>
    </p:spTree>
    <p:extLst>
      <p:ext uri="{BB962C8B-B14F-4D97-AF65-F5344CB8AC3E}">
        <p14:creationId xmlns:p14="http://schemas.microsoft.com/office/powerpoint/2010/main" val="1654649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909DF-5667-4E6A-B4D5-E88B21F95C57}"/>
              </a:ext>
            </a:extLst>
          </p:cNvPr>
          <p:cNvSpPr>
            <a:spLocks noGrp="1"/>
          </p:cNvSpPr>
          <p:nvPr>
            <p:ph type="title"/>
          </p:nvPr>
        </p:nvSpPr>
        <p:spPr/>
        <p:txBody>
          <a:bodyPr>
            <a:normAutofit fontScale="90000"/>
          </a:bodyPr>
          <a:lstStyle/>
          <a:p>
            <a:r>
              <a:rPr lang="en-US" dirty="0"/>
              <a:t>Detection of </a:t>
            </a:r>
            <a:r>
              <a:rPr lang="en-IN" b="1" dirty="0"/>
              <a:t>Homoscedasticity and </a:t>
            </a:r>
            <a:r>
              <a:rPr lang="en-IN" b="0" i="0" dirty="0">
                <a:solidFill>
                  <a:srgbClr val="292929"/>
                </a:solidFill>
                <a:effectLst/>
                <a:latin typeface="sohne"/>
              </a:rPr>
              <a:t>Heteroscedasticity</a:t>
            </a:r>
            <a:r>
              <a:rPr lang="en-IN" b="1" dirty="0"/>
              <a:t> </a:t>
            </a:r>
            <a:endParaRPr lang="en-IN" dirty="0"/>
          </a:p>
        </p:txBody>
      </p:sp>
      <p:pic>
        <p:nvPicPr>
          <p:cNvPr id="3074" name="Picture 2">
            <a:extLst>
              <a:ext uri="{FF2B5EF4-FFF2-40B4-BE49-F238E27FC236}">
                <a16:creationId xmlns:a16="http://schemas.microsoft.com/office/drawing/2014/main" id="{B914F69A-3B80-4091-B864-74D215C502B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14313" y="1545933"/>
            <a:ext cx="9317042" cy="3487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820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B2574-CF4B-4E80-BE42-DB584542B30C}"/>
              </a:ext>
            </a:extLst>
          </p:cNvPr>
          <p:cNvSpPr>
            <a:spLocks noGrp="1"/>
          </p:cNvSpPr>
          <p:nvPr>
            <p:ph type="title"/>
          </p:nvPr>
        </p:nvSpPr>
        <p:spPr/>
        <p:txBody>
          <a:bodyPr>
            <a:normAutofit/>
          </a:bodyPr>
          <a:lstStyle/>
          <a:p>
            <a:pPr algn="ctr"/>
            <a:r>
              <a:rPr lang="en-IN" b="0" i="0" dirty="0">
                <a:solidFill>
                  <a:srgbClr val="000000"/>
                </a:solidFill>
                <a:effectLst/>
                <a:latin typeface="Linux Libertine"/>
              </a:rPr>
              <a:t>Errors and residuals</a:t>
            </a:r>
            <a:endParaRPr lang="en-IN" dirty="0"/>
          </a:p>
        </p:txBody>
      </p:sp>
      <p:sp>
        <p:nvSpPr>
          <p:cNvPr id="3" name="Content Placeholder 2">
            <a:extLst>
              <a:ext uri="{FF2B5EF4-FFF2-40B4-BE49-F238E27FC236}">
                <a16:creationId xmlns:a16="http://schemas.microsoft.com/office/drawing/2014/main" id="{941BADB0-A13E-445B-AD6A-D4B7FF3B72B6}"/>
              </a:ext>
            </a:extLst>
          </p:cNvPr>
          <p:cNvSpPr>
            <a:spLocks noGrp="1"/>
          </p:cNvSpPr>
          <p:nvPr>
            <p:ph idx="1"/>
          </p:nvPr>
        </p:nvSpPr>
        <p:spPr>
          <a:xfrm>
            <a:off x="163773" y="837065"/>
            <a:ext cx="11818961" cy="1319282"/>
          </a:xfrm>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marL="0" indent="0" algn="just">
              <a:buNone/>
            </a:pPr>
            <a:r>
              <a:rPr lang="en-US" b="0" i="0" dirty="0">
                <a:solidFill>
                  <a:srgbClr val="202122"/>
                </a:solidFill>
                <a:effectLst/>
                <a:latin typeface="Arial" panose="020B0604020202020204" pitchFamily="34" charset="0"/>
              </a:rPr>
              <a:t>In </a:t>
            </a:r>
            <a:r>
              <a:rPr lang="en-US" b="0" i="0" u="none" strike="noStrike" dirty="0">
                <a:solidFill>
                  <a:srgbClr val="0645AD"/>
                </a:solidFill>
                <a:effectLst/>
                <a:latin typeface="Arial" panose="020B0604020202020204" pitchFamily="34" charset="0"/>
                <a:hlinkClick r:id="rId2" tooltip="Statistics"/>
              </a:rPr>
              <a:t>statistics</a:t>
            </a:r>
            <a:r>
              <a:rPr lang="en-US" b="0" i="0" dirty="0">
                <a:solidFill>
                  <a:srgbClr val="202122"/>
                </a:solidFill>
                <a:effectLst/>
                <a:latin typeface="Arial" panose="020B0604020202020204" pitchFamily="34" charset="0"/>
              </a:rPr>
              <a:t> and </a:t>
            </a:r>
            <a:r>
              <a:rPr lang="en-US" b="0" i="0" u="none" strike="noStrike" dirty="0">
                <a:solidFill>
                  <a:srgbClr val="0645AD"/>
                </a:solidFill>
                <a:effectLst/>
                <a:latin typeface="Arial" panose="020B0604020202020204" pitchFamily="34" charset="0"/>
                <a:hlinkClick r:id="rId3" tooltip="Mathematical optimization"/>
              </a:rPr>
              <a:t>optimization</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errors</a:t>
            </a:r>
            <a:r>
              <a:rPr lang="en-US" b="0" i="0" dirty="0">
                <a:solidFill>
                  <a:srgbClr val="202122"/>
                </a:solidFill>
                <a:effectLst/>
                <a:latin typeface="Arial" panose="020B0604020202020204" pitchFamily="34" charset="0"/>
              </a:rPr>
              <a:t> and </a:t>
            </a:r>
            <a:r>
              <a:rPr lang="en-US" b="1" i="0" dirty="0">
                <a:solidFill>
                  <a:srgbClr val="202122"/>
                </a:solidFill>
                <a:effectLst/>
                <a:latin typeface="Arial" panose="020B0604020202020204" pitchFamily="34" charset="0"/>
              </a:rPr>
              <a:t>residuals</a:t>
            </a:r>
            <a:r>
              <a:rPr lang="en-US" b="0" i="0" dirty="0">
                <a:solidFill>
                  <a:srgbClr val="202122"/>
                </a:solidFill>
                <a:effectLst/>
                <a:latin typeface="Arial" panose="020B0604020202020204" pitchFamily="34" charset="0"/>
              </a:rPr>
              <a:t> are two closely related and easily confused measures of the </a:t>
            </a:r>
            <a:r>
              <a:rPr lang="en-US" b="0" i="0" u="none" strike="noStrike" dirty="0">
                <a:solidFill>
                  <a:srgbClr val="0645AD"/>
                </a:solidFill>
                <a:effectLst/>
                <a:latin typeface="Arial" panose="020B0604020202020204" pitchFamily="34" charset="0"/>
                <a:hlinkClick r:id="rId4" tooltip="Deviation (statistics)"/>
              </a:rPr>
              <a:t>deviation</a:t>
            </a:r>
            <a:r>
              <a:rPr lang="en-US" b="0" i="0" dirty="0">
                <a:solidFill>
                  <a:srgbClr val="202122"/>
                </a:solidFill>
                <a:effectLst/>
                <a:latin typeface="Arial" panose="020B0604020202020204" pitchFamily="34" charset="0"/>
              </a:rPr>
              <a:t> of an observed value of an element of a </a:t>
            </a:r>
            <a:r>
              <a:rPr lang="en-US" b="0" i="0" u="none" strike="noStrike" dirty="0">
                <a:solidFill>
                  <a:srgbClr val="0645AD"/>
                </a:solidFill>
                <a:effectLst/>
                <a:latin typeface="Arial" panose="020B0604020202020204" pitchFamily="34" charset="0"/>
                <a:hlinkClick r:id="rId5" tooltip="Sample (statistics)"/>
              </a:rPr>
              <a:t>statistical sample</a:t>
            </a:r>
            <a:r>
              <a:rPr lang="en-US" b="0" i="0" dirty="0">
                <a:solidFill>
                  <a:srgbClr val="202122"/>
                </a:solidFill>
                <a:effectLst/>
                <a:latin typeface="Arial" panose="020B0604020202020204" pitchFamily="34" charset="0"/>
              </a:rPr>
              <a:t> from its "theoretical value".</a:t>
            </a:r>
          </a:p>
        </p:txBody>
      </p:sp>
      <p:sp>
        <p:nvSpPr>
          <p:cNvPr id="4" name="TextBox 3">
            <a:extLst>
              <a:ext uri="{FF2B5EF4-FFF2-40B4-BE49-F238E27FC236}">
                <a16:creationId xmlns:a16="http://schemas.microsoft.com/office/drawing/2014/main" id="{71AC20BB-EBC0-4AF6-B975-2E14805F0DEF}"/>
              </a:ext>
            </a:extLst>
          </p:cNvPr>
          <p:cNvSpPr txBox="1"/>
          <p:nvPr/>
        </p:nvSpPr>
        <p:spPr>
          <a:xfrm>
            <a:off x="4478372" y="6291618"/>
            <a:ext cx="7504362" cy="369332"/>
          </a:xfrm>
          <a:prstGeom prst="rect">
            <a:avLst/>
          </a:prstGeom>
          <a:noFill/>
        </p:spPr>
        <p:txBody>
          <a:bodyPr wrap="none" rtlCol="0">
            <a:spAutoFit/>
          </a:bodyPr>
          <a:lstStyle/>
          <a:p>
            <a:r>
              <a:rPr lang="en-US" b="1" dirty="0"/>
              <a:t>Source at : </a:t>
            </a:r>
            <a:r>
              <a:rPr lang="en-US" b="1" dirty="0">
                <a:hlinkClick r:id="rId6"/>
              </a:rPr>
              <a:t>https://en.wikipedia.org/wiki/Errors_and_residuals</a:t>
            </a:r>
            <a:r>
              <a:rPr lang="en-US" b="1" dirty="0"/>
              <a:t> on 22-Sep-21</a:t>
            </a:r>
            <a:endParaRPr lang="en-IN" b="1" dirty="0"/>
          </a:p>
        </p:txBody>
      </p:sp>
      <p:sp>
        <p:nvSpPr>
          <p:cNvPr id="5" name="Content Placeholder 2">
            <a:extLst>
              <a:ext uri="{FF2B5EF4-FFF2-40B4-BE49-F238E27FC236}">
                <a16:creationId xmlns:a16="http://schemas.microsoft.com/office/drawing/2014/main" id="{8954E172-8EB8-4669-9975-C3AC2B6CB423}"/>
              </a:ext>
            </a:extLst>
          </p:cNvPr>
          <p:cNvSpPr txBox="1">
            <a:spLocks/>
          </p:cNvSpPr>
          <p:nvPr/>
        </p:nvSpPr>
        <p:spPr>
          <a:xfrm>
            <a:off x="163773" y="2156348"/>
            <a:ext cx="11818961" cy="144666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just">
              <a:buFont typeface="Arial" panose="020B0604020202020204" pitchFamily="34" charset="0"/>
              <a:buNone/>
            </a:pPr>
            <a:r>
              <a:rPr lang="en-US" dirty="0">
                <a:solidFill>
                  <a:srgbClr val="202122"/>
                </a:solidFill>
                <a:latin typeface="Arial" panose="020B0604020202020204" pitchFamily="34" charset="0"/>
              </a:rPr>
              <a:t>The </a:t>
            </a:r>
            <a:r>
              <a:rPr lang="en-US" b="1" dirty="0">
                <a:solidFill>
                  <a:srgbClr val="202122"/>
                </a:solidFill>
                <a:latin typeface="Arial" panose="020B0604020202020204" pitchFamily="34" charset="0"/>
              </a:rPr>
              <a:t>error</a:t>
            </a:r>
            <a:r>
              <a:rPr lang="en-US" dirty="0">
                <a:solidFill>
                  <a:srgbClr val="202122"/>
                </a:solidFill>
                <a:latin typeface="Arial" panose="020B0604020202020204" pitchFamily="34" charset="0"/>
              </a:rPr>
              <a:t> (or </a:t>
            </a:r>
            <a:r>
              <a:rPr lang="en-US" b="1" dirty="0">
                <a:solidFill>
                  <a:srgbClr val="202122"/>
                </a:solidFill>
                <a:latin typeface="Arial" panose="020B0604020202020204" pitchFamily="34" charset="0"/>
              </a:rPr>
              <a:t>disturbance</a:t>
            </a:r>
            <a:r>
              <a:rPr lang="en-US" dirty="0">
                <a:solidFill>
                  <a:srgbClr val="202122"/>
                </a:solidFill>
                <a:latin typeface="Arial" panose="020B0604020202020204" pitchFamily="34" charset="0"/>
              </a:rPr>
              <a:t>) of an observed value is the deviation of the observed value from the (unobservable) </a:t>
            </a:r>
            <a:r>
              <a:rPr lang="en-US" i="1" dirty="0">
                <a:solidFill>
                  <a:srgbClr val="202122"/>
                </a:solidFill>
                <a:latin typeface="Arial" panose="020B0604020202020204" pitchFamily="34" charset="0"/>
              </a:rPr>
              <a:t>true</a:t>
            </a:r>
            <a:r>
              <a:rPr lang="en-US" dirty="0">
                <a:solidFill>
                  <a:srgbClr val="202122"/>
                </a:solidFill>
                <a:latin typeface="Arial" panose="020B0604020202020204" pitchFamily="34" charset="0"/>
              </a:rPr>
              <a:t> value of a quantity of interest (for example, a </a:t>
            </a:r>
            <a:r>
              <a:rPr lang="en-US" dirty="0">
                <a:solidFill>
                  <a:srgbClr val="0645AD"/>
                </a:solidFill>
                <a:latin typeface="Arial" panose="020B0604020202020204" pitchFamily="34" charset="0"/>
                <a:hlinkClick r:id="rId7" tooltip="Population mean"/>
              </a:rPr>
              <a:t>population mean</a:t>
            </a:r>
            <a:r>
              <a:rPr lang="en-US" dirty="0">
                <a:solidFill>
                  <a:srgbClr val="202122"/>
                </a:solidFill>
                <a:latin typeface="Arial" panose="020B0604020202020204" pitchFamily="34" charset="0"/>
              </a:rPr>
              <a:t>).</a:t>
            </a:r>
            <a:endParaRPr lang="en-IN" dirty="0"/>
          </a:p>
        </p:txBody>
      </p:sp>
      <p:sp>
        <p:nvSpPr>
          <p:cNvPr id="6" name="Content Placeholder 2">
            <a:extLst>
              <a:ext uri="{FF2B5EF4-FFF2-40B4-BE49-F238E27FC236}">
                <a16:creationId xmlns:a16="http://schemas.microsoft.com/office/drawing/2014/main" id="{39812048-D31D-4ABA-BA2E-EA4DF789C594}"/>
              </a:ext>
            </a:extLst>
          </p:cNvPr>
          <p:cNvSpPr txBox="1">
            <a:spLocks/>
          </p:cNvSpPr>
          <p:nvPr/>
        </p:nvSpPr>
        <p:spPr>
          <a:xfrm>
            <a:off x="163773" y="3603010"/>
            <a:ext cx="11818961" cy="131928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dirty="0">
                <a:solidFill>
                  <a:srgbClr val="202122"/>
                </a:solidFill>
                <a:latin typeface="Arial" panose="020B0604020202020204" pitchFamily="34" charset="0"/>
              </a:rPr>
              <a:t>The </a:t>
            </a:r>
            <a:r>
              <a:rPr lang="en-US" b="1" dirty="0">
                <a:solidFill>
                  <a:srgbClr val="202122"/>
                </a:solidFill>
                <a:latin typeface="Arial" panose="020B0604020202020204" pitchFamily="34" charset="0"/>
              </a:rPr>
              <a:t>residual</a:t>
            </a:r>
            <a:r>
              <a:rPr lang="en-US" dirty="0">
                <a:solidFill>
                  <a:srgbClr val="202122"/>
                </a:solidFill>
                <a:latin typeface="Arial" panose="020B0604020202020204" pitchFamily="34" charset="0"/>
              </a:rPr>
              <a:t> of an observed value is the difference between the observed value and the </a:t>
            </a:r>
            <a:r>
              <a:rPr lang="en-US" i="1" dirty="0">
                <a:solidFill>
                  <a:srgbClr val="202122"/>
                </a:solidFill>
                <a:latin typeface="Arial" panose="020B0604020202020204" pitchFamily="34" charset="0"/>
              </a:rPr>
              <a:t>estimated</a:t>
            </a:r>
            <a:r>
              <a:rPr lang="en-US" dirty="0">
                <a:solidFill>
                  <a:srgbClr val="202122"/>
                </a:solidFill>
                <a:latin typeface="Arial" panose="020B0604020202020204" pitchFamily="34" charset="0"/>
              </a:rPr>
              <a:t> value of the quantity of interest (for example, a </a:t>
            </a:r>
            <a:r>
              <a:rPr lang="en-US" dirty="0">
                <a:solidFill>
                  <a:srgbClr val="0645AD"/>
                </a:solidFill>
                <a:latin typeface="Arial" panose="020B0604020202020204" pitchFamily="34" charset="0"/>
                <a:hlinkClick r:id="rId8" tooltip="Sample mean"/>
              </a:rPr>
              <a:t>sample mean</a:t>
            </a:r>
            <a:r>
              <a:rPr lang="en-US" dirty="0">
                <a:solidFill>
                  <a:srgbClr val="202122"/>
                </a:solidFill>
                <a:latin typeface="Arial" panose="020B0604020202020204" pitchFamily="34" charset="0"/>
              </a:rPr>
              <a:t>). </a:t>
            </a:r>
          </a:p>
          <a:p>
            <a:pPr marL="0" indent="0">
              <a:buFont typeface="Arial" panose="020B0604020202020204" pitchFamily="34" charset="0"/>
              <a:buNone/>
            </a:pPr>
            <a:endParaRPr lang="en-US" dirty="0">
              <a:solidFill>
                <a:srgbClr val="202122"/>
              </a:solidFill>
              <a:latin typeface="Arial" panose="020B0604020202020204" pitchFamily="34" charset="0"/>
            </a:endParaRPr>
          </a:p>
        </p:txBody>
      </p:sp>
      <p:sp>
        <p:nvSpPr>
          <p:cNvPr id="7" name="Content Placeholder 2">
            <a:extLst>
              <a:ext uri="{FF2B5EF4-FFF2-40B4-BE49-F238E27FC236}">
                <a16:creationId xmlns:a16="http://schemas.microsoft.com/office/drawing/2014/main" id="{EC242555-D737-4F1E-91C0-7BB74FE6E26B}"/>
              </a:ext>
            </a:extLst>
          </p:cNvPr>
          <p:cNvSpPr txBox="1">
            <a:spLocks/>
          </p:cNvSpPr>
          <p:nvPr/>
        </p:nvSpPr>
        <p:spPr>
          <a:xfrm>
            <a:off x="186519" y="4972335"/>
            <a:ext cx="11773468" cy="13192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dirty="0">
                <a:solidFill>
                  <a:srgbClr val="202122"/>
                </a:solidFill>
                <a:latin typeface="Arial" panose="020B0604020202020204" pitchFamily="34" charset="0"/>
              </a:rPr>
              <a:t>The distinction is most important in </a:t>
            </a:r>
            <a:r>
              <a:rPr lang="en-US" dirty="0">
                <a:solidFill>
                  <a:srgbClr val="0645AD"/>
                </a:solidFill>
                <a:latin typeface="Arial" panose="020B0604020202020204" pitchFamily="34" charset="0"/>
                <a:hlinkClick r:id="rId9" tooltip="Regression analysis"/>
              </a:rPr>
              <a:t>regression analysis</a:t>
            </a:r>
            <a:r>
              <a:rPr lang="en-US" dirty="0">
                <a:solidFill>
                  <a:srgbClr val="202122"/>
                </a:solidFill>
                <a:latin typeface="Arial" panose="020B0604020202020204" pitchFamily="34" charset="0"/>
              </a:rPr>
              <a:t>, where the concepts are sometimes called the </a:t>
            </a:r>
            <a:r>
              <a:rPr lang="en-US" b="1" dirty="0">
                <a:solidFill>
                  <a:srgbClr val="202122"/>
                </a:solidFill>
                <a:latin typeface="Arial" panose="020B0604020202020204" pitchFamily="34" charset="0"/>
              </a:rPr>
              <a:t>regression errors</a:t>
            </a:r>
            <a:r>
              <a:rPr lang="en-US" dirty="0">
                <a:solidFill>
                  <a:srgbClr val="202122"/>
                </a:solidFill>
                <a:latin typeface="Arial" panose="020B0604020202020204" pitchFamily="34" charset="0"/>
              </a:rPr>
              <a:t> and </a:t>
            </a:r>
            <a:r>
              <a:rPr lang="en-US" b="1" dirty="0">
                <a:solidFill>
                  <a:srgbClr val="202122"/>
                </a:solidFill>
                <a:latin typeface="Arial" panose="020B0604020202020204" pitchFamily="34" charset="0"/>
              </a:rPr>
              <a:t>regression residuals. </a:t>
            </a:r>
            <a:endParaRPr lang="en-IN" dirty="0"/>
          </a:p>
        </p:txBody>
      </p:sp>
    </p:spTree>
    <p:extLst>
      <p:ext uri="{BB962C8B-B14F-4D97-AF65-F5344CB8AC3E}">
        <p14:creationId xmlns:p14="http://schemas.microsoft.com/office/powerpoint/2010/main" val="3923500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C4EAD-0A03-49C8-970C-59417BDEA6D3}"/>
              </a:ext>
            </a:extLst>
          </p:cNvPr>
          <p:cNvSpPr>
            <a:spLocks noGrp="1"/>
          </p:cNvSpPr>
          <p:nvPr>
            <p:ph type="title"/>
          </p:nvPr>
        </p:nvSpPr>
        <p:spPr/>
        <p:txBody>
          <a:bodyPr/>
          <a:lstStyle/>
          <a:p>
            <a:r>
              <a:rPr lang="en-US" dirty="0"/>
              <a:t>Cost Function </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DCB0A5-2C79-4AE9-BBA2-C6A24BC10A9E}"/>
                  </a:ext>
                </a:extLst>
              </p:cNvPr>
              <p:cNvSpPr>
                <a:spLocks noGrp="1"/>
              </p:cNvSpPr>
              <p:nvPr>
                <p:ph idx="1"/>
              </p:nvPr>
            </p:nvSpPr>
            <p:spPr/>
            <p:txBody>
              <a:bodyPr>
                <a:normAutofit lnSpcReduction="10000"/>
              </a:bodyPr>
              <a:lstStyle/>
              <a:p>
                <a:r>
                  <a:rPr lang="en-US" b="1" i="0" dirty="0">
                    <a:solidFill>
                      <a:srgbClr val="292929"/>
                    </a:solidFill>
                    <a:effectLst/>
                    <a:latin typeface="charter"/>
                  </a:rPr>
                  <a:t>Cost functions</a:t>
                </a:r>
                <a:r>
                  <a:rPr lang="en-US" b="0" i="0" dirty="0">
                    <a:solidFill>
                      <a:srgbClr val="292929"/>
                    </a:solidFill>
                    <a:effectLst/>
                    <a:latin typeface="charter"/>
                  </a:rPr>
                  <a:t> are used to calculate how the model is performing. In layman’s words, cost function is the sum of all the errors. While building our ML model, our aim is to </a:t>
                </a:r>
                <a:r>
                  <a:rPr lang="en-US" b="1" i="0" dirty="0">
                    <a:solidFill>
                      <a:srgbClr val="292929"/>
                    </a:solidFill>
                    <a:effectLst/>
                    <a:latin typeface="charter"/>
                  </a:rPr>
                  <a:t>minimize </a:t>
                </a:r>
                <a:r>
                  <a:rPr lang="en-US" b="0" i="0" dirty="0">
                    <a:solidFill>
                      <a:srgbClr val="292929"/>
                    </a:solidFill>
                    <a:effectLst/>
                    <a:latin typeface="charter"/>
                  </a:rPr>
                  <a:t>the cost function.</a:t>
                </a:r>
              </a:p>
              <a:p>
                <a:r>
                  <a:rPr lang="en-US" b="0" i="0" dirty="0">
                    <a:solidFill>
                      <a:srgbClr val="292929"/>
                    </a:solidFill>
                    <a:effectLst/>
                    <a:latin typeface="charter"/>
                  </a:rPr>
                  <a:t>One common function that is often used in regression problems is the</a:t>
                </a:r>
                <a:r>
                  <a:rPr lang="en-US" b="1" i="0" dirty="0">
                    <a:solidFill>
                      <a:srgbClr val="292929"/>
                    </a:solidFill>
                    <a:effectLst/>
                    <a:latin typeface="charter"/>
                  </a:rPr>
                  <a:t> Mean Squared Error</a:t>
                </a:r>
                <a:r>
                  <a:rPr lang="en-US" b="0" i="0" dirty="0">
                    <a:solidFill>
                      <a:srgbClr val="292929"/>
                    </a:solidFill>
                    <a:effectLst/>
                    <a:latin typeface="charter"/>
                  </a:rPr>
                  <a:t> or </a:t>
                </a:r>
                <a:r>
                  <a:rPr lang="en-US" b="1" i="0" dirty="0">
                    <a:solidFill>
                      <a:srgbClr val="292929"/>
                    </a:solidFill>
                    <a:effectLst/>
                    <a:latin typeface="charter"/>
                  </a:rPr>
                  <a:t>MSE and Root Means Square Error or RMSE</a:t>
                </a:r>
                <a:r>
                  <a:rPr lang="en-US" b="0" i="0" dirty="0">
                    <a:solidFill>
                      <a:srgbClr val="292929"/>
                    </a:solidFill>
                    <a:effectLst/>
                    <a:latin typeface="charter"/>
                  </a:rPr>
                  <a:t>, which measure the difference between the known value and the predicted value</a:t>
                </a:r>
              </a:p>
              <a:p>
                <a14:m>
                  <m:oMath xmlns:m="http://schemas.openxmlformats.org/officeDocument/2006/math">
                    <m:r>
                      <a:rPr lang="en-US" b="0" i="1" smtClean="0">
                        <a:latin typeface="Cambria Math" panose="02040503050406030204" pitchFamily="18" charset="0"/>
                      </a:rPr>
                      <m:t>𝑀𝑆𝐸</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acc>
                                <m:r>
                                  <a:rPr lang="en-US" b="0" i="1" smtClean="0">
                                    <a:latin typeface="Cambria Math" panose="02040503050406030204" pitchFamily="18" charset="0"/>
                                  </a:rPr>
                                  <m:t> </m:t>
                                </m:r>
                              </m:e>
                            </m:d>
                          </m:e>
                          <m:sup>
                            <m:r>
                              <a:rPr lang="en-US" b="0" i="1" smtClean="0">
                                <a:latin typeface="Cambria Math" panose="02040503050406030204" pitchFamily="18" charset="0"/>
                              </a:rPr>
                              <m:t>2</m:t>
                            </m:r>
                          </m:sup>
                        </m:sSup>
                      </m:e>
                    </m:nary>
                    <m:r>
                      <a:rPr lang="en-US" b="0" i="1" smtClean="0">
                        <a:latin typeface="Cambria Math" panose="02040503050406030204" pitchFamily="18" charset="0"/>
                      </a:rPr>
                      <m:t>  </m:t>
                    </m:r>
                  </m:oMath>
                </a14:m>
                <a:endParaRPr lang="en-IN" dirty="0"/>
              </a:p>
              <a:p>
                <a14:m>
                  <m:oMath xmlns:m="http://schemas.openxmlformats.org/officeDocument/2006/math">
                    <m:r>
                      <a:rPr lang="en-US" b="0" i="1" smtClean="0">
                        <a:latin typeface="Cambria Math" panose="02040503050406030204" pitchFamily="18" charset="0"/>
                      </a:rPr>
                      <m:t>𝑅𝑀𝑆𝐸</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acc>
                                        <m:r>
                                          <a:rPr lang="en-US" i="1">
                                            <a:latin typeface="Cambria Math" panose="02040503050406030204" pitchFamily="18" charset="0"/>
                                          </a:rPr>
                                          <m:t> </m:t>
                                        </m:r>
                                      </m:e>
                                    </m:d>
                                  </m:e>
                                  <m:sup>
                                    <m:r>
                                      <a:rPr lang="en-US" i="1">
                                        <a:latin typeface="Cambria Math" panose="02040503050406030204" pitchFamily="18" charset="0"/>
                                      </a:rPr>
                                      <m:t>2</m:t>
                                    </m:r>
                                  </m:sup>
                                </m:sSup>
                              </m:e>
                            </m:nary>
                          </m:num>
                          <m:den>
                            <m:r>
                              <a:rPr lang="en-US" b="0" i="1" smtClean="0">
                                <a:latin typeface="Cambria Math" panose="02040503050406030204" pitchFamily="18" charset="0"/>
                              </a:rPr>
                              <m:t>𝑁</m:t>
                            </m:r>
                          </m:den>
                        </m:f>
                      </m:e>
                    </m:rad>
                  </m:oMath>
                </a14:m>
                <a:endParaRPr lang="en-IN" dirty="0"/>
              </a:p>
              <a:p>
                <a:pPr marL="0" indent="0">
                  <a:buNone/>
                </a:pPr>
                <a:r>
                  <a:rPr lang="en-US" b="1" i="0" dirty="0">
                    <a:solidFill>
                      <a:srgbClr val="292929"/>
                    </a:solidFill>
                    <a:effectLst/>
                    <a:latin typeface="charter"/>
                  </a:rPr>
                  <a:t>RMSE and MSE </a:t>
                </a:r>
                <a:r>
                  <a:rPr lang="en-US" b="0" i="0" dirty="0">
                    <a:solidFill>
                      <a:srgbClr val="292929"/>
                    </a:solidFill>
                    <a:effectLst/>
                    <a:latin typeface="charter"/>
                  </a:rPr>
                  <a:t>tells us how close the data points are to the regression line.</a:t>
                </a:r>
                <a:endParaRPr lang="en-IN" dirty="0"/>
              </a:p>
            </p:txBody>
          </p:sp>
        </mc:Choice>
        <mc:Fallback xmlns="">
          <p:sp>
            <p:nvSpPr>
              <p:cNvPr id="3" name="Content Placeholder 2">
                <a:extLst>
                  <a:ext uri="{FF2B5EF4-FFF2-40B4-BE49-F238E27FC236}">
                    <a16:creationId xmlns:a16="http://schemas.microsoft.com/office/drawing/2014/main" id="{3ADCB0A5-2C79-4AE9-BBA2-C6A24BC10A9E}"/>
                  </a:ext>
                </a:extLst>
              </p:cNvPr>
              <p:cNvSpPr>
                <a:spLocks noGrp="1" noRot="1" noChangeAspect="1" noMove="1" noResize="1" noEditPoints="1" noAdjustHandles="1" noChangeArrowheads="1" noChangeShapeType="1" noTextEdit="1"/>
              </p:cNvSpPr>
              <p:nvPr>
                <p:ph idx="1"/>
              </p:nvPr>
            </p:nvSpPr>
            <p:spPr>
              <a:blipFill>
                <a:blip r:embed="rId2"/>
                <a:stretch>
                  <a:fillRect l="-1217" t="-2607" r="-290" b="-711"/>
                </a:stretch>
              </a:blipFill>
            </p:spPr>
            <p:txBody>
              <a:bodyPr/>
              <a:lstStyle/>
              <a:p>
                <a:r>
                  <a:rPr lang="en-IN">
                    <a:noFill/>
                  </a:rPr>
                  <a:t> </a:t>
                </a:r>
              </a:p>
            </p:txBody>
          </p:sp>
        </mc:Fallback>
      </mc:AlternateContent>
    </p:spTree>
    <p:extLst>
      <p:ext uri="{BB962C8B-B14F-4D97-AF65-F5344CB8AC3E}">
        <p14:creationId xmlns:p14="http://schemas.microsoft.com/office/powerpoint/2010/main" val="3686718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3CB1-06BD-46AF-8D13-256A92B525F8}"/>
              </a:ext>
            </a:extLst>
          </p:cNvPr>
          <p:cNvSpPr>
            <a:spLocks noGrp="1"/>
          </p:cNvSpPr>
          <p:nvPr>
            <p:ph type="title"/>
          </p:nvPr>
        </p:nvSpPr>
        <p:spPr/>
        <p:txBody>
          <a:bodyPr/>
          <a:lstStyle/>
          <a:p>
            <a:r>
              <a:rPr lang="en-US" dirty="0"/>
              <a:t>Gradient Descent </a:t>
            </a:r>
            <a:endParaRPr lang="en-IN" dirty="0"/>
          </a:p>
        </p:txBody>
      </p:sp>
      <p:sp>
        <p:nvSpPr>
          <p:cNvPr id="3" name="Content Placeholder 2">
            <a:extLst>
              <a:ext uri="{FF2B5EF4-FFF2-40B4-BE49-F238E27FC236}">
                <a16:creationId xmlns:a16="http://schemas.microsoft.com/office/drawing/2014/main" id="{66B2DD04-227D-4FEB-A43C-53533B4934C8}"/>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pPr algn="just" fontAlgn="base">
              <a:lnSpc>
                <a:spcPct val="150000"/>
              </a:lnSpc>
            </a:pPr>
            <a:r>
              <a:rPr lang="en-US" b="0" dirty="0">
                <a:solidFill>
                  <a:srgbClr val="555555"/>
                </a:solidFill>
                <a:effectLst/>
                <a:latin typeface="Helvetica Neue"/>
              </a:rPr>
              <a:t>Gradient descent is an optimization algorithm used to find the values of parameters (coefficients) of a function (f) that minimizes a cost function (cost).</a:t>
            </a:r>
          </a:p>
          <a:p>
            <a:pPr algn="just" fontAlgn="base">
              <a:lnSpc>
                <a:spcPct val="150000"/>
              </a:lnSpc>
            </a:pPr>
            <a:r>
              <a:rPr lang="en-US" b="0" dirty="0">
                <a:solidFill>
                  <a:srgbClr val="555555"/>
                </a:solidFill>
                <a:effectLst/>
                <a:latin typeface="Helvetica Neue"/>
              </a:rPr>
              <a:t>Gradient descent is best used when the parameters cannot be calculated analytically (e.g. using linear algebra) and must be searched for by an optimization algorithm.</a:t>
            </a:r>
          </a:p>
          <a:p>
            <a:pPr>
              <a:lnSpc>
                <a:spcPct val="150000"/>
              </a:lnSpc>
            </a:pPr>
            <a:endParaRPr lang="en-IN" dirty="0"/>
          </a:p>
        </p:txBody>
      </p:sp>
    </p:spTree>
    <p:extLst>
      <p:ext uri="{BB962C8B-B14F-4D97-AF65-F5344CB8AC3E}">
        <p14:creationId xmlns:p14="http://schemas.microsoft.com/office/powerpoint/2010/main" val="941087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134DF-935D-4245-904D-3ABB04137FAE}"/>
              </a:ext>
            </a:extLst>
          </p:cNvPr>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lstStyle/>
          <a:p>
            <a:r>
              <a:rPr lang="en-US" dirty="0"/>
              <a:t>Philosophy of Gradient Descent </a:t>
            </a:r>
            <a:endParaRPr lang="en-IN" dirty="0"/>
          </a:p>
        </p:txBody>
      </p:sp>
      <p:pic>
        <p:nvPicPr>
          <p:cNvPr id="1026" name="Picture 2">
            <a:extLst>
              <a:ext uri="{FF2B5EF4-FFF2-40B4-BE49-F238E27FC236}">
                <a16:creationId xmlns:a16="http://schemas.microsoft.com/office/drawing/2014/main" id="{880B5EBF-33C1-4CAC-9D6C-C306C9FBDB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77641" y="1346464"/>
            <a:ext cx="8077200" cy="53750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E87B5FF-1BA1-436B-9B99-AE2FB1C2D7F7}"/>
              </a:ext>
            </a:extLst>
          </p:cNvPr>
          <p:cNvSpPr txBox="1"/>
          <p:nvPr/>
        </p:nvSpPr>
        <p:spPr>
          <a:xfrm>
            <a:off x="411479" y="1613166"/>
            <a:ext cx="3032761" cy="4545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nSpc>
                <a:spcPct val="150000"/>
              </a:lnSpc>
            </a:pPr>
            <a:r>
              <a:rPr lang="en-US" sz="2800" b="0" i="0" dirty="0">
                <a:solidFill>
                  <a:schemeClr val="bg1"/>
                </a:solidFill>
                <a:effectLst/>
                <a:latin typeface="Lato" panose="020B0604020202020204" pitchFamily="34" charset="0"/>
              </a:rPr>
              <a:t>Gradient descent is an iterative optimization algorithm for finding the local minimum of a function.</a:t>
            </a:r>
            <a:endParaRPr lang="en-IN" sz="2800" dirty="0">
              <a:solidFill>
                <a:schemeClr val="bg1"/>
              </a:solidFill>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49E0D6A9-A398-43C9-AD4C-3149CEC7BFB3}"/>
                  </a:ext>
                </a:extLst>
              </p14:cNvPr>
              <p14:cNvContentPartPr/>
              <p14:nvPr/>
            </p14:nvContentPartPr>
            <p14:xfrm>
              <a:off x="6206040" y="1464480"/>
              <a:ext cx="3340080" cy="4197240"/>
            </p14:xfrm>
          </p:contentPart>
        </mc:Choice>
        <mc:Fallback xmlns="">
          <p:pic>
            <p:nvPicPr>
              <p:cNvPr id="5" name="Ink 4">
                <a:extLst>
                  <a:ext uri="{FF2B5EF4-FFF2-40B4-BE49-F238E27FC236}">
                    <a16:creationId xmlns:a16="http://schemas.microsoft.com/office/drawing/2014/main" id="{49E0D6A9-A398-43C9-AD4C-3149CEC7BFB3}"/>
                  </a:ext>
                </a:extLst>
              </p:cNvPr>
              <p:cNvPicPr/>
              <p:nvPr/>
            </p:nvPicPr>
            <p:blipFill>
              <a:blip r:embed="rId4"/>
              <a:stretch>
                <a:fillRect/>
              </a:stretch>
            </p:blipFill>
            <p:spPr>
              <a:xfrm>
                <a:off x="6196680" y="1455120"/>
                <a:ext cx="3358800" cy="4215960"/>
              </a:xfrm>
              <a:prstGeom prst="rect">
                <a:avLst/>
              </a:prstGeom>
            </p:spPr>
          </p:pic>
        </mc:Fallback>
      </mc:AlternateContent>
    </p:spTree>
    <p:extLst>
      <p:ext uri="{BB962C8B-B14F-4D97-AF65-F5344CB8AC3E}">
        <p14:creationId xmlns:p14="http://schemas.microsoft.com/office/powerpoint/2010/main" val="4140922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504CB-6A10-47F0-83EC-96923DAB01A1}"/>
              </a:ext>
            </a:extLst>
          </p:cNvPr>
          <p:cNvSpPr>
            <a:spLocks noGrp="1"/>
          </p:cNvSpPr>
          <p:nvPr>
            <p:ph type="title"/>
          </p:nvPr>
        </p:nvSpPr>
        <p:spPr/>
        <p:txBody>
          <a:bodyPr/>
          <a:lstStyle/>
          <a:p>
            <a:r>
              <a:rPr lang="en-US" dirty="0"/>
              <a:t>Types of Gradient Descent </a:t>
            </a:r>
            <a:endParaRPr lang="en-IN" dirty="0"/>
          </a:p>
        </p:txBody>
      </p:sp>
      <p:sp>
        <p:nvSpPr>
          <p:cNvPr id="3" name="Content Placeholder 2">
            <a:extLst>
              <a:ext uri="{FF2B5EF4-FFF2-40B4-BE49-F238E27FC236}">
                <a16:creationId xmlns:a16="http://schemas.microsoft.com/office/drawing/2014/main" id="{160D6D67-48EA-47F9-8A32-D619F5E75D71}"/>
              </a:ext>
            </a:extLst>
          </p:cNvPr>
          <p:cNvSpPr>
            <a:spLocks noGrp="1"/>
          </p:cNvSpPr>
          <p:nvPr>
            <p:ph idx="1"/>
          </p:nvPr>
        </p:nvSpPr>
        <p:spPr/>
        <p:txBody>
          <a:bodyPr/>
          <a:lstStyle/>
          <a:p>
            <a:r>
              <a:rPr lang="en-US" dirty="0"/>
              <a:t>Logistic </a:t>
            </a:r>
          </a:p>
          <a:p>
            <a:r>
              <a:rPr lang="en-US" dirty="0"/>
              <a:t>Batch </a:t>
            </a:r>
          </a:p>
          <a:p>
            <a:r>
              <a:rPr lang="en-US" dirty="0"/>
              <a:t>Mini-Batch </a:t>
            </a:r>
          </a:p>
          <a:p>
            <a:r>
              <a:rPr lang="en-US" dirty="0"/>
              <a:t>Stochastic </a:t>
            </a:r>
          </a:p>
          <a:p>
            <a:endParaRPr lang="en-IN" dirty="0"/>
          </a:p>
        </p:txBody>
      </p:sp>
    </p:spTree>
    <p:extLst>
      <p:ext uri="{BB962C8B-B14F-4D97-AF65-F5344CB8AC3E}">
        <p14:creationId xmlns:p14="http://schemas.microsoft.com/office/powerpoint/2010/main" val="1092204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8EAD88-C0E2-4D53-856B-B56009CE152F}"/>
              </a:ext>
            </a:extLst>
          </p:cNvPr>
          <p:cNvSpPr txBox="1"/>
          <p:nvPr/>
        </p:nvSpPr>
        <p:spPr>
          <a:xfrm>
            <a:off x="233131" y="648778"/>
            <a:ext cx="5472396" cy="369332"/>
          </a:xfrm>
          <a:prstGeom prst="rect">
            <a:avLst/>
          </a:prstGeom>
          <a:noFill/>
        </p:spPr>
        <p:txBody>
          <a:bodyPr wrap="none" rtlCol="0">
            <a:spAutoFit/>
          </a:bodyPr>
          <a:lstStyle/>
          <a:p>
            <a:r>
              <a:rPr lang="en-US" b="0" i="0" dirty="0">
                <a:solidFill>
                  <a:srgbClr val="292929"/>
                </a:solidFill>
                <a:effectLst/>
                <a:latin typeface="charter"/>
              </a:rPr>
              <a:t>1. Initialize weight </a:t>
            </a:r>
            <a:r>
              <a:rPr lang="en-US" b="0" i="1" dirty="0">
                <a:solidFill>
                  <a:srgbClr val="292929"/>
                </a:solidFill>
                <a:effectLst/>
                <a:latin typeface="charter"/>
              </a:rPr>
              <a:t>w</a:t>
            </a:r>
            <a:r>
              <a:rPr lang="en-US" b="0" i="0" dirty="0">
                <a:solidFill>
                  <a:srgbClr val="292929"/>
                </a:solidFill>
                <a:effectLst/>
                <a:latin typeface="charter"/>
              </a:rPr>
              <a:t> and bias </a:t>
            </a:r>
            <a:r>
              <a:rPr lang="en-US" b="0" i="1" dirty="0">
                <a:solidFill>
                  <a:srgbClr val="292929"/>
                </a:solidFill>
                <a:effectLst/>
                <a:latin typeface="charter"/>
              </a:rPr>
              <a:t>b</a:t>
            </a:r>
            <a:r>
              <a:rPr lang="en-US" b="0" i="0" dirty="0">
                <a:solidFill>
                  <a:srgbClr val="292929"/>
                </a:solidFill>
                <a:effectLst/>
                <a:latin typeface="charter"/>
              </a:rPr>
              <a:t> to any random numbers.</a:t>
            </a:r>
            <a:endParaRPr lang="en-IN" dirty="0"/>
          </a:p>
        </p:txBody>
      </p:sp>
      <p:sp>
        <p:nvSpPr>
          <p:cNvPr id="7" name="TextBox 6">
            <a:extLst>
              <a:ext uri="{FF2B5EF4-FFF2-40B4-BE49-F238E27FC236}">
                <a16:creationId xmlns:a16="http://schemas.microsoft.com/office/drawing/2014/main" id="{E107661B-0B78-46C6-8795-12F19A849FB4}"/>
              </a:ext>
            </a:extLst>
          </p:cNvPr>
          <p:cNvSpPr txBox="1"/>
          <p:nvPr/>
        </p:nvSpPr>
        <p:spPr>
          <a:xfrm>
            <a:off x="217165" y="1015213"/>
            <a:ext cx="5488361" cy="1754326"/>
          </a:xfrm>
          <a:prstGeom prst="rect">
            <a:avLst/>
          </a:prstGeom>
          <a:noFill/>
        </p:spPr>
        <p:txBody>
          <a:bodyPr wrap="square">
            <a:spAutoFit/>
          </a:bodyPr>
          <a:lstStyle/>
          <a:p>
            <a:pPr algn="l"/>
            <a:r>
              <a:rPr lang="en-US" b="0" i="0" dirty="0">
                <a:solidFill>
                  <a:srgbClr val="292929"/>
                </a:solidFill>
                <a:effectLst/>
                <a:latin typeface="charter"/>
              </a:rPr>
              <a:t>2. Pick a value for the learning rate α. The learning rate determines how big the step would be on each iteration.</a:t>
            </a:r>
          </a:p>
          <a:p>
            <a:pPr algn="l">
              <a:buFont typeface="Arial" panose="020B0604020202020204" pitchFamily="34" charset="0"/>
              <a:buChar char="•"/>
            </a:pPr>
            <a:r>
              <a:rPr lang="en-US" b="0" i="0" dirty="0">
                <a:solidFill>
                  <a:srgbClr val="292929"/>
                </a:solidFill>
                <a:effectLst/>
                <a:latin typeface="charter"/>
              </a:rPr>
              <a:t>If α is very small, it would take long time to converge and become computationally expensive.</a:t>
            </a:r>
          </a:p>
          <a:p>
            <a:pPr algn="l">
              <a:buFont typeface="Arial" panose="020B0604020202020204" pitchFamily="34" charset="0"/>
              <a:buChar char="•"/>
            </a:pPr>
            <a:r>
              <a:rPr lang="en-US" b="0" i="0" dirty="0">
                <a:solidFill>
                  <a:srgbClr val="292929"/>
                </a:solidFill>
                <a:effectLst/>
                <a:latin typeface="charter"/>
              </a:rPr>
              <a:t>If α is large, it may fail to converge and overshoot the minimum. </a:t>
            </a:r>
            <a:r>
              <a:rPr lang="en-US" b="0" i="0" dirty="0">
                <a:solidFill>
                  <a:srgbClr val="292929"/>
                </a:solidFill>
                <a:effectLst/>
                <a:latin typeface="charter"/>
                <a:hlinkClick r:id="rId2" action="ppaction://hlinksldjump"/>
              </a:rPr>
              <a:t>Step 2 Diagram</a:t>
            </a:r>
            <a:endParaRPr lang="en-US" b="0" i="0" dirty="0">
              <a:solidFill>
                <a:srgbClr val="292929"/>
              </a:solidFill>
              <a:effectLst/>
              <a:latin typeface="charter"/>
            </a:endParaRPr>
          </a:p>
        </p:txBody>
      </p:sp>
      <p:sp>
        <p:nvSpPr>
          <p:cNvPr id="8" name="TextBox 7">
            <a:extLst>
              <a:ext uri="{FF2B5EF4-FFF2-40B4-BE49-F238E27FC236}">
                <a16:creationId xmlns:a16="http://schemas.microsoft.com/office/drawing/2014/main" id="{E7C51913-36EA-4FCA-86B9-593B07C7DEB4}"/>
              </a:ext>
            </a:extLst>
          </p:cNvPr>
          <p:cNvSpPr txBox="1"/>
          <p:nvPr/>
        </p:nvSpPr>
        <p:spPr>
          <a:xfrm>
            <a:off x="609600" y="76023"/>
            <a:ext cx="4503412" cy="584775"/>
          </a:xfrm>
          <a:prstGeom prst="rect">
            <a:avLst/>
          </a:prstGeom>
          <a:noFill/>
        </p:spPr>
        <p:txBody>
          <a:bodyPr wrap="none" rtlCol="0">
            <a:spAutoFit/>
          </a:bodyPr>
          <a:lstStyle/>
          <a:p>
            <a:r>
              <a:rPr lang="en-US" sz="3200" dirty="0"/>
              <a:t>Logistic Gradient Descent </a:t>
            </a:r>
            <a:endParaRPr lang="en-IN" sz="3200" dirty="0"/>
          </a:p>
        </p:txBody>
      </p:sp>
      <p:sp>
        <p:nvSpPr>
          <p:cNvPr id="11" name="TextBox 10">
            <a:extLst>
              <a:ext uri="{FF2B5EF4-FFF2-40B4-BE49-F238E27FC236}">
                <a16:creationId xmlns:a16="http://schemas.microsoft.com/office/drawing/2014/main" id="{A8316F21-C8D5-41B4-BB9A-6B1825F14BFA}"/>
              </a:ext>
            </a:extLst>
          </p:cNvPr>
          <p:cNvSpPr txBox="1"/>
          <p:nvPr/>
        </p:nvSpPr>
        <p:spPr>
          <a:xfrm>
            <a:off x="241987" y="2891277"/>
            <a:ext cx="6096000" cy="646331"/>
          </a:xfrm>
          <a:prstGeom prst="rect">
            <a:avLst/>
          </a:prstGeom>
          <a:noFill/>
        </p:spPr>
        <p:txBody>
          <a:bodyPr wrap="square">
            <a:spAutoFit/>
          </a:bodyPr>
          <a:lstStyle/>
          <a:p>
            <a:r>
              <a:rPr lang="en-US" b="0" i="0" dirty="0">
                <a:solidFill>
                  <a:srgbClr val="292929"/>
                </a:solidFill>
                <a:effectLst/>
                <a:latin typeface="charter"/>
              </a:rPr>
              <a:t>The most commonly used rates are : </a:t>
            </a:r>
            <a:r>
              <a:rPr lang="en-US" b="0" i="1" dirty="0">
                <a:solidFill>
                  <a:srgbClr val="292929"/>
                </a:solidFill>
                <a:effectLst/>
                <a:latin typeface="charter"/>
              </a:rPr>
              <a:t>0.001, 0.003, 0.01, 0.03, 0.1, 0.3</a:t>
            </a:r>
            <a:r>
              <a:rPr lang="en-US" b="0" i="0" dirty="0">
                <a:solidFill>
                  <a:srgbClr val="292929"/>
                </a:solidFill>
                <a:effectLst/>
                <a:latin typeface="charter"/>
              </a:rPr>
              <a:t>.</a:t>
            </a:r>
            <a:endParaRPr lang="en-IN"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16E87D0-67E4-4201-BE0D-E1180C614E4E}"/>
                  </a:ext>
                </a:extLst>
              </p:cNvPr>
              <p:cNvSpPr txBox="1"/>
              <p:nvPr/>
            </p:nvSpPr>
            <p:spPr>
              <a:xfrm>
                <a:off x="6096000" y="94780"/>
                <a:ext cx="6096000" cy="923330"/>
              </a:xfrm>
              <a:prstGeom prst="rect">
                <a:avLst/>
              </a:prstGeom>
              <a:noFill/>
            </p:spPr>
            <p:txBody>
              <a:bodyPr wrap="square">
                <a:spAutoFit/>
              </a:bodyPr>
              <a:lstStyle/>
              <a:p>
                <a:r>
                  <a:rPr lang="en-US" dirty="0">
                    <a:solidFill>
                      <a:srgbClr val="292929"/>
                    </a:solidFill>
                    <a:latin typeface="charter"/>
                  </a:rPr>
                  <a:t>The update equation is:</a:t>
                </a:r>
              </a:p>
              <a:p>
                <a:r>
                  <a:rPr lang="en-US" dirty="0">
                    <a:solidFill>
                      <a:srgbClr val="292929"/>
                    </a:solidFill>
                    <a:latin typeface="charter"/>
                  </a:rPr>
                  <a:t>                                  </a:t>
                </a:r>
                <a14:m>
                  <m:oMath xmlns:m="http://schemas.openxmlformats.org/officeDocument/2006/math">
                    <m:r>
                      <a:rPr lang="en-US" b="0" i="1" smtClean="0">
                        <a:solidFill>
                          <a:srgbClr val="292929"/>
                        </a:solidFill>
                        <a:latin typeface="Cambria Math" panose="02040503050406030204" pitchFamily="18" charset="0"/>
                      </a:rPr>
                      <m:t>𝑤</m:t>
                    </m:r>
                    <m:r>
                      <a:rPr lang="en-US" b="0" i="1" smtClean="0">
                        <a:solidFill>
                          <a:srgbClr val="292929"/>
                        </a:solidFill>
                        <a:latin typeface="Cambria Math" panose="02040503050406030204" pitchFamily="18" charset="0"/>
                      </a:rPr>
                      <m:t>=</m:t>
                    </m:r>
                    <m:r>
                      <a:rPr lang="en-US" b="0" i="1" smtClean="0">
                        <a:solidFill>
                          <a:srgbClr val="292929"/>
                        </a:solidFill>
                        <a:latin typeface="Cambria Math" panose="02040503050406030204" pitchFamily="18" charset="0"/>
                      </a:rPr>
                      <m:t>𝑤</m:t>
                    </m:r>
                    <m:r>
                      <a:rPr lang="en-US" b="0" i="1" smtClean="0">
                        <a:solidFill>
                          <a:srgbClr val="292929"/>
                        </a:solidFill>
                        <a:latin typeface="Cambria Math" panose="02040503050406030204" pitchFamily="18" charset="0"/>
                      </a:rPr>
                      <m:t>− </m:t>
                    </m:r>
                    <m:r>
                      <a:rPr lang="en-US" b="0" i="1" smtClean="0">
                        <a:solidFill>
                          <a:srgbClr val="292929"/>
                        </a:solidFill>
                        <a:latin typeface="Cambria Math" panose="02040503050406030204" pitchFamily="18" charset="0"/>
                        <a:ea typeface="Cambria Math" panose="02040503050406030204" pitchFamily="18" charset="0"/>
                      </a:rPr>
                      <m:t>𝛼</m:t>
                    </m:r>
                    <m:r>
                      <a:rPr lang="en-US" b="0" i="1" smtClean="0">
                        <a:solidFill>
                          <a:srgbClr val="292929"/>
                        </a:solidFill>
                        <a:latin typeface="Cambria Math" panose="02040503050406030204" pitchFamily="18" charset="0"/>
                        <a:ea typeface="Cambria Math" panose="02040503050406030204" pitchFamily="18" charset="0"/>
                      </a:rPr>
                      <m:t> </m:t>
                    </m:r>
                    <m:sSub>
                      <m:sSubPr>
                        <m:ctrlPr>
                          <a:rPr lang="en-US" b="0" i="1" smtClean="0">
                            <a:solidFill>
                              <a:srgbClr val="292929"/>
                            </a:solidFill>
                            <a:latin typeface="Cambria Math" panose="02040503050406030204" pitchFamily="18" charset="0"/>
                            <a:ea typeface="Cambria Math" panose="02040503050406030204" pitchFamily="18" charset="0"/>
                          </a:rPr>
                        </m:ctrlPr>
                      </m:sSubPr>
                      <m:e>
                        <m:r>
                          <m:rPr>
                            <m:sty m:val="p"/>
                          </m:rPr>
                          <a:rPr lang="en-US" b="0" i="1" smtClean="0">
                            <a:solidFill>
                              <a:srgbClr val="292929"/>
                            </a:solidFill>
                            <a:latin typeface="Cambria Math" panose="02040503050406030204" pitchFamily="18" charset="0"/>
                            <a:ea typeface="Cambria Math" panose="02040503050406030204" pitchFamily="18" charset="0"/>
                          </a:rPr>
                          <m:t>∇</m:t>
                        </m:r>
                      </m:e>
                      <m:sub>
                        <m:r>
                          <a:rPr lang="en-US" b="0" i="1" smtClean="0">
                            <a:solidFill>
                              <a:srgbClr val="292929"/>
                            </a:solidFill>
                            <a:latin typeface="Cambria Math" panose="02040503050406030204" pitchFamily="18" charset="0"/>
                            <a:ea typeface="Cambria Math" panose="02040503050406030204" pitchFamily="18" charset="0"/>
                          </a:rPr>
                          <m:t>𝑤</m:t>
                        </m:r>
                      </m:sub>
                    </m:sSub>
                    <m:r>
                      <a:rPr lang="en-US" b="0" i="1" smtClean="0">
                        <a:solidFill>
                          <a:srgbClr val="292929"/>
                        </a:solidFill>
                        <a:latin typeface="Cambria Math" panose="02040503050406030204" pitchFamily="18" charset="0"/>
                        <a:ea typeface="Cambria Math" panose="02040503050406030204" pitchFamily="18" charset="0"/>
                      </a:rPr>
                      <m:t>𝐽</m:t>
                    </m:r>
                  </m:oMath>
                </a14:m>
                <a:endParaRPr lang="en-US" b="0" dirty="0">
                  <a:solidFill>
                    <a:srgbClr val="292929"/>
                  </a:solidFill>
                  <a:latin typeface="charter"/>
                  <a:ea typeface="Cambria Math" panose="02040503050406030204" pitchFamily="18" charset="0"/>
                </a:endParaRPr>
              </a:p>
              <a:p>
                <a:r>
                  <a:rPr lang="en-US" b="0" dirty="0">
                    <a:solidFill>
                      <a:srgbClr val="292929"/>
                    </a:solidFill>
                  </a:rPr>
                  <a:t>                                  b</a:t>
                </a:r>
                <a14:m>
                  <m:oMath xmlns:m="http://schemas.openxmlformats.org/officeDocument/2006/math">
                    <m:r>
                      <a:rPr lang="en-US" b="0" i="1" smtClean="0">
                        <a:solidFill>
                          <a:srgbClr val="292929"/>
                        </a:solidFill>
                        <a:latin typeface="Cambria Math" panose="02040503050406030204" pitchFamily="18" charset="0"/>
                      </a:rPr>
                      <m:t>=</m:t>
                    </m:r>
                    <m:r>
                      <a:rPr lang="en-US" b="0" i="1" smtClean="0">
                        <a:solidFill>
                          <a:srgbClr val="292929"/>
                        </a:solidFill>
                        <a:latin typeface="Cambria Math" panose="02040503050406030204" pitchFamily="18" charset="0"/>
                      </a:rPr>
                      <m:t>𝑏</m:t>
                    </m:r>
                    <m:r>
                      <a:rPr lang="en-US" b="0" i="1" smtClean="0">
                        <a:solidFill>
                          <a:srgbClr val="292929"/>
                        </a:solidFill>
                        <a:latin typeface="Cambria Math" panose="02040503050406030204" pitchFamily="18" charset="0"/>
                      </a:rPr>
                      <m:t>− </m:t>
                    </m:r>
                    <m:r>
                      <a:rPr lang="en-US" b="0" i="1" smtClean="0">
                        <a:solidFill>
                          <a:srgbClr val="292929"/>
                        </a:solidFill>
                        <a:latin typeface="Cambria Math" panose="02040503050406030204" pitchFamily="18" charset="0"/>
                        <a:ea typeface="Cambria Math" panose="02040503050406030204" pitchFamily="18" charset="0"/>
                      </a:rPr>
                      <m:t>𝛼</m:t>
                    </m:r>
                    <m:r>
                      <a:rPr lang="en-US" b="0" i="1" smtClean="0">
                        <a:solidFill>
                          <a:srgbClr val="292929"/>
                        </a:solidFill>
                        <a:latin typeface="Cambria Math" panose="02040503050406030204" pitchFamily="18" charset="0"/>
                        <a:ea typeface="Cambria Math" panose="02040503050406030204" pitchFamily="18" charset="0"/>
                      </a:rPr>
                      <m:t> </m:t>
                    </m:r>
                    <m:sSub>
                      <m:sSubPr>
                        <m:ctrlPr>
                          <a:rPr lang="en-US" b="0" i="1" smtClean="0">
                            <a:solidFill>
                              <a:srgbClr val="292929"/>
                            </a:solidFill>
                            <a:latin typeface="Cambria Math" panose="02040503050406030204" pitchFamily="18" charset="0"/>
                            <a:ea typeface="Cambria Math" panose="02040503050406030204" pitchFamily="18" charset="0"/>
                          </a:rPr>
                        </m:ctrlPr>
                      </m:sSubPr>
                      <m:e>
                        <m:r>
                          <m:rPr>
                            <m:sty m:val="p"/>
                          </m:rPr>
                          <a:rPr lang="en-US" b="0" i="1" smtClean="0">
                            <a:solidFill>
                              <a:srgbClr val="292929"/>
                            </a:solidFill>
                            <a:latin typeface="Cambria Math" panose="02040503050406030204" pitchFamily="18" charset="0"/>
                            <a:ea typeface="Cambria Math" panose="02040503050406030204" pitchFamily="18" charset="0"/>
                          </a:rPr>
                          <m:t>∇</m:t>
                        </m:r>
                      </m:e>
                      <m:sub>
                        <m:r>
                          <a:rPr lang="en-US" b="0" i="1" smtClean="0">
                            <a:solidFill>
                              <a:srgbClr val="292929"/>
                            </a:solidFill>
                            <a:latin typeface="Cambria Math" panose="02040503050406030204" pitchFamily="18" charset="0"/>
                            <a:ea typeface="Cambria Math" panose="02040503050406030204" pitchFamily="18" charset="0"/>
                          </a:rPr>
                          <m:t>𝑏</m:t>
                        </m:r>
                      </m:sub>
                    </m:sSub>
                    <m:r>
                      <a:rPr lang="en-US" b="0" i="1" smtClean="0">
                        <a:solidFill>
                          <a:srgbClr val="292929"/>
                        </a:solidFill>
                        <a:latin typeface="Cambria Math" panose="02040503050406030204" pitchFamily="18" charset="0"/>
                        <a:ea typeface="Cambria Math" panose="02040503050406030204" pitchFamily="18" charset="0"/>
                      </a:rPr>
                      <m:t>𝐽</m:t>
                    </m:r>
                  </m:oMath>
                </a14:m>
                <a:r>
                  <a:rPr lang="en-US" b="0" dirty="0">
                    <a:solidFill>
                      <a:srgbClr val="292929"/>
                    </a:solidFill>
                    <a:latin typeface="charter"/>
                    <a:ea typeface="Cambria Math" panose="02040503050406030204" pitchFamily="18" charset="0"/>
                  </a:rPr>
                  <a:t>; where J is the cost function</a:t>
                </a:r>
                <a:endParaRPr lang="en-IN" dirty="0"/>
              </a:p>
            </p:txBody>
          </p:sp>
        </mc:Choice>
        <mc:Fallback xmlns="">
          <p:sp>
            <p:nvSpPr>
              <p:cNvPr id="13" name="TextBox 12">
                <a:extLst>
                  <a:ext uri="{FF2B5EF4-FFF2-40B4-BE49-F238E27FC236}">
                    <a16:creationId xmlns:a16="http://schemas.microsoft.com/office/drawing/2014/main" id="{F16E87D0-67E4-4201-BE0D-E1180C614E4E}"/>
                  </a:ext>
                </a:extLst>
              </p:cNvPr>
              <p:cNvSpPr txBox="1">
                <a:spLocks noRot="1" noChangeAspect="1" noMove="1" noResize="1" noEditPoints="1" noAdjustHandles="1" noChangeArrowheads="1" noChangeShapeType="1" noTextEdit="1"/>
              </p:cNvSpPr>
              <p:nvPr/>
            </p:nvSpPr>
            <p:spPr>
              <a:xfrm>
                <a:off x="6096000" y="94780"/>
                <a:ext cx="6096000" cy="923330"/>
              </a:xfrm>
              <a:prstGeom prst="rect">
                <a:avLst/>
              </a:prstGeom>
              <a:blipFill>
                <a:blip r:embed="rId3"/>
                <a:stretch>
                  <a:fillRect l="-800" t="-3974" b="-993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AF7B5A7-AC2F-4B47-90C3-B3C07130DC10}"/>
                  </a:ext>
                </a:extLst>
              </p:cNvPr>
              <p:cNvSpPr txBox="1"/>
              <p:nvPr/>
            </p:nvSpPr>
            <p:spPr>
              <a:xfrm>
                <a:off x="217165" y="3589248"/>
                <a:ext cx="6118860" cy="1570943"/>
              </a:xfrm>
              <a:prstGeom prst="rect">
                <a:avLst/>
              </a:prstGeom>
              <a:noFill/>
            </p:spPr>
            <p:txBody>
              <a:bodyPr wrap="square">
                <a:spAutoFit/>
              </a:bodyPr>
              <a:lstStyle/>
              <a:p>
                <a:r>
                  <a:rPr lang="en-US" b="0" i="0" dirty="0">
                    <a:solidFill>
                      <a:srgbClr val="292929"/>
                    </a:solidFill>
                    <a:effectLst/>
                    <a:latin typeface="charter"/>
                  </a:rPr>
                  <a:t>3. Make sure to scale the data if it’s on a very different scales. If we don’t scale the data, the level curves (contours) would be narrower and taller which means it would take longer time to converge.</a:t>
                </a:r>
              </a:p>
              <a:p>
                <a:r>
                  <a:rPr lang="en-US" b="0" i="0" dirty="0">
                    <a:solidFill>
                      <a:srgbClr val="292929"/>
                    </a:solidFill>
                    <a:effectLst/>
                    <a:latin typeface="charter"/>
                  </a:rPr>
                  <a:t>Scale the data to have </a:t>
                </a:r>
                <a:r>
                  <a:rPr kumimoji="0" lang="en-US" altLang="en-US" sz="1800" b="0" i="0" u="none" strike="noStrike" cap="none" normalizeH="0" baseline="0" dirty="0">
                    <a:ln>
                      <a:noFill/>
                    </a:ln>
                    <a:solidFill>
                      <a:srgbClr val="292929"/>
                    </a:solidFill>
                    <a:effectLst/>
                    <a:latin typeface="charter"/>
                  </a:rPr>
                  <a:t>μ = 0 and σ = 1 on </a:t>
                </a:r>
                <a14:m>
                  <m:oMath xmlns:m="http://schemas.openxmlformats.org/officeDocument/2006/math">
                    <m:f>
                      <m:fPr>
                        <m:ctrlPr>
                          <a:rPr kumimoji="0" lang="en-US" altLang="en-US" sz="1800" b="0" i="1" u="none" strike="noStrike" cap="none" normalizeH="0" baseline="0" smtClean="0">
                            <a:ln>
                              <a:noFill/>
                            </a:ln>
                            <a:solidFill>
                              <a:srgbClr val="292929"/>
                            </a:solidFill>
                            <a:effectLst/>
                            <a:latin typeface="Cambria Math" panose="02040503050406030204" pitchFamily="18" charset="0"/>
                          </a:rPr>
                        </m:ctrlPr>
                      </m:fPr>
                      <m:num>
                        <m:sSub>
                          <m:sSubPr>
                            <m:ctrlPr>
                              <a:rPr kumimoji="0" lang="en-US" altLang="en-US" sz="1800" b="0" i="1" u="none" strike="noStrike" cap="none" normalizeH="0" baseline="0" smtClean="0">
                                <a:ln>
                                  <a:noFill/>
                                </a:ln>
                                <a:solidFill>
                                  <a:srgbClr val="292929"/>
                                </a:solidFill>
                                <a:effectLst/>
                                <a:latin typeface="Cambria Math" panose="02040503050406030204" pitchFamily="18" charset="0"/>
                              </a:rPr>
                            </m:ctrlPr>
                          </m:sSubPr>
                          <m:e>
                            <m:r>
                              <a:rPr kumimoji="0" lang="en-US" altLang="en-US" sz="1800" b="0" i="1" u="none" strike="noStrike" cap="none" normalizeH="0" baseline="0" smtClean="0">
                                <a:ln>
                                  <a:noFill/>
                                </a:ln>
                                <a:solidFill>
                                  <a:srgbClr val="292929"/>
                                </a:solidFill>
                                <a:effectLst/>
                                <a:latin typeface="Cambria Math" panose="02040503050406030204" pitchFamily="18" charset="0"/>
                              </a:rPr>
                              <m:t>𝑥</m:t>
                            </m:r>
                          </m:e>
                          <m:sub>
                            <m:r>
                              <a:rPr kumimoji="0" lang="en-US" altLang="en-US" sz="1800" b="0" i="1" u="none" strike="noStrike" cap="none" normalizeH="0" baseline="0" smtClean="0">
                                <a:ln>
                                  <a:noFill/>
                                </a:ln>
                                <a:solidFill>
                                  <a:srgbClr val="292929"/>
                                </a:solidFill>
                                <a:effectLst/>
                                <a:latin typeface="Cambria Math" panose="02040503050406030204" pitchFamily="18" charset="0"/>
                              </a:rPr>
                              <m:t>𝑖</m:t>
                            </m:r>
                          </m:sub>
                        </m:sSub>
                        <m:r>
                          <a:rPr kumimoji="0" lang="en-US" altLang="en-US" sz="1800" b="0" i="1" u="none" strike="noStrike" cap="none" normalizeH="0" baseline="0" smtClean="0">
                            <a:ln>
                              <a:noFill/>
                            </a:ln>
                            <a:solidFill>
                              <a:srgbClr val="292929"/>
                            </a:solidFill>
                            <a:effectLst/>
                            <a:latin typeface="Cambria Math" panose="02040503050406030204" pitchFamily="18" charset="0"/>
                          </a:rPr>
                          <m:t>− </m:t>
                        </m:r>
                        <m:r>
                          <a:rPr kumimoji="0" lang="en-US" altLang="en-US" sz="1800" b="0" i="1" u="none" strike="noStrike" cap="none" normalizeH="0" baseline="0" smtClean="0">
                            <a:ln>
                              <a:noFill/>
                            </a:ln>
                            <a:solidFill>
                              <a:srgbClr val="292929"/>
                            </a:solidFill>
                            <a:effectLst/>
                            <a:latin typeface="Cambria Math" panose="02040503050406030204" pitchFamily="18" charset="0"/>
                            <a:ea typeface="Cambria Math" panose="02040503050406030204" pitchFamily="18" charset="0"/>
                          </a:rPr>
                          <m:t>𝜇</m:t>
                        </m:r>
                      </m:num>
                      <m:den>
                        <m:r>
                          <a:rPr kumimoji="0" lang="en-US" altLang="en-US" sz="1800" b="0" i="1" u="none" strike="noStrike" cap="none" normalizeH="0" baseline="0" smtClean="0">
                            <a:ln>
                              <a:noFill/>
                            </a:ln>
                            <a:solidFill>
                              <a:srgbClr val="292929"/>
                            </a:solidFill>
                            <a:effectLst/>
                            <a:latin typeface="Cambria Math" panose="02040503050406030204" pitchFamily="18" charset="0"/>
                            <a:ea typeface="Cambria Math" panose="02040503050406030204" pitchFamily="18" charset="0"/>
                          </a:rPr>
                          <m:t>𝜎</m:t>
                        </m:r>
                      </m:den>
                    </m:f>
                  </m:oMath>
                </a14:m>
                <a:endParaRPr kumimoji="0" lang="en-US" altLang="en-US" sz="1800" b="0" i="0" u="none" strike="noStrike" cap="none" normalizeH="0" baseline="0" dirty="0">
                  <a:ln>
                    <a:noFill/>
                  </a:ln>
                  <a:solidFill>
                    <a:srgbClr val="292929"/>
                  </a:solidFill>
                  <a:effectLst/>
                  <a:latin typeface="charter"/>
                </a:endParaRPr>
              </a:p>
            </p:txBody>
          </p:sp>
        </mc:Choice>
        <mc:Fallback xmlns="">
          <p:sp>
            <p:nvSpPr>
              <p:cNvPr id="17" name="TextBox 16">
                <a:extLst>
                  <a:ext uri="{FF2B5EF4-FFF2-40B4-BE49-F238E27FC236}">
                    <a16:creationId xmlns:a16="http://schemas.microsoft.com/office/drawing/2014/main" id="{0AF7B5A7-AC2F-4B47-90C3-B3C07130DC10}"/>
                  </a:ext>
                </a:extLst>
              </p:cNvPr>
              <p:cNvSpPr txBox="1">
                <a:spLocks noRot="1" noChangeAspect="1" noMove="1" noResize="1" noEditPoints="1" noAdjustHandles="1" noChangeArrowheads="1" noChangeShapeType="1" noTextEdit="1"/>
              </p:cNvSpPr>
              <p:nvPr/>
            </p:nvSpPr>
            <p:spPr>
              <a:xfrm>
                <a:off x="217165" y="3589248"/>
                <a:ext cx="6118860" cy="1570943"/>
              </a:xfrm>
              <a:prstGeom prst="rect">
                <a:avLst/>
              </a:prstGeom>
              <a:blipFill>
                <a:blip r:embed="rId4"/>
                <a:stretch>
                  <a:fillRect l="-897" t="-2335" r="-798" b="-1946"/>
                </a:stretch>
              </a:blipFill>
            </p:spPr>
            <p:txBody>
              <a:bodyPr/>
              <a:lstStyle/>
              <a:p>
                <a:r>
                  <a:rPr lang="en-IN">
                    <a:noFill/>
                  </a:rPr>
                  <a:t> </a:t>
                </a:r>
              </a:p>
            </p:txBody>
          </p:sp>
        </mc:Fallback>
      </mc:AlternateContent>
      <p:sp>
        <p:nvSpPr>
          <p:cNvPr id="19" name="TextBox 18">
            <a:extLst>
              <a:ext uri="{FF2B5EF4-FFF2-40B4-BE49-F238E27FC236}">
                <a16:creationId xmlns:a16="http://schemas.microsoft.com/office/drawing/2014/main" id="{6481F370-98A2-4900-BDFD-1593F76AC020}"/>
              </a:ext>
            </a:extLst>
          </p:cNvPr>
          <p:cNvSpPr txBox="1"/>
          <p:nvPr/>
        </p:nvSpPr>
        <p:spPr>
          <a:xfrm>
            <a:off x="6084570" y="1022043"/>
            <a:ext cx="6118860" cy="2031325"/>
          </a:xfrm>
          <a:prstGeom prst="rect">
            <a:avLst/>
          </a:prstGeom>
          <a:noFill/>
        </p:spPr>
        <p:txBody>
          <a:bodyPr wrap="square">
            <a:spAutoFit/>
          </a:bodyPr>
          <a:lstStyle/>
          <a:p>
            <a:pPr algn="l">
              <a:buFont typeface="Arial" panose="020B0604020202020204" pitchFamily="34" charset="0"/>
              <a:buChar char="•"/>
            </a:pPr>
            <a:r>
              <a:rPr lang="en-US" b="0" i="0" dirty="0">
                <a:solidFill>
                  <a:srgbClr val="292929"/>
                </a:solidFill>
                <a:effectLst/>
                <a:latin typeface="charter"/>
              </a:rPr>
              <a:t>For the sake of illustration, let’s assume we don’t have bias. If the slope of the current value of </a:t>
            </a:r>
            <a:r>
              <a:rPr lang="en-US" b="0" i="1" dirty="0">
                <a:solidFill>
                  <a:srgbClr val="292929"/>
                </a:solidFill>
                <a:effectLst/>
                <a:latin typeface="charter"/>
              </a:rPr>
              <a:t>w &gt; 0</a:t>
            </a:r>
            <a:r>
              <a:rPr lang="en-US" b="0" i="0" dirty="0">
                <a:solidFill>
                  <a:srgbClr val="292929"/>
                </a:solidFill>
                <a:effectLst/>
                <a:latin typeface="charter"/>
              </a:rPr>
              <a:t>, this means that we are to the right of optimal </a:t>
            </a:r>
            <a:r>
              <a:rPr lang="en-US" b="0" i="1" dirty="0">
                <a:solidFill>
                  <a:srgbClr val="292929"/>
                </a:solidFill>
                <a:effectLst/>
                <a:latin typeface="charter"/>
              </a:rPr>
              <a:t>w*</a:t>
            </a:r>
            <a:r>
              <a:rPr lang="en-US" b="0" i="0" dirty="0">
                <a:solidFill>
                  <a:srgbClr val="292929"/>
                </a:solidFill>
                <a:effectLst/>
                <a:latin typeface="charter"/>
              </a:rPr>
              <a:t>. Therefore, the update will be negative, and will start getting close to the optimal values of </a:t>
            </a:r>
            <a:r>
              <a:rPr lang="en-US" b="0" i="1" dirty="0">
                <a:solidFill>
                  <a:srgbClr val="292929"/>
                </a:solidFill>
                <a:effectLst/>
                <a:latin typeface="charter"/>
              </a:rPr>
              <a:t>w</a:t>
            </a:r>
            <a:r>
              <a:rPr lang="en-US" b="0" i="0" dirty="0">
                <a:solidFill>
                  <a:srgbClr val="292929"/>
                </a:solidFill>
                <a:effectLst/>
                <a:latin typeface="charter"/>
              </a:rPr>
              <a:t>*. However, if it’s negative, the update will be positive and will increase the current values of </a:t>
            </a:r>
            <a:r>
              <a:rPr lang="en-US" b="0" i="1" dirty="0">
                <a:solidFill>
                  <a:srgbClr val="292929"/>
                </a:solidFill>
                <a:effectLst/>
                <a:latin typeface="charter"/>
              </a:rPr>
              <a:t>w</a:t>
            </a:r>
            <a:r>
              <a:rPr lang="en-US" b="0" i="0" dirty="0">
                <a:solidFill>
                  <a:srgbClr val="292929"/>
                </a:solidFill>
                <a:effectLst/>
                <a:latin typeface="charter"/>
              </a:rPr>
              <a:t> to converge to the optimal values of </a:t>
            </a:r>
            <a:r>
              <a:rPr lang="en-US" b="0" i="1" dirty="0">
                <a:solidFill>
                  <a:srgbClr val="292929"/>
                </a:solidFill>
                <a:effectLst/>
                <a:latin typeface="charter"/>
              </a:rPr>
              <a:t>w</a:t>
            </a:r>
            <a:r>
              <a:rPr lang="en-US" b="0" i="0" dirty="0">
                <a:solidFill>
                  <a:srgbClr val="292929"/>
                </a:solidFill>
                <a:effectLst/>
                <a:latin typeface="charter"/>
              </a:rPr>
              <a:t>*:</a:t>
            </a:r>
          </a:p>
        </p:txBody>
      </p:sp>
      <p:sp>
        <p:nvSpPr>
          <p:cNvPr id="21" name="TextBox 20">
            <a:extLst>
              <a:ext uri="{FF2B5EF4-FFF2-40B4-BE49-F238E27FC236}">
                <a16:creationId xmlns:a16="http://schemas.microsoft.com/office/drawing/2014/main" id="{F6E4076F-ACB1-4DCC-AB3D-2727E98677DA}"/>
              </a:ext>
            </a:extLst>
          </p:cNvPr>
          <p:cNvSpPr txBox="1"/>
          <p:nvPr/>
        </p:nvSpPr>
        <p:spPr>
          <a:xfrm>
            <a:off x="241987" y="5308770"/>
            <a:ext cx="6111240" cy="646331"/>
          </a:xfrm>
          <a:prstGeom prst="rect">
            <a:avLst/>
          </a:prstGeom>
          <a:noFill/>
        </p:spPr>
        <p:txBody>
          <a:bodyPr wrap="square">
            <a:spAutoFit/>
          </a:bodyPr>
          <a:lstStyle/>
          <a:p>
            <a:r>
              <a:rPr lang="en-US" b="0" i="0" dirty="0">
                <a:solidFill>
                  <a:srgbClr val="292929"/>
                </a:solidFill>
                <a:effectLst/>
                <a:latin typeface="charter"/>
              </a:rPr>
              <a:t>4. On Each Iteration take partial derivatives of the cost function </a:t>
            </a:r>
          </a:p>
          <a:p>
            <a:r>
              <a:rPr lang="en-US" dirty="0">
                <a:solidFill>
                  <a:srgbClr val="292929"/>
                </a:solidFill>
                <a:latin typeface="charter"/>
              </a:rPr>
              <a:t>w.r.t weight (w) and bias (b). </a:t>
            </a:r>
          </a:p>
        </p:txBody>
      </p:sp>
      <p:pic>
        <p:nvPicPr>
          <p:cNvPr id="2054" name="Picture 6">
            <a:extLst>
              <a:ext uri="{FF2B5EF4-FFF2-40B4-BE49-F238E27FC236}">
                <a16:creationId xmlns:a16="http://schemas.microsoft.com/office/drawing/2014/main" id="{7D56FBE9-74B2-4AFF-8B0B-725A9B97BC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3701" y="2983645"/>
            <a:ext cx="3906229" cy="2281238"/>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4F4D199C-F530-423C-9D12-720A04606241}"/>
              </a:ext>
            </a:extLst>
          </p:cNvPr>
          <p:cNvSpPr txBox="1"/>
          <p:nvPr/>
        </p:nvSpPr>
        <p:spPr>
          <a:xfrm>
            <a:off x="6133169" y="5154415"/>
            <a:ext cx="6126480" cy="1477328"/>
          </a:xfrm>
          <a:prstGeom prst="rect">
            <a:avLst/>
          </a:prstGeom>
          <a:noFill/>
        </p:spPr>
        <p:txBody>
          <a:bodyPr wrap="square">
            <a:spAutoFit/>
          </a:bodyPr>
          <a:lstStyle/>
          <a:p>
            <a:pPr algn="l">
              <a:buFont typeface="Arial" panose="020B0604020202020204" pitchFamily="34" charset="0"/>
              <a:buChar char="•"/>
            </a:pPr>
            <a:r>
              <a:rPr lang="en-US" b="0" i="0" dirty="0">
                <a:solidFill>
                  <a:srgbClr val="292929"/>
                </a:solidFill>
                <a:effectLst/>
                <a:latin typeface="charter"/>
              </a:rPr>
              <a:t>Continue the process until the cost function converges. That is, until the error curve becomes flat and doesn’t change.</a:t>
            </a:r>
          </a:p>
          <a:p>
            <a:pPr algn="l">
              <a:buFont typeface="Arial" panose="020B0604020202020204" pitchFamily="34" charset="0"/>
              <a:buChar char="•"/>
            </a:pPr>
            <a:r>
              <a:rPr lang="en-US" b="0" i="0" dirty="0">
                <a:solidFill>
                  <a:srgbClr val="292929"/>
                </a:solidFill>
                <a:effectLst/>
                <a:latin typeface="charter"/>
              </a:rPr>
              <a:t>In addition, on each iteration, the step would be in the direction that gives the maximum change since it’s perpendicular to level curves at each step.</a:t>
            </a:r>
          </a:p>
        </p:txBody>
      </p:sp>
    </p:spTree>
    <p:extLst>
      <p:ext uri="{BB962C8B-B14F-4D97-AF65-F5344CB8AC3E}">
        <p14:creationId xmlns:p14="http://schemas.microsoft.com/office/powerpoint/2010/main" val="167291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D722B540-B958-45C9-911E-C2EF0E2036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4349" y="181768"/>
            <a:ext cx="7647651" cy="4466228"/>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8D6A700F-6F7D-4EBA-99F4-6485D390DDC2}"/>
              </a:ext>
            </a:extLst>
          </p:cNvPr>
          <p:cNvSpPr/>
          <p:nvPr/>
        </p:nvSpPr>
        <p:spPr>
          <a:xfrm>
            <a:off x="9403080" y="1965960"/>
            <a:ext cx="21336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462E790A-E9D8-4DAC-A23D-F7C6C4AE20F6}"/>
              </a:ext>
            </a:extLst>
          </p:cNvPr>
          <p:cNvSpPr txBox="1"/>
          <p:nvPr/>
        </p:nvSpPr>
        <p:spPr>
          <a:xfrm>
            <a:off x="7498080" y="929640"/>
            <a:ext cx="1225657" cy="369332"/>
          </a:xfrm>
          <a:prstGeom prst="rect">
            <a:avLst/>
          </a:prstGeom>
          <a:noFill/>
        </p:spPr>
        <p:txBody>
          <a:bodyPr wrap="none" rtlCol="0">
            <a:spAutoFit/>
          </a:bodyPr>
          <a:lstStyle/>
          <a:p>
            <a:r>
              <a:rPr lang="en-US" dirty="0"/>
              <a:t>Initial Cost </a:t>
            </a:r>
            <a:endParaRPr lang="en-IN" dirty="0"/>
          </a:p>
        </p:txBody>
      </p:sp>
      <p:cxnSp>
        <p:nvCxnSpPr>
          <p:cNvPr id="11" name="Straight Arrow Connector 10">
            <a:extLst>
              <a:ext uri="{FF2B5EF4-FFF2-40B4-BE49-F238E27FC236}">
                <a16:creationId xmlns:a16="http://schemas.microsoft.com/office/drawing/2014/main" id="{B718ECAC-1A26-4A5E-9CB2-AC50FB844E57}"/>
              </a:ext>
            </a:extLst>
          </p:cNvPr>
          <p:cNvCxnSpPr/>
          <p:nvPr/>
        </p:nvCxnSpPr>
        <p:spPr>
          <a:xfrm>
            <a:off x="8046720" y="1188720"/>
            <a:ext cx="1356360" cy="777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Freeform: Shape 12">
            <a:extLst>
              <a:ext uri="{FF2B5EF4-FFF2-40B4-BE49-F238E27FC236}">
                <a16:creationId xmlns:a16="http://schemas.microsoft.com/office/drawing/2014/main" id="{96CB5E20-156B-47A4-A224-5DB552C83037}"/>
              </a:ext>
            </a:extLst>
          </p:cNvPr>
          <p:cNvSpPr/>
          <p:nvPr/>
        </p:nvSpPr>
        <p:spPr>
          <a:xfrm>
            <a:off x="701040" y="746760"/>
            <a:ext cx="3354893" cy="3489960"/>
          </a:xfrm>
          <a:custGeom>
            <a:avLst/>
            <a:gdLst>
              <a:gd name="connsiteX0" fmla="*/ 0 w 3354893"/>
              <a:gd name="connsiteY0" fmla="*/ 30480 h 3489960"/>
              <a:gd name="connsiteX1" fmla="*/ 30480 w 3354893"/>
              <a:gd name="connsiteY1" fmla="*/ 426720 h 3489960"/>
              <a:gd name="connsiteX2" fmla="*/ 45720 w 3354893"/>
              <a:gd name="connsiteY2" fmla="*/ 487680 h 3489960"/>
              <a:gd name="connsiteX3" fmla="*/ 76200 w 3354893"/>
              <a:gd name="connsiteY3" fmla="*/ 670560 h 3489960"/>
              <a:gd name="connsiteX4" fmla="*/ 106680 w 3354893"/>
              <a:gd name="connsiteY4" fmla="*/ 792480 h 3489960"/>
              <a:gd name="connsiteX5" fmla="*/ 121920 w 3354893"/>
              <a:gd name="connsiteY5" fmla="*/ 1005840 h 3489960"/>
              <a:gd name="connsiteX6" fmla="*/ 137160 w 3354893"/>
              <a:gd name="connsiteY6" fmla="*/ 1143000 h 3489960"/>
              <a:gd name="connsiteX7" fmla="*/ 152400 w 3354893"/>
              <a:gd name="connsiteY7" fmla="*/ 1447800 h 3489960"/>
              <a:gd name="connsiteX8" fmla="*/ 167640 w 3354893"/>
              <a:gd name="connsiteY8" fmla="*/ 1508760 h 3489960"/>
              <a:gd name="connsiteX9" fmla="*/ 182880 w 3354893"/>
              <a:gd name="connsiteY9" fmla="*/ 1600200 h 3489960"/>
              <a:gd name="connsiteX10" fmla="*/ 198120 w 3354893"/>
              <a:gd name="connsiteY10" fmla="*/ 1661160 h 3489960"/>
              <a:gd name="connsiteX11" fmla="*/ 213360 w 3354893"/>
              <a:gd name="connsiteY11" fmla="*/ 1737360 h 3489960"/>
              <a:gd name="connsiteX12" fmla="*/ 243840 w 3354893"/>
              <a:gd name="connsiteY12" fmla="*/ 1828800 h 3489960"/>
              <a:gd name="connsiteX13" fmla="*/ 274320 w 3354893"/>
              <a:gd name="connsiteY13" fmla="*/ 1950720 h 3489960"/>
              <a:gd name="connsiteX14" fmla="*/ 289560 w 3354893"/>
              <a:gd name="connsiteY14" fmla="*/ 2026920 h 3489960"/>
              <a:gd name="connsiteX15" fmla="*/ 304800 w 3354893"/>
              <a:gd name="connsiteY15" fmla="*/ 2072640 h 3489960"/>
              <a:gd name="connsiteX16" fmla="*/ 335280 w 3354893"/>
              <a:gd name="connsiteY16" fmla="*/ 2194560 h 3489960"/>
              <a:gd name="connsiteX17" fmla="*/ 350520 w 3354893"/>
              <a:gd name="connsiteY17" fmla="*/ 2240280 h 3489960"/>
              <a:gd name="connsiteX18" fmla="*/ 381000 w 3354893"/>
              <a:gd name="connsiteY18" fmla="*/ 2286000 h 3489960"/>
              <a:gd name="connsiteX19" fmla="*/ 396240 w 3354893"/>
              <a:gd name="connsiteY19" fmla="*/ 2362200 h 3489960"/>
              <a:gd name="connsiteX20" fmla="*/ 426720 w 3354893"/>
              <a:gd name="connsiteY20" fmla="*/ 2453640 h 3489960"/>
              <a:gd name="connsiteX21" fmla="*/ 441960 w 3354893"/>
              <a:gd name="connsiteY21" fmla="*/ 2499360 h 3489960"/>
              <a:gd name="connsiteX22" fmla="*/ 457200 w 3354893"/>
              <a:gd name="connsiteY22" fmla="*/ 2560320 h 3489960"/>
              <a:gd name="connsiteX23" fmla="*/ 487680 w 3354893"/>
              <a:gd name="connsiteY23" fmla="*/ 2621280 h 3489960"/>
              <a:gd name="connsiteX24" fmla="*/ 502920 w 3354893"/>
              <a:gd name="connsiteY24" fmla="*/ 2667000 h 3489960"/>
              <a:gd name="connsiteX25" fmla="*/ 533400 w 3354893"/>
              <a:gd name="connsiteY25" fmla="*/ 2712720 h 3489960"/>
              <a:gd name="connsiteX26" fmla="*/ 563880 w 3354893"/>
              <a:gd name="connsiteY26" fmla="*/ 2773680 h 3489960"/>
              <a:gd name="connsiteX27" fmla="*/ 579120 w 3354893"/>
              <a:gd name="connsiteY27" fmla="*/ 2819400 h 3489960"/>
              <a:gd name="connsiteX28" fmla="*/ 640080 w 3354893"/>
              <a:gd name="connsiteY28" fmla="*/ 2910840 h 3489960"/>
              <a:gd name="connsiteX29" fmla="*/ 731520 w 3354893"/>
              <a:gd name="connsiteY29" fmla="*/ 3063240 h 3489960"/>
              <a:gd name="connsiteX30" fmla="*/ 777240 w 3354893"/>
              <a:gd name="connsiteY30" fmla="*/ 3108960 h 3489960"/>
              <a:gd name="connsiteX31" fmla="*/ 929640 w 3354893"/>
              <a:gd name="connsiteY31" fmla="*/ 3276600 h 3489960"/>
              <a:gd name="connsiteX32" fmla="*/ 1112520 w 3354893"/>
              <a:gd name="connsiteY32" fmla="*/ 3398520 h 3489960"/>
              <a:gd name="connsiteX33" fmla="*/ 1158240 w 3354893"/>
              <a:gd name="connsiteY33" fmla="*/ 3429000 h 3489960"/>
              <a:gd name="connsiteX34" fmla="*/ 1295400 w 3354893"/>
              <a:gd name="connsiteY34" fmla="*/ 3474720 h 3489960"/>
              <a:gd name="connsiteX35" fmla="*/ 1341120 w 3354893"/>
              <a:gd name="connsiteY35" fmla="*/ 3489960 h 3489960"/>
              <a:gd name="connsiteX36" fmla="*/ 1965960 w 3354893"/>
              <a:gd name="connsiteY36" fmla="*/ 3474720 h 3489960"/>
              <a:gd name="connsiteX37" fmla="*/ 2148840 w 3354893"/>
              <a:gd name="connsiteY37" fmla="*/ 3429000 h 3489960"/>
              <a:gd name="connsiteX38" fmla="*/ 2194560 w 3354893"/>
              <a:gd name="connsiteY38" fmla="*/ 3413760 h 3489960"/>
              <a:gd name="connsiteX39" fmla="*/ 2240280 w 3354893"/>
              <a:gd name="connsiteY39" fmla="*/ 3398520 h 3489960"/>
              <a:gd name="connsiteX40" fmla="*/ 2377440 w 3354893"/>
              <a:gd name="connsiteY40" fmla="*/ 3368040 h 3489960"/>
              <a:gd name="connsiteX41" fmla="*/ 2468880 w 3354893"/>
              <a:gd name="connsiteY41" fmla="*/ 3322320 h 3489960"/>
              <a:gd name="connsiteX42" fmla="*/ 2560320 w 3354893"/>
              <a:gd name="connsiteY42" fmla="*/ 3261360 h 3489960"/>
              <a:gd name="connsiteX43" fmla="*/ 2621280 w 3354893"/>
              <a:gd name="connsiteY43" fmla="*/ 3230880 h 3489960"/>
              <a:gd name="connsiteX44" fmla="*/ 2667000 w 3354893"/>
              <a:gd name="connsiteY44" fmla="*/ 3185160 h 3489960"/>
              <a:gd name="connsiteX45" fmla="*/ 2727960 w 3354893"/>
              <a:gd name="connsiteY45" fmla="*/ 3139440 h 3489960"/>
              <a:gd name="connsiteX46" fmla="*/ 2773680 w 3354893"/>
              <a:gd name="connsiteY46" fmla="*/ 3108960 h 3489960"/>
              <a:gd name="connsiteX47" fmla="*/ 2865120 w 3354893"/>
              <a:gd name="connsiteY47" fmla="*/ 3017520 h 3489960"/>
              <a:gd name="connsiteX48" fmla="*/ 2895600 w 3354893"/>
              <a:gd name="connsiteY48" fmla="*/ 2971800 h 3489960"/>
              <a:gd name="connsiteX49" fmla="*/ 2971800 w 3354893"/>
              <a:gd name="connsiteY49" fmla="*/ 2865120 h 3489960"/>
              <a:gd name="connsiteX50" fmla="*/ 3017520 w 3354893"/>
              <a:gd name="connsiteY50" fmla="*/ 2743200 h 3489960"/>
              <a:gd name="connsiteX51" fmla="*/ 3048000 w 3354893"/>
              <a:gd name="connsiteY51" fmla="*/ 2636520 h 3489960"/>
              <a:gd name="connsiteX52" fmla="*/ 3078480 w 3354893"/>
              <a:gd name="connsiteY52" fmla="*/ 2575560 h 3489960"/>
              <a:gd name="connsiteX53" fmla="*/ 3108960 w 3354893"/>
              <a:gd name="connsiteY53" fmla="*/ 2453640 h 3489960"/>
              <a:gd name="connsiteX54" fmla="*/ 3124200 w 3354893"/>
              <a:gd name="connsiteY54" fmla="*/ 2392680 h 3489960"/>
              <a:gd name="connsiteX55" fmla="*/ 3154680 w 3354893"/>
              <a:gd name="connsiteY55" fmla="*/ 2331720 h 3489960"/>
              <a:gd name="connsiteX56" fmla="*/ 3169920 w 3354893"/>
              <a:gd name="connsiteY56" fmla="*/ 2225040 h 3489960"/>
              <a:gd name="connsiteX57" fmla="*/ 3185160 w 3354893"/>
              <a:gd name="connsiteY57" fmla="*/ 2133600 h 3489960"/>
              <a:gd name="connsiteX58" fmla="*/ 3200400 w 3354893"/>
              <a:gd name="connsiteY58" fmla="*/ 1584960 h 3489960"/>
              <a:gd name="connsiteX59" fmla="*/ 3215640 w 3354893"/>
              <a:gd name="connsiteY59" fmla="*/ 1539240 h 3489960"/>
              <a:gd name="connsiteX60" fmla="*/ 3230880 w 3354893"/>
              <a:gd name="connsiteY60" fmla="*/ 1478280 h 3489960"/>
              <a:gd name="connsiteX61" fmla="*/ 3246120 w 3354893"/>
              <a:gd name="connsiteY61" fmla="*/ 1432560 h 3489960"/>
              <a:gd name="connsiteX62" fmla="*/ 3276600 w 3354893"/>
              <a:gd name="connsiteY62" fmla="*/ 1310640 h 3489960"/>
              <a:gd name="connsiteX63" fmla="*/ 3291840 w 3354893"/>
              <a:gd name="connsiteY63" fmla="*/ 1249680 h 3489960"/>
              <a:gd name="connsiteX64" fmla="*/ 3322320 w 3354893"/>
              <a:gd name="connsiteY64" fmla="*/ 1188720 h 3489960"/>
              <a:gd name="connsiteX65" fmla="*/ 3337560 w 3354893"/>
              <a:gd name="connsiteY65" fmla="*/ 1051560 h 3489960"/>
              <a:gd name="connsiteX66" fmla="*/ 3352800 w 3354893"/>
              <a:gd name="connsiteY66" fmla="*/ 975360 h 3489960"/>
              <a:gd name="connsiteX67" fmla="*/ 3352800 w 3354893"/>
              <a:gd name="connsiteY67" fmla="*/ 0 h 3489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54893" h="3489960">
                <a:moveTo>
                  <a:pt x="0" y="30480"/>
                </a:moveTo>
                <a:cubicBezTo>
                  <a:pt x="8485" y="191697"/>
                  <a:pt x="4783" y="285388"/>
                  <a:pt x="30480" y="426720"/>
                </a:cubicBezTo>
                <a:cubicBezTo>
                  <a:pt x="34227" y="447328"/>
                  <a:pt x="40640" y="467360"/>
                  <a:pt x="45720" y="487680"/>
                </a:cubicBezTo>
                <a:cubicBezTo>
                  <a:pt x="73396" y="736765"/>
                  <a:pt x="42690" y="547689"/>
                  <a:pt x="76200" y="670560"/>
                </a:cubicBezTo>
                <a:cubicBezTo>
                  <a:pt x="87222" y="710975"/>
                  <a:pt x="106680" y="792480"/>
                  <a:pt x="106680" y="792480"/>
                </a:cubicBezTo>
                <a:cubicBezTo>
                  <a:pt x="111760" y="863600"/>
                  <a:pt x="115743" y="934807"/>
                  <a:pt x="121920" y="1005840"/>
                </a:cubicBezTo>
                <a:cubicBezTo>
                  <a:pt x="125905" y="1051668"/>
                  <a:pt x="133995" y="1097108"/>
                  <a:pt x="137160" y="1143000"/>
                </a:cubicBezTo>
                <a:cubicBezTo>
                  <a:pt x="144159" y="1244486"/>
                  <a:pt x="143952" y="1346424"/>
                  <a:pt x="152400" y="1447800"/>
                </a:cubicBezTo>
                <a:cubicBezTo>
                  <a:pt x="154139" y="1468673"/>
                  <a:pt x="163532" y="1488221"/>
                  <a:pt x="167640" y="1508760"/>
                </a:cubicBezTo>
                <a:cubicBezTo>
                  <a:pt x="173700" y="1539060"/>
                  <a:pt x="176820" y="1569900"/>
                  <a:pt x="182880" y="1600200"/>
                </a:cubicBezTo>
                <a:cubicBezTo>
                  <a:pt x="186988" y="1620739"/>
                  <a:pt x="193576" y="1640713"/>
                  <a:pt x="198120" y="1661160"/>
                </a:cubicBezTo>
                <a:cubicBezTo>
                  <a:pt x="203739" y="1686446"/>
                  <a:pt x="206544" y="1712370"/>
                  <a:pt x="213360" y="1737360"/>
                </a:cubicBezTo>
                <a:cubicBezTo>
                  <a:pt x="221814" y="1768357"/>
                  <a:pt x="237539" y="1797295"/>
                  <a:pt x="243840" y="1828800"/>
                </a:cubicBezTo>
                <a:cubicBezTo>
                  <a:pt x="300012" y="2109661"/>
                  <a:pt x="227457" y="1763270"/>
                  <a:pt x="274320" y="1950720"/>
                </a:cubicBezTo>
                <a:cubicBezTo>
                  <a:pt x="280602" y="1975850"/>
                  <a:pt x="283278" y="2001790"/>
                  <a:pt x="289560" y="2026920"/>
                </a:cubicBezTo>
                <a:cubicBezTo>
                  <a:pt x="293456" y="2042505"/>
                  <a:pt x="300573" y="2057142"/>
                  <a:pt x="304800" y="2072640"/>
                </a:cubicBezTo>
                <a:cubicBezTo>
                  <a:pt x="315822" y="2113055"/>
                  <a:pt x="322033" y="2154819"/>
                  <a:pt x="335280" y="2194560"/>
                </a:cubicBezTo>
                <a:cubicBezTo>
                  <a:pt x="340360" y="2209800"/>
                  <a:pt x="343336" y="2225912"/>
                  <a:pt x="350520" y="2240280"/>
                </a:cubicBezTo>
                <a:cubicBezTo>
                  <a:pt x="358711" y="2256663"/>
                  <a:pt x="370840" y="2270760"/>
                  <a:pt x="381000" y="2286000"/>
                </a:cubicBezTo>
                <a:cubicBezTo>
                  <a:pt x="386080" y="2311400"/>
                  <a:pt x="389424" y="2337210"/>
                  <a:pt x="396240" y="2362200"/>
                </a:cubicBezTo>
                <a:cubicBezTo>
                  <a:pt x="404694" y="2393197"/>
                  <a:pt x="416560" y="2423160"/>
                  <a:pt x="426720" y="2453640"/>
                </a:cubicBezTo>
                <a:cubicBezTo>
                  <a:pt x="431800" y="2468880"/>
                  <a:pt x="438064" y="2483775"/>
                  <a:pt x="441960" y="2499360"/>
                </a:cubicBezTo>
                <a:cubicBezTo>
                  <a:pt x="447040" y="2519680"/>
                  <a:pt x="449846" y="2540708"/>
                  <a:pt x="457200" y="2560320"/>
                </a:cubicBezTo>
                <a:cubicBezTo>
                  <a:pt x="465177" y="2581592"/>
                  <a:pt x="478731" y="2600398"/>
                  <a:pt x="487680" y="2621280"/>
                </a:cubicBezTo>
                <a:cubicBezTo>
                  <a:pt x="494008" y="2636045"/>
                  <a:pt x="495736" y="2652632"/>
                  <a:pt x="502920" y="2667000"/>
                </a:cubicBezTo>
                <a:cubicBezTo>
                  <a:pt x="511111" y="2683383"/>
                  <a:pt x="524313" y="2696817"/>
                  <a:pt x="533400" y="2712720"/>
                </a:cubicBezTo>
                <a:cubicBezTo>
                  <a:pt x="544672" y="2732445"/>
                  <a:pt x="554931" y="2752798"/>
                  <a:pt x="563880" y="2773680"/>
                </a:cubicBezTo>
                <a:cubicBezTo>
                  <a:pt x="570208" y="2788445"/>
                  <a:pt x="571318" y="2805357"/>
                  <a:pt x="579120" y="2819400"/>
                </a:cubicBezTo>
                <a:cubicBezTo>
                  <a:pt x="596910" y="2851422"/>
                  <a:pt x="623697" y="2878075"/>
                  <a:pt x="640080" y="2910840"/>
                </a:cubicBezTo>
                <a:cubicBezTo>
                  <a:pt x="664132" y="2958944"/>
                  <a:pt x="694739" y="3026459"/>
                  <a:pt x="731520" y="3063240"/>
                </a:cubicBezTo>
                <a:cubicBezTo>
                  <a:pt x="746760" y="3078480"/>
                  <a:pt x="763442" y="3092403"/>
                  <a:pt x="777240" y="3108960"/>
                </a:cubicBezTo>
                <a:cubicBezTo>
                  <a:pt x="847815" y="3193650"/>
                  <a:pt x="768994" y="3169503"/>
                  <a:pt x="929640" y="3276600"/>
                </a:cubicBezTo>
                <a:lnTo>
                  <a:pt x="1112520" y="3398520"/>
                </a:lnTo>
                <a:cubicBezTo>
                  <a:pt x="1127760" y="3408680"/>
                  <a:pt x="1140864" y="3423208"/>
                  <a:pt x="1158240" y="3429000"/>
                </a:cubicBezTo>
                <a:lnTo>
                  <a:pt x="1295400" y="3474720"/>
                </a:lnTo>
                <a:lnTo>
                  <a:pt x="1341120" y="3489960"/>
                </a:lnTo>
                <a:lnTo>
                  <a:pt x="1965960" y="3474720"/>
                </a:lnTo>
                <a:cubicBezTo>
                  <a:pt x="2036535" y="3471717"/>
                  <a:pt x="2082731" y="3451036"/>
                  <a:pt x="2148840" y="3429000"/>
                </a:cubicBezTo>
                <a:lnTo>
                  <a:pt x="2194560" y="3413760"/>
                </a:lnTo>
                <a:cubicBezTo>
                  <a:pt x="2209800" y="3408680"/>
                  <a:pt x="2224528" y="3401670"/>
                  <a:pt x="2240280" y="3398520"/>
                </a:cubicBezTo>
                <a:cubicBezTo>
                  <a:pt x="2337019" y="3379172"/>
                  <a:pt x="2291350" y="3389562"/>
                  <a:pt x="2377440" y="3368040"/>
                </a:cubicBezTo>
                <a:cubicBezTo>
                  <a:pt x="2580408" y="3232728"/>
                  <a:pt x="2279591" y="3427480"/>
                  <a:pt x="2468880" y="3322320"/>
                </a:cubicBezTo>
                <a:cubicBezTo>
                  <a:pt x="2500902" y="3304530"/>
                  <a:pt x="2527555" y="3277743"/>
                  <a:pt x="2560320" y="3261360"/>
                </a:cubicBezTo>
                <a:cubicBezTo>
                  <a:pt x="2580640" y="3251200"/>
                  <a:pt x="2602793" y="3244085"/>
                  <a:pt x="2621280" y="3230880"/>
                </a:cubicBezTo>
                <a:cubicBezTo>
                  <a:pt x="2638818" y="3218353"/>
                  <a:pt x="2650636" y="3199186"/>
                  <a:pt x="2667000" y="3185160"/>
                </a:cubicBezTo>
                <a:cubicBezTo>
                  <a:pt x="2686285" y="3168630"/>
                  <a:pt x="2707291" y="3154203"/>
                  <a:pt x="2727960" y="3139440"/>
                </a:cubicBezTo>
                <a:cubicBezTo>
                  <a:pt x="2742865" y="3128794"/>
                  <a:pt x="2759990" y="3121129"/>
                  <a:pt x="2773680" y="3108960"/>
                </a:cubicBezTo>
                <a:cubicBezTo>
                  <a:pt x="2805897" y="3080322"/>
                  <a:pt x="2841210" y="3053386"/>
                  <a:pt x="2865120" y="3017520"/>
                </a:cubicBezTo>
                <a:cubicBezTo>
                  <a:pt x="2875280" y="3002280"/>
                  <a:pt x="2884954" y="2986705"/>
                  <a:pt x="2895600" y="2971800"/>
                </a:cubicBezTo>
                <a:cubicBezTo>
                  <a:pt x="2990116" y="2839477"/>
                  <a:pt x="2899968" y="2972868"/>
                  <a:pt x="2971800" y="2865120"/>
                </a:cubicBezTo>
                <a:cubicBezTo>
                  <a:pt x="2999897" y="2752730"/>
                  <a:pt x="2969704" y="2854772"/>
                  <a:pt x="3017520" y="2743200"/>
                </a:cubicBezTo>
                <a:cubicBezTo>
                  <a:pt x="3054364" y="2657232"/>
                  <a:pt x="3009332" y="2739634"/>
                  <a:pt x="3048000" y="2636520"/>
                </a:cubicBezTo>
                <a:cubicBezTo>
                  <a:pt x="3055977" y="2615248"/>
                  <a:pt x="3071296" y="2597113"/>
                  <a:pt x="3078480" y="2575560"/>
                </a:cubicBezTo>
                <a:cubicBezTo>
                  <a:pt x="3091727" y="2535819"/>
                  <a:pt x="3098800" y="2494280"/>
                  <a:pt x="3108960" y="2453640"/>
                </a:cubicBezTo>
                <a:cubicBezTo>
                  <a:pt x="3114040" y="2433320"/>
                  <a:pt x="3114833" y="2411414"/>
                  <a:pt x="3124200" y="2392680"/>
                </a:cubicBezTo>
                <a:lnTo>
                  <a:pt x="3154680" y="2331720"/>
                </a:lnTo>
                <a:cubicBezTo>
                  <a:pt x="3159760" y="2296160"/>
                  <a:pt x="3164458" y="2260543"/>
                  <a:pt x="3169920" y="2225040"/>
                </a:cubicBezTo>
                <a:cubicBezTo>
                  <a:pt x="3174619" y="2194499"/>
                  <a:pt x="3183690" y="2164465"/>
                  <a:pt x="3185160" y="2133600"/>
                </a:cubicBezTo>
                <a:cubicBezTo>
                  <a:pt x="3193862" y="1950857"/>
                  <a:pt x="3191030" y="1767670"/>
                  <a:pt x="3200400" y="1584960"/>
                </a:cubicBezTo>
                <a:cubicBezTo>
                  <a:pt x="3201223" y="1568917"/>
                  <a:pt x="3211227" y="1554686"/>
                  <a:pt x="3215640" y="1539240"/>
                </a:cubicBezTo>
                <a:cubicBezTo>
                  <a:pt x="3221394" y="1519101"/>
                  <a:pt x="3225126" y="1498419"/>
                  <a:pt x="3230880" y="1478280"/>
                </a:cubicBezTo>
                <a:cubicBezTo>
                  <a:pt x="3235293" y="1462834"/>
                  <a:pt x="3241893" y="1448058"/>
                  <a:pt x="3246120" y="1432560"/>
                </a:cubicBezTo>
                <a:cubicBezTo>
                  <a:pt x="3257142" y="1392145"/>
                  <a:pt x="3266440" y="1351280"/>
                  <a:pt x="3276600" y="1310640"/>
                </a:cubicBezTo>
                <a:cubicBezTo>
                  <a:pt x="3281680" y="1290320"/>
                  <a:pt x="3282473" y="1268414"/>
                  <a:pt x="3291840" y="1249680"/>
                </a:cubicBezTo>
                <a:lnTo>
                  <a:pt x="3322320" y="1188720"/>
                </a:lnTo>
                <a:cubicBezTo>
                  <a:pt x="3327400" y="1143000"/>
                  <a:pt x="3331054" y="1097099"/>
                  <a:pt x="3337560" y="1051560"/>
                </a:cubicBezTo>
                <a:cubicBezTo>
                  <a:pt x="3341223" y="1025917"/>
                  <a:pt x="3352425" y="1001260"/>
                  <a:pt x="3352800" y="975360"/>
                </a:cubicBezTo>
                <a:cubicBezTo>
                  <a:pt x="3357511" y="650274"/>
                  <a:pt x="3352800" y="325120"/>
                  <a:pt x="335280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reeform: Shape 14">
            <a:extLst>
              <a:ext uri="{FF2B5EF4-FFF2-40B4-BE49-F238E27FC236}">
                <a16:creationId xmlns:a16="http://schemas.microsoft.com/office/drawing/2014/main" id="{3DD5DC7B-7313-4CDB-A07F-9CB452E26DAC}"/>
              </a:ext>
            </a:extLst>
          </p:cNvPr>
          <p:cNvSpPr/>
          <p:nvPr/>
        </p:nvSpPr>
        <p:spPr>
          <a:xfrm>
            <a:off x="1229257" y="1600200"/>
            <a:ext cx="2809343" cy="2659199"/>
          </a:xfrm>
          <a:custGeom>
            <a:avLst/>
            <a:gdLst>
              <a:gd name="connsiteX0" fmla="*/ 2809343 w 2809343"/>
              <a:gd name="connsiteY0" fmla="*/ 0 h 2659199"/>
              <a:gd name="connsiteX1" fmla="*/ 2717903 w 2809343"/>
              <a:gd name="connsiteY1" fmla="*/ 30480 h 2659199"/>
              <a:gd name="connsiteX2" fmla="*/ 2672183 w 2809343"/>
              <a:gd name="connsiteY2" fmla="*/ 76200 h 2659199"/>
              <a:gd name="connsiteX3" fmla="*/ 2611223 w 2809343"/>
              <a:gd name="connsiteY3" fmla="*/ 106680 h 2659199"/>
              <a:gd name="connsiteX4" fmla="*/ 2580743 w 2809343"/>
              <a:gd name="connsiteY4" fmla="*/ 167640 h 2659199"/>
              <a:gd name="connsiteX5" fmla="*/ 2474063 w 2809343"/>
              <a:gd name="connsiteY5" fmla="*/ 304800 h 2659199"/>
              <a:gd name="connsiteX6" fmla="*/ 2443583 w 2809343"/>
              <a:gd name="connsiteY6" fmla="*/ 396240 h 2659199"/>
              <a:gd name="connsiteX7" fmla="*/ 2428343 w 2809343"/>
              <a:gd name="connsiteY7" fmla="*/ 441960 h 2659199"/>
              <a:gd name="connsiteX8" fmla="*/ 2397863 w 2809343"/>
              <a:gd name="connsiteY8" fmla="*/ 563880 h 2659199"/>
              <a:gd name="connsiteX9" fmla="*/ 2382623 w 2809343"/>
              <a:gd name="connsiteY9" fmla="*/ 716280 h 2659199"/>
              <a:gd name="connsiteX10" fmla="*/ 2367383 w 2809343"/>
              <a:gd name="connsiteY10" fmla="*/ 777240 h 2659199"/>
              <a:gd name="connsiteX11" fmla="*/ 2382623 w 2809343"/>
              <a:gd name="connsiteY11" fmla="*/ 1600200 h 2659199"/>
              <a:gd name="connsiteX12" fmla="*/ 2397863 w 2809343"/>
              <a:gd name="connsiteY12" fmla="*/ 1661160 h 2659199"/>
              <a:gd name="connsiteX13" fmla="*/ 2413103 w 2809343"/>
              <a:gd name="connsiteY13" fmla="*/ 1752600 h 2659199"/>
              <a:gd name="connsiteX14" fmla="*/ 2428343 w 2809343"/>
              <a:gd name="connsiteY14" fmla="*/ 1965960 h 2659199"/>
              <a:gd name="connsiteX15" fmla="*/ 2443583 w 2809343"/>
              <a:gd name="connsiteY15" fmla="*/ 2011680 h 2659199"/>
              <a:gd name="connsiteX16" fmla="*/ 2397863 w 2809343"/>
              <a:gd name="connsiteY16" fmla="*/ 1996440 h 2659199"/>
              <a:gd name="connsiteX17" fmla="*/ 2016863 w 2809343"/>
              <a:gd name="connsiteY17" fmla="*/ 1965960 h 2659199"/>
              <a:gd name="connsiteX18" fmla="*/ 1833983 w 2809343"/>
              <a:gd name="connsiteY18" fmla="*/ 1996440 h 2659199"/>
              <a:gd name="connsiteX19" fmla="*/ 1483463 w 2809343"/>
              <a:gd name="connsiteY19" fmla="*/ 1981200 h 2659199"/>
              <a:gd name="connsiteX20" fmla="*/ 1361543 w 2809343"/>
              <a:gd name="connsiteY20" fmla="*/ 1950720 h 2659199"/>
              <a:gd name="connsiteX21" fmla="*/ 1270103 w 2809343"/>
              <a:gd name="connsiteY21" fmla="*/ 1935480 h 2659199"/>
              <a:gd name="connsiteX22" fmla="*/ 1224383 w 2809343"/>
              <a:gd name="connsiteY22" fmla="*/ 1920240 h 2659199"/>
              <a:gd name="connsiteX23" fmla="*/ 1163423 w 2809343"/>
              <a:gd name="connsiteY23" fmla="*/ 1905000 h 2659199"/>
              <a:gd name="connsiteX24" fmla="*/ 1071983 w 2809343"/>
              <a:gd name="connsiteY24" fmla="*/ 1874520 h 2659199"/>
              <a:gd name="connsiteX25" fmla="*/ 1026263 w 2809343"/>
              <a:gd name="connsiteY25" fmla="*/ 1859280 h 2659199"/>
              <a:gd name="connsiteX26" fmla="*/ 950063 w 2809343"/>
              <a:gd name="connsiteY26" fmla="*/ 1844040 h 2659199"/>
              <a:gd name="connsiteX27" fmla="*/ 904343 w 2809343"/>
              <a:gd name="connsiteY27" fmla="*/ 1828800 h 2659199"/>
              <a:gd name="connsiteX28" fmla="*/ 843383 w 2809343"/>
              <a:gd name="connsiteY28" fmla="*/ 1813560 h 2659199"/>
              <a:gd name="connsiteX29" fmla="*/ 797663 w 2809343"/>
              <a:gd name="connsiteY29" fmla="*/ 1798320 h 2659199"/>
              <a:gd name="connsiteX30" fmla="*/ 584303 w 2809343"/>
              <a:gd name="connsiteY30" fmla="*/ 1767840 h 2659199"/>
              <a:gd name="connsiteX31" fmla="*/ 111863 w 2809343"/>
              <a:gd name="connsiteY31" fmla="*/ 1783080 h 2659199"/>
              <a:gd name="connsiteX32" fmla="*/ 35663 w 2809343"/>
              <a:gd name="connsiteY32" fmla="*/ 1798320 h 2659199"/>
              <a:gd name="connsiteX33" fmla="*/ 5183 w 2809343"/>
              <a:gd name="connsiteY33" fmla="*/ 1844040 h 2659199"/>
              <a:gd name="connsiteX34" fmla="*/ 96623 w 2809343"/>
              <a:gd name="connsiteY34" fmla="*/ 1813560 h 2659199"/>
              <a:gd name="connsiteX35" fmla="*/ 157583 w 2809343"/>
              <a:gd name="connsiteY35" fmla="*/ 1798320 h 2659199"/>
              <a:gd name="connsiteX36" fmla="*/ 523343 w 2809343"/>
              <a:gd name="connsiteY36" fmla="*/ 1813560 h 2659199"/>
              <a:gd name="connsiteX37" fmla="*/ 690983 w 2809343"/>
              <a:gd name="connsiteY37" fmla="*/ 1859280 h 2659199"/>
              <a:gd name="connsiteX38" fmla="*/ 751943 w 2809343"/>
              <a:gd name="connsiteY38" fmla="*/ 1874520 h 2659199"/>
              <a:gd name="connsiteX39" fmla="*/ 843383 w 2809343"/>
              <a:gd name="connsiteY39" fmla="*/ 1905000 h 2659199"/>
              <a:gd name="connsiteX40" fmla="*/ 904343 w 2809343"/>
              <a:gd name="connsiteY40" fmla="*/ 1920240 h 2659199"/>
              <a:gd name="connsiteX41" fmla="*/ 1026263 w 2809343"/>
              <a:gd name="connsiteY41" fmla="*/ 1996440 h 2659199"/>
              <a:gd name="connsiteX42" fmla="*/ 1071983 w 2809343"/>
              <a:gd name="connsiteY42" fmla="*/ 2026920 h 2659199"/>
              <a:gd name="connsiteX43" fmla="*/ 1163423 w 2809343"/>
              <a:gd name="connsiteY43" fmla="*/ 2057400 h 2659199"/>
              <a:gd name="connsiteX44" fmla="*/ 1209143 w 2809343"/>
              <a:gd name="connsiteY44" fmla="*/ 2087880 h 2659199"/>
              <a:gd name="connsiteX45" fmla="*/ 1331063 w 2809343"/>
              <a:gd name="connsiteY45" fmla="*/ 2118360 h 2659199"/>
              <a:gd name="connsiteX46" fmla="*/ 1376783 w 2809343"/>
              <a:gd name="connsiteY46" fmla="*/ 2148840 h 2659199"/>
              <a:gd name="connsiteX47" fmla="*/ 1468223 w 2809343"/>
              <a:gd name="connsiteY47" fmla="*/ 2179320 h 2659199"/>
              <a:gd name="connsiteX48" fmla="*/ 1559663 w 2809343"/>
              <a:gd name="connsiteY48" fmla="*/ 2225040 h 2659199"/>
              <a:gd name="connsiteX49" fmla="*/ 1712063 w 2809343"/>
              <a:gd name="connsiteY49" fmla="*/ 2331720 h 2659199"/>
              <a:gd name="connsiteX50" fmla="*/ 1803503 w 2809343"/>
              <a:gd name="connsiteY50" fmla="*/ 2362200 h 2659199"/>
              <a:gd name="connsiteX51" fmla="*/ 1849223 w 2809343"/>
              <a:gd name="connsiteY51" fmla="*/ 2392680 h 2659199"/>
              <a:gd name="connsiteX52" fmla="*/ 1940663 w 2809343"/>
              <a:gd name="connsiteY52" fmla="*/ 2423160 h 2659199"/>
              <a:gd name="connsiteX53" fmla="*/ 1803503 w 2809343"/>
              <a:gd name="connsiteY53" fmla="*/ 2392680 h 2659199"/>
              <a:gd name="connsiteX54" fmla="*/ 1757783 w 2809343"/>
              <a:gd name="connsiteY54" fmla="*/ 2377440 h 2659199"/>
              <a:gd name="connsiteX55" fmla="*/ 1681583 w 2809343"/>
              <a:gd name="connsiteY55" fmla="*/ 2362200 h 2659199"/>
              <a:gd name="connsiteX56" fmla="*/ 1635863 w 2809343"/>
              <a:gd name="connsiteY56" fmla="*/ 2346960 h 2659199"/>
              <a:gd name="connsiteX57" fmla="*/ 1559663 w 2809343"/>
              <a:gd name="connsiteY57" fmla="*/ 2331720 h 2659199"/>
              <a:gd name="connsiteX58" fmla="*/ 1513943 w 2809343"/>
              <a:gd name="connsiteY58" fmla="*/ 2316480 h 2659199"/>
              <a:gd name="connsiteX59" fmla="*/ 1437743 w 2809343"/>
              <a:gd name="connsiteY59" fmla="*/ 2301240 h 2659199"/>
              <a:gd name="connsiteX60" fmla="*/ 1376783 w 2809343"/>
              <a:gd name="connsiteY60" fmla="*/ 2286000 h 2659199"/>
              <a:gd name="connsiteX61" fmla="*/ 889103 w 2809343"/>
              <a:gd name="connsiteY61" fmla="*/ 2316480 h 2659199"/>
              <a:gd name="connsiteX62" fmla="*/ 843383 w 2809343"/>
              <a:gd name="connsiteY62" fmla="*/ 2331720 h 2659199"/>
              <a:gd name="connsiteX63" fmla="*/ 751943 w 2809343"/>
              <a:gd name="connsiteY63" fmla="*/ 2407920 h 2659199"/>
              <a:gd name="connsiteX64" fmla="*/ 706223 w 2809343"/>
              <a:gd name="connsiteY64" fmla="*/ 2423160 h 2659199"/>
              <a:gd name="connsiteX65" fmla="*/ 569063 w 2809343"/>
              <a:gd name="connsiteY65" fmla="*/ 2545080 h 2659199"/>
              <a:gd name="connsiteX66" fmla="*/ 523343 w 2809343"/>
              <a:gd name="connsiteY66" fmla="*/ 2636520 h 2659199"/>
              <a:gd name="connsiteX67" fmla="*/ 569063 w 2809343"/>
              <a:gd name="connsiteY67" fmla="*/ 2651760 h 2659199"/>
              <a:gd name="connsiteX68" fmla="*/ 797663 w 2809343"/>
              <a:gd name="connsiteY68" fmla="*/ 2621280 h 2659199"/>
              <a:gd name="connsiteX69" fmla="*/ 889103 w 2809343"/>
              <a:gd name="connsiteY69" fmla="*/ 2545080 h 2659199"/>
              <a:gd name="connsiteX70" fmla="*/ 934823 w 2809343"/>
              <a:gd name="connsiteY70" fmla="*/ 2529840 h 2659199"/>
              <a:gd name="connsiteX71" fmla="*/ 950063 w 2809343"/>
              <a:gd name="connsiteY71" fmla="*/ 2484120 h 2659199"/>
              <a:gd name="connsiteX72" fmla="*/ 995783 w 2809343"/>
              <a:gd name="connsiteY72" fmla="*/ 2468880 h 2659199"/>
              <a:gd name="connsiteX73" fmla="*/ 1041503 w 2809343"/>
              <a:gd name="connsiteY73" fmla="*/ 2438400 h 2659199"/>
              <a:gd name="connsiteX74" fmla="*/ 1178663 w 2809343"/>
              <a:gd name="connsiteY74" fmla="*/ 2453640 h 2659199"/>
              <a:gd name="connsiteX75" fmla="*/ 1270103 w 2809343"/>
              <a:gd name="connsiteY75" fmla="*/ 2499360 h 2659199"/>
              <a:gd name="connsiteX76" fmla="*/ 1361543 w 2809343"/>
              <a:gd name="connsiteY76" fmla="*/ 2529840 h 2659199"/>
              <a:gd name="connsiteX77" fmla="*/ 1407263 w 2809343"/>
              <a:gd name="connsiteY77" fmla="*/ 2560320 h 2659199"/>
              <a:gd name="connsiteX78" fmla="*/ 1544423 w 2809343"/>
              <a:gd name="connsiteY78" fmla="*/ 2606040 h 2659199"/>
              <a:gd name="connsiteX79" fmla="*/ 1590143 w 2809343"/>
              <a:gd name="connsiteY79" fmla="*/ 2621280 h 2659199"/>
              <a:gd name="connsiteX80" fmla="*/ 1498703 w 2809343"/>
              <a:gd name="connsiteY80" fmla="*/ 2560320 h 2659199"/>
              <a:gd name="connsiteX81" fmla="*/ 1407263 w 2809343"/>
              <a:gd name="connsiteY81" fmla="*/ 2514600 h 2659199"/>
              <a:gd name="connsiteX82" fmla="*/ 1087223 w 2809343"/>
              <a:gd name="connsiteY82" fmla="*/ 2529840 h 2659199"/>
              <a:gd name="connsiteX83" fmla="*/ 1056743 w 2809343"/>
              <a:gd name="connsiteY83" fmla="*/ 2575560 h 2659199"/>
              <a:gd name="connsiteX84" fmla="*/ 1011023 w 2809343"/>
              <a:gd name="connsiteY84" fmla="*/ 2606040 h 2659199"/>
              <a:gd name="connsiteX85" fmla="*/ 1087223 w 2809343"/>
              <a:gd name="connsiteY85" fmla="*/ 2636520 h 2659199"/>
              <a:gd name="connsiteX86" fmla="*/ 1178663 w 2809343"/>
              <a:gd name="connsiteY86" fmla="*/ 2606040 h 2659199"/>
              <a:gd name="connsiteX87" fmla="*/ 1224383 w 2809343"/>
              <a:gd name="connsiteY87" fmla="*/ 2590800 h 2659199"/>
              <a:gd name="connsiteX88" fmla="*/ 1254863 w 2809343"/>
              <a:gd name="connsiteY88" fmla="*/ 2621280 h 265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809343" h="2659199">
                <a:moveTo>
                  <a:pt x="2809343" y="0"/>
                </a:moveTo>
                <a:cubicBezTo>
                  <a:pt x="2778863" y="10160"/>
                  <a:pt x="2745989" y="14877"/>
                  <a:pt x="2717903" y="30480"/>
                </a:cubicBezTo>
                <a:cubicBezTo>
                  <a:pt x="2699063" y="40947"/>
                  <a:pt x="2689721" y="63673"/>
                  <a:pt x="2672183" y="76200"/>
                </a:cubicBezTo>
                <a:cubicBezTo>
                  <a:pt x="2653696" y="89405"/>
                  <a:pt x="2631543" y="96520"/>
                  <a:pt x="2611223" y="106680"/>
                </a:cubicBezTo>
                <a:cubicBezTo>
                  <a:pt x="2601063" y="127000"/>
                  <a:pt x="2593948" y="149153"/>
                  <a:pt x="2580743" y="167640"/>
                </a:cubicBezTo>
                <a:cubicBezTo>
                  <a:pt x="2531433" y="236675"/>
                  <a:pt x="2509054" y="199827"/>
                  <a:pt x="2474063" y="304800"/>
                </a:cubicBezTo>
                <a:lnTo>
                  <a:pt x="2443583" y="396240"/>
                </a:lnTo>
                <a:cubicBezTo>
                  <a:pt x="2438503" y="411480"/>
                  <a:pt x="2431493" y="426208"/>
                  <a:pt x="2428343" y="441960"/>
                </a:cubicBezTo>
                <a:cubicBezTo>
                  <a:pt x="2409953" y="533912"/>
                  <a:pt x="2421294" y="493586"/>
                  <a:pt x="2397863" y="563880"/>
                </a:cubicBezTo>
                <a:cubicBezTo>
                  <a:pt x="2392783" y="614680"/>
                  <a:pt x="2389843" y="665740"/>
                  <a:pt x="2382623" y="716280"/>
                </a:cubicBezTo>
                <a:cubicBezTo>
                  <a:pt x="2379661" y="737015"/>
                  <a:pt x="2367383" y="756295"/>
                  <a:pt x="2367383" y="777240"/>
                </a:cubicBezTo>
                <a:cubicBezTo>
                  <a:pt x="2367383" y="1051607"/>
                  <a:pt x="2373168" y="1325996"/>
                  <a:pt x="2382623" y="1600200"/>
                </a:cubicBezTo>
                <a:cubicBezTo>
                  <a:pt x="2383345" y="1621133"/>
                  <a:pt x="2393755" y="1640621"/>
                  <a:pt x="2397863" y="1661160"/>
                </a:cubicBezTo>
                <a:cubicBezTo>
                  <a:pt x="2403923" y="1691460"/>
                  <a:pt x="2408023" y="1722120"/>
                  <a:pt x="2413103" y="1752600"/>
                </a:cubicBezTo>
                <a:cubicBezTo>
                  <a:pt x="2418183" y="1823720"/>
                  <a:pt x="2420012" y="1895147"/>
                  <a:pt x="2428343" y="1965960"/>
                </a:cubicBezTo>
                <a:cubicBezTo>
                  <a:pt x="2430220" y="1981914"/>
                  <a:pt x="2454942" y="2000321"/>
                  <a:pt x="2443583" y="2011680"/>
                </a:cubicBezTo>
                <a:cubicBezTo>
                  <a:pt x="2432224" y="2023039"/>
                  <a:pt x="2413103" y="2001520"/>
                  <a:pt x="2397863" y="1996440"/>
                </a:cubicBezTo>
                <a:cubicBezTo>
                  <a:pt x="2274402" y="1872979"/>
                  <a:pt x="2366578" y="1942646"/>
                  <a:pt x="2016863" y="1965960"/>
                </a:cubicBezTo>
                <a:cubicBezTo>
                  <a:pt x="1919565" y="1972447"/>
                  <a:pt x="1911456" y="1977072"/>
                  <a:pt x="1833983" y="1996440"/>
                </a:cubicBezTo>
                <a:cubicBezTo>
                  <a:pt x="1717143" y="1991360"/>
                  <a:pt x="1599870" y="1992465"/>
                  <a:pt x="1483463" y="1981200"/>
                </a:cubicBezTo>
                <a:cubicBezTo>
                  <a:pt x="1441767" y="1977165"/>
                  <a:pt x="1402864" y="1957607"/>
                  <a:pt x="1361543" y="1950720"/>
                </a:cubicBezTo>
                <a:cubicBezTo>
                  <a:pt x="1331063" y="1945640"/>
                  <a:pt x="1300268" y="1942183"/>
                  <a:pt x="1270103" y="1935480"/>
                </a:cubicBezTo>
                <a:cubicBezTo>
                  <a:pt x="1254421" y="1931995"/>
                  <a:pt x="1239829" y="1924653"/>
                  <a:pt x="1224383" y="1920240"/>
                </a:cubicBezTo>
                <a:cubicBezTo>
                  <a:pt x="1204244" y="1914486"/>
                  <a:pt x="1183485" y="1911019"/>
                  <a:pt x="1163423" y="1905000"/>
                </a:cubicBezTo>
                <a:cubicBezTo>
                  <a:pt x="1132649" y="1895768"/>
                  <a:pt x="1102463" y="1884680"/>
                  <a:pt x="1071983" y="1874520"/>
                </a:cubicBezTo>
                <a:cubicBezTo>
                  <a:pt x="1056743" y="1869440"/>
                  <a:pt x="1042015" y="1862430"/>
                  <a:pt x="1026263" y="1859280"/>
                </a:cubicBezTo>
                <a:cubicBezTo>
                  <a:pt x="1000863" y="1854200"/>
                  <a:pt x="975193" y="1850322"/>
                  <a:pt x="950063" y="1844040"/>
                </a:cubicBezTo>
                <a:cubicBezTo>
                  <a:pt x="934478" y="1840144"/>
                  <a:pt x="919789" y="1833213"/>
                  <a:pt x="904343" y="1828800"/>
                </a:cubicBezTo>
                <a:cubicBezTo>
                  <a:pt x="884204" y="1823046"/>
                  <a:pt x="863522" y="1819314"/>
                  <a:pt x="843383" y="1813560"/>
                </a:cubicBezTo>
                <a:cubicBezTo>
                  <a:pt x="827937" y="1809147"/>
                  <a:pt x="813248" y="1802216"/>
                  <a:pt x="797663" y="1798320"/>
                </a:cubicBezTo>
                <a:cubicBezTo>
                  <a:pt x="720026" y="1778911"/>
                  <a:pt x="669652" y="1777323"/>
                  <a:pt x="584303" y="1767840"/>
                </a:cubicBezTo>
                <a:cubicBezTo>
                  <a:pt x="426823" y="1772920"/>
                  <a:pt x="269182" y="1774340"/>
                  <a:pt x="111863" y="1783080"/>
                </a:cubicBezTo>
                <a:cubicBezTo>
                  <a:pt x="86000" y="1784517"/>
                  <a:pt x="58153" y="1785469"/>
                  <a:pt x="35663" y="1798320"/>
                </a:cubicBezTo>
                <a:cubicBezTo>
                  <a:pt x="19760" y="1807407"/>
                  <a:pt x="-12586" y="1839598"/>
                  <a:pt x="5183" y="1844040"/>
                </a:cubicBezTo>
                <a:cubicBezTo>
                  <a:pt x="36352" y="1851832"/>
                  <a:pt x="65454" y="1821352"/>
                  <a:pt x="96623" y="1813560"/>
                </a:cubicBezTo>
                <a:lnTo>
                  <a:pt x="157583" y="1798320"/>
                </a:lnTo>
                <a:cubicBezTo>
                  <a:pt x="279503" y="1803400"/>
                  <a:pt x="401606" y="1805164"/>
                  <a:pt x="523343" y="1813560"/>
                </a:cubicBezTo>
                <a:cubicBezTo>
                  <a:pt x="596145" y="1818581"/>
                  <a:pt x="618261" y="1841099"/>
                  <a:pt x="690983" y="1859280"/>
                </a:cubicBezTo>
                <a:cubicBezTo>
                  <a:pt x="711303" y="1864360"/>
                  <a:pt x="731881" y="1868501"/>
                  <a:pt x="751943" y="1874520"/>
                </a:cubicBezTo>
                <a:cubicBezTo>
                  <a:pt x="782717" y="1883752"/>
                  <a:pt x="812214" y="1897208"/>
                  <a:pt x="843383" y="1905000"/>
                </a:cubicBezTo>
                <a:lnTo>
                  <a:pt x="904343" y="1920240"/>
                </a:lnTo>
                <a:cubicBezTo>
                  <a:pt x="1020900" y="2007658"/>
                  <a:pt x="909113" y="1929497"/>
                  <a:pt x="1026263" y="1996440"/>
                </a:cubicBezTo>
                <a:cubicBezTo>
                  <a:pt x="1042166" y="2005527"/>
                  <a:pt x="1055245" y="2019481"/>
                  <a:pt x="1071983" y="2026920"/>
                </a:cubicBezTo>
                <a:cubicBezTo>
                  <a:pt x="1101343" y="2039969"/>
                  <a:pt x="1136690" y="2039578"/>
                  <a:pt x="1163423" y="2057400"/>
                </a:cubicBezTo>
                <a:cubicBezTo>
                  <a:pt x="1178663" y="2067560"/>
                  <a:pt x="1191993" y="2081449"/>
                  <a:pt x="1209143" y="2087880"/>
                </a:cubicBezTo>
                <a:cubicBezTo>
                  <a:pt x="1278702" y="2113965"/>
                  <a:pt x="1274657" y="2090157"/>
                  <a:pt x="1331063" y="2118360"/>
                </a:cubicBezTo>
                <a:cubicBezTo>
                  <a:pt x="1347446" y="2126551"/>
                  <a:pt x="1360045" y="2141401"/>
                  <a:pt x="1376783" y="2148840"/>
                </a:cubicBezTo>
                <a:cubicBezTo>
                  <a:pt x="1406143" y="2161889"/>
                  <a:pt x="1441490" y="2161498"/>
                  <a:pt x="1468223" y="2179320"/>
                </a:cubicBezTo>
                <a:cubicBezTo>
                  <a:pt x="1527309" y="2218711"/>
                  <a:pt x="1496567" y="2204008"/>
                  <a:pt x="1559663" y="2225040"/>
                </a:cubicBezTo>
                <a:cubicBezTo>
                  <a:pt x="1587484" y="2245906"/>
                  <a:pt x="1689548" y="2324215"/>
                  <a:pt x="1712063" y="2331720"/>
                </a:cubicBezTo>
                <a:cubicBezTo>
                  <a:pt x="1742543" y="2341880"/>
                  <a:pt x="1776770" y="2344378"/>
                  <a:pt x="1803503" y="2362200"/>
                </a:cubicBezTo>
                <a:cubicBezTo>
                  <a:pt x="1818743" y="2372360"/>
                  <a:pt x="1832485" y="2385241"/>
                  <a:pt x="1849223" y="2392680"/>
                </a:cubicBezTo>
                <a:cubicBezTo>
                  <a:pt x="1878583" y="2405729"/>
                  <a:pt x="1972168" y="2429461"/>
                  <a:pt x="1940663" y="2423160"/>
                </a:cubicBezTo>
                <a:cubicBezTo>
                  <a:pt x="1888285" y="2412684"/>
                  <a:pt x="1853722" y="2407028"/>
                  <a:pt x="1803503" y="2392680"/>
                </a:cubicBezTo>
                <a:cubicBezTo>
                  <a:pt x="1788057" y="2388267"/>
                  <a:pt x="1773368" y="2381336"/>
                  <a:pt x="1757783" y="2377440"/>
                </a:cubicBezTo>
                <a:cubicBezTo>
                  <a:pt x="1732653" y="2371158"/>
                  <a:pt x="1706713" y="2368482"/>
                  <a:pt x="1681583" y="2362200"/>
                </a:cubicBezTo>
                <a:cubicBezTo>
                  <a:pt x="1665998" y="2358304"/>
                  <a:pt x="1651448" y="2350856"/>
                  <a:pt x="1635863" y="2346960"/>
                </a:cubicBezTo>
                <a:cubicBezTo>
                  <a:pt x="1610733" y="2340678"/>
                  <a:pt x="1584793" y="2338002"/>
                  <a:pt x="1559663" y="2331720"/>
                </a:cubicBezTo>
                <a:cubicBezTo>
                  <a:pt x="1544078" y="2327824"/>
                  <a:pt x="1529528" y="2320376"/>
                  <a:pt x="1513943" y="2316480"/>
                </a:cubicBezTo>
                <a:cubicBezTo>
                  <a:pt x="1488813" y="2310198"/>
                  <a:pt x="1463029" y="2306859"/>
                  <a:pt x="1437743" y="2301240"/>
                </a:cubicBezTo>
                <a:cubicBezTo>
                  <a:pt x="1417296" y="2296696"/>
                  <a:pt x="1397103" y="2291080"/>
                  <a:pt x="1376783" y="2286000"/>
                </a:cubicBezTo>
                <a:cubicBezTo>
                  <a:pt x="1201651" y="2292486"/>
                  <a:pt x="1050402" y="2276155"/>
                  <a:pt x="889103" y="2316480"/>
                </a:cubicBezTo>
                <a:cubicBezTo>
                  <a:pt x="873518" y="2320376"/>
                  <a:pt x="857751" y="2324536"/>
                  <a:pt x="843383" y="2331720"/>
                </a:cubicBezTo>
                <a:cubicBezTo>
                  <a:pt x="743661" y="2381581"/>
                  <a:pt x="853057" y="2340510"/>
                  <a:pt x="751943" y="2407920"/>
                </a:cubicBezTo>
                <a:cubicBezTo>
                  <a:pt x="738577" y="2416831"/>
                  <a:pt x="721463" y="2418080"/>
                  <a:pt x="706223" y="2423160"/>
                </a:cubicBezTo>
                <a:cubicBezTo>
                  <a:pt x="601831" y="2527552"/>
                  <a:pt x="650649" y="2490690"/>
                  <a:pt x="569063" y="2545080"/>
                </a:cubicBezTo>
                <a:cubicBezTo>
                  <a:pt x="563930" y="2552780"/>
                  <a:pt x="514329" y="2618492"/>
                  <a:pt x="523343" y="2636520"/>
                </a:cubicBezTo>
                <a:cubicBezTo>
                  <a:pt x="530527" y="2650888"/>
                  <a:pt x="553823" y="2646680"/>
                  <a:pt x="569063" y="2651760"/>
                </a:cubicBezTo>
                <a:cubicBezTo>
                  <a:pt x="609921" y="2648355"/>
                  <a:pt x="735412" y="2652406"/>
                  <a:pt x="797663" y="2621280"/>
                </a:cubicBezTo>
                <a:cubicBezTo>
                  <a:pt x="897385" y="2571419"/>
                  <a:pt x="787989" y="2612490"/>
                  <a:pt x="889103" y="2545080"/>
                </a:cubicBezTo>
                <a:cubicBezTo>
                  <a:pt x="902469" y="2536169"/>
                  <a:pt x="919583" y="2534920"/>
                  <a:pt x="934823" y="2529840"/>
                </a:cubicBezTo>
                <a:cubicBezTo>
                  <a:pt x="939903" y="2514600"/>
                  <a:pt x="938704" y="2495479"/>
                  <a:pt x="950063" y="2484120"/>
                </a:cubicBezTo>
                <a:cubicBezTo>
                  <a:pt x="961422" y="2472761"/>
                  <a:pt x="981415" y="2476064"/>
                  <a:pt x="995783" y="2468880"/>
                </a:cubicBezTo>
                <a:cubicBezTo>
                  <a:pt x="1012166" y="2460689"/>
                  <a:pt x="1026263" y="2448560"/>
                  <a:pt x="1041503" y="2438400"/>
                </a:cubicBezTo>
                <a:cubicBezTo>
                  <a:pt x="1087223" y="2443480"/>
                  <a:pt x="1133288" y="2446077"/>
                  <a:pt x="1178663" y="2453640"/>
                </a:cubicBezTo>
                <a:cubicBezTo>
                  <a:pt x="1245359" y="2464756"/>
                  <a:pt x="1206912" y="2471275"/>
                  <a:pt x="1270103" y="2499360"/>
                </a:cubicBezTo>
                <a:cubicBezTo>
                  <a:pt x="1299463" y="2512409"/>
                  <a:pt x="1334810" y="2512018"/>
                  <a:pt x="1361543" y="2529840"/>
                </a:cubicBezTo>
                <a:cubicBezTo>
                  <a:pt x="1376783" y="2540000"/>
                  <a:pt x="1390525" y="2552881"/>
                  <a:pt x="1407263" y="2560320"/>
                </a:cubicBezTo>
                <a:lnTo>
                  <a:pt x="1544423" y="2606040"/>
                </a:lnTo>
                <a:cubicBezTo>
                  <a:pt x="1559663" y="2611120"/>
                  <a:pt x="1603509" y="2630191"/>
                  <a:pt x="1590143" y="2621280"/>
                </a:cubicBezTo>
                <a:cubicBezTo>
                  <a:pt x="1559663" y="2600960"/>
                  <a:pt x="1533456" y="2571904"/>
                  <a:pt x="1498703" y="2560320"/>
                </a:cubicBezTo>
                <a:cubicBezTo>
                  <a:pt x="1435607" y="2539288"/>
                  <a:pt x="1466349" y="2553991"/>
                  <a:pt x="1407263" y="2514600"/>
                </a:cubicBezTo>
                <a:cubicBezTo>
                  <a:pt x="1300583" y="2519680"/>
                  <a:pt x="1192444" y="2511541"/>
                  <a:pt x="1087223" y="2529840"/>
                </a:cubicBezTo>
                <a:cubicBezTo>
                  <a:pt x="1069178" y="2532978"/>
                  <a:pt x="1069695" y="2562608"/>
                  <a:pt x="1056743" y="2575560"/>
                </a:cubicBezTo>
                <a:cubicBezTo>
                  <a:pt x="1043791" y="2588512"/>
                  <a:pt x="1026263" y="2595880"/>
                  <a:pt x="1011023" y="2606040"/>
                </a:cubicBezTo>
                <a:cubicBezTo>
                  <a:pt x="965026" y="2675036"/>
                  <a:pt x="953766" y="2667318"/>
                  <a:pt x="1087223" y="2636520"/>
                </a:cubicBezTo>
                <a:cubicBezTo>
                  <a:pt x="1118529" y="2629296"/>
                  <a:pt x="1148183" y="2616200"/>
                  <a:pt x="1178663" y="2606040"/>
                </a:cubicBezTo>
                <a:cubicBezTo>
                  <a:pt x="1193903" y="2600960"/>
                  <a:pt x="1213024" y="2579441"/>
                  <a:pt x="1224383" y="2590800"/>
                </a:cubicBezTo>
                <a:lnTo>
                  <a:pt x="1254863" y="2621280"/>
                </a:ln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cxnSp>
        <p:nvCxnSpPr>
          <p:cNvPr id="17" name="Straight Connector 16">
            <a:extLst>
              <a:ext uri="{FF2B5EF4-FFF2-40B4-BE49-F238E27FC236}">
                <a16:creationId xmlns:a16="http://schemas.microsoft.com/office/drawing/2014/main" id="{BD3FC1D6-5D1B-4F01-A056-5C5204E67ED8}"/>
              </a:ext>
            </a:extLst>
          </p:cNvPr>
          <p:cNvCxnSpPr>
            <a:cxnSpLocks/>
          </p:cNvCxnSpPr>
          <p:nvPr/>
        </p:nvCxnSpPr>
        <p:spPr>
          <a:xfrm flipV="1">
            <a:off x="3642360" y="2712720"/>
            <a:ext cx="121920" cy="335280"/>
          </a:xfrm>
          <a:prstGeom prst="line">
            <a:avLst/>
          </a:prstGeom>
        </p:spPr>
        <p:style>
          <a:lnRef idx="1">
            <a:schemeClr val="accent2"/>
          </a:lnRef>
          <a:fillRef idx="0">
            <a:schemeClr val="accent2"/>
          </a:fillRef>
          <a:effectRef idx="0">
            <a:schemeClr val="accent2"/>
          </a:effectRef>
          <a:fontRef idx="minor">
            <a:schemeClr val="tx1"/>
          </a:fontRef>
        </p:style>
      </p:cxnSp>
      <p:cxnSp>
        <p:nvCxnSpPr>
          <p:cNvPr id="20" name="Straight Connector 19">
            <a:extLst>
              <a:ext uri="{FF2B5EF4-FFF2-40B4-BE49-F238E27FC236}">
                <a16:creationId xmlns:a16="http://schemas.microsoft.com/office/drawing/2014/main" id="{B3D4B193-6C1C-4646-B014-17568D046EC2}"/>
              </a:ext>
            </a:extLst>
          </p:cNvPr>
          <p:cNvCxnSpPr>
            <a:cxnSpLocks/>
            <a:stCxn id="15" idx="11"/>
          </p:cNvCxnSpPr>
          <p:nvPr/>
        </p:nvCxnSpPr>
        <p:spPr>
          <a:xfrm flipH="1" flipV="1">
            <a:off x="3429000" y="2758440"/>
            <a:ext cx="182880" cy="44196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3F16A933-C50F-4983-8EC1-8E3734777496}"/>
              </a:ext>
            </a:extLst>
          </p:cNvPr>
          <p:cNvCxnSpPr>
            <a:cxnSpLocks/>
            <a:stCxn id="15" idx="36"/>
          </p:cNvCxnSpPr>
          <p:nvPr/>
        </p:nvCxnSpPr>
        <p:spPr>
          <a:xfrm flipV="1">
            <a:off x="1752600" y="3246120"/>
            <a:ext cx="396240" cy="167640"/>
          </a:xfrm>
          <a:prstGeom prst="line">
            <a:avLst/>
          </a:prstGeom>
        </p:spPr>
        <p:style>
          <a:lnRef idx="1">
            <a:schemeClr val="accent2"/>
          </a:lnRef>
          <a:fillRef idx="0">
            <a:schemeClr val="accent2"/>
          </a:fillRef>
          <a:effectRef idx="0">
            <a:schemeClr val="accent2"/>
          </a:effectRef>
          <a:fontRef idx="minor">
            <a:schemeClr val="tx1"/>
          </a:fontRef>
        </p:style>
      </p:cxnSp>
      <p:cxnSp>
        <p:nvCxnSpPr>
          <p:cNvPr id="24" name="Straight Connector 23">
            <a:extLst>
              <a:ext uri="{FF2B5EF4-FFF2-40B4-BE49-F238E27FC236}">
                <a16:creationId xmlns:a16="http://schemas.microsoft.com/office/drawing/2014/main" id="{A335414A-1D70-4557-AC3E-C1E30B0D1BD3}"/>
              </a:ext>
            </a:extLst>
          </p:cNvPr>
          <p:cNvCxnSpPr>
            <a:cxnSpLocks/>
            <a:stCxn id="15" idx="36"/>
          </p:cNvCxnSpPr>
          <p:nvPr/>
        </p:nvCxnSpPr>
        <p:spPr>
          <a:xfrm>
            <a:off x="1752600" y="3413760"/>
            <a:ext cx="27432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C198A78-F334-4DF5-87A3-081218677AAD}"/>
              </a:ext>
            </a:extLst>
          </p:cNvPr>
          <p:cNvCxnSpPr>
            <a:cxnSpLocks/>
            <a:stCxn id="15" idx="47"/>
            <a:endCxn id="15" idx="20"/>
          </p:cNvCxnSpPr>
          <p:nvPr/>
        </p:nvCxnSpPr>
        <p:spPr>
          <a:xfrm flipH="1" flipV="1">
            <a:off x="2590800" y="3550920"/>
            <a:ext cx="106680" cy="228600"/>
          </a:xfrm>
          <a:prstGeom prst="line">
            <a:avLst/>
          </a:prstGeom>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BFE5417F-4C9B-478E-A66F-4B3DEF34A202}"/>
              </a:ext>
            </a:extLst>
          </p:cNvPr>
          <p:cNvCxnSpPr>
            <a:cxnSpLocks/>
            <a:stCxn id="15" idx="47"/>
          </p:cNvCxnSpPr>
          <p:nvPr/>
        </p:nvCxnSpPr>
        <p:spPr>
          <a:xfrm flipH="1">
            <a:off x="2423160" y="3779520"/>
            <a:ext cx="274320" cy="76200"/>
          </a:xfrm>
          <a:prstGeom prst="line">
            <a:avLst/>
          </a:prstGeom>
        </p:spPr>
        <p:style>
          <a:lnRef idx="1">
            <a:schemeClr val="accent2"/>
          </a:lnRef>
          <a:fillRef idx="0">
            <a:schemeClr val="accent2"/>
          </a:fillRef>
          <a:effectRef idx="0">
            <a:schemeClr val="accent2"/>
          </a:effectRef>
          <a:fontRef idx="minor">
            <a:schemeClr val="tx1"/>
          </a:fontRef>
        </p:style>
      </p:cxnSp>
      <p:sp>
        <p:nvSpPr>
          <p:cNvPr id="32" name="TextBox 31">
            <a:extLst>
              <a:ext uri="{FF2B5EF4-FFF2-40B4-BE49-F238E27FC236}">
                <a16:creationId xmlns:a16="http://schemas.microsoft.com/office/drawing/2014/main" id="{32862901-36CE-48B1-B84A-E976A75AB62C}"/>
              </a:ext>
            </a:extLst>
          </p:cNvPr>
          <p:cNvSpPr txBox="1"/>
          <p:nvPr/>
        </p:nvSpPr>
        <p:spPr>
          <a:xfrm>
            <a:off x="1752600" y="4785360"/>
            <a:ext cx="1950855" cy="369332"/>
          </a:xfrm>
          <a:prstGeom prst="rect">
            <a:avLst/>
          </a:prstGeom>
          <a:noFill/>
        </p:spPr>
        <p:txBody>
          <a:bodyPr wrap="none" rtlCol="0">
            <a:spAutoFit/>
          </a:bodyPr>
          <a:lstStyle/>
          <a:p>
            <a:r>
              <a:rPr lang="en-US" dirty="0">
                <a:hlinkClick r:id="rId3" action="ppaction://hlinksldjump"/>
              </a:rPr>
              <a:t>Step 2 Description </a:t>
            </a:r>
            <a:endParaRPr lang="en-IN" dirty="0"/>
          </a:p>
        </p:txBody>
      </p:sp>
      <p:sp>
        <p:nvSpPr>
          <p:cNvPr id="33" name="TextBox 32">
            <a:extLst>
              <a:ext uri="{FF2B5EF4-FFF2-40B4-BE49-F238E27FC236}">
                <a16:creationId xmlns:a16="http://schemas.microsoft.com/office/drawing/2014/main" id="{26C9AB5A-C8A0-44BE-9355-3B495D9859BF}"/>
              </a:ext>
            </a:extLst>
          </p:cNvPr>
          <p:cNvSpPr txBox="1"/>
          <p:nvPr/>
        </p:nvSpPr>
        <p:spPr>
          <a:xfrm>
            <a:off x="7392746" y="4647996"/>
            <a:ext cx="1950855" cy="369332"/>
          </a:xfrm>
          <a:prstGeom prst="rect">
            <a:avLst/>
          </a:prstGeom>
          <a:noFill/>
        </p:spPr>
        <p:txBody>
          <a:bodyPr wrap="none" rtlCol="0">
            <a:spAutoFit/>
          </a:bodyPr>
          <a:lstStyle/>
          <a:p>
            <a:r>
              <a:rPr lang="en-US" dirty="0"/>
              <a:t>Step 4 Description </a:t>
            </a:r>
            <a:endParaRPr lang="en-IN" dirty="0"/>
          </a:p>
        </p:txBody>
      </p:sp>
    </p:spTree>
    <p:extLst>
      <p:ext uri="{BB962C8B-B14F-4D97-AF65-F5344CB8AC3E}">
        <p14:creationId xmlns:p14="http://schemas.microsoft.com/office/powerpoint/2010/main" val="3151161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69131F1-BF97-40EB-887A-76C65834FE64}"/>
                  </a:ext>
                </a:extLst>
              </p:cNvPr>
              <p:cNvSpPr>
                <a:spLocks noGrp="1"/>
              </p:cNvSpPr>
              <p:nvPr>
                <p:ph type="title"/>
              </p:nvPr>
            </p:nvSpPr>
            <p:spPr/>
            <p:txBody>
              <a:bodyPr>
                <a:normAutofit/>
              </a:bodyPr>
              <a:lstStyle/>
              <a:p>
                <a:r>
                  <a:rPr lang="en-US" dirty="0"/>
                  <a:t> Derivative </a:t>
                </a:r>
                <a14:m>
                  <m:oMath xmlns:m="http://schemas.openxmlformats.org/officeDocument/2006/math">
                    <m:r>
                      <a:rPr lang="en-US" b="0" i="0" smtClean="0">
                        <a:solidFill>
                          <a:srgbClr val="292929"/>
                        </a:solidFill>
                        <a:latin typeface="Cambria Math" panose="02040503050406030204" pitchFamily="18" charset="0"/>
                        <a:ea typeface="Cambria Math" panose="02040503050406030204" pitchFamily="18" charset="0"/>
                      </a:rPr>
                      <m:t>(</m:t>
                    </m:r>
                    <m:sSub>
                      <m:sSubPr>
                        <m:ctrlPr>
                          <a:rPr lang="en-US" b="0" i="1" smtClean="0">
                            <a:solidFill>
                              <a:srgbClr val="292929"/>
                            </a:solidFill>
                            <a:latin typeface="Cambria Math" panose="02040503050406030204" pitchFamily="18" charset="0"/>
                            <a:ea typeface="Cambria Math" panose="02040503050406030204" pitchFamily="18" charset="0"/>
                          </a:rPr>
                        </m:ctrlPr>
                      </m:sSubPr>
                      <m:e>
                        <m:r>
                          <m:rPr>
                            <m:sty m:val="p"/>
                          </m:rPr>
                          <a:rPr lang="en-US" b="0" i="1" smtClean="0">
                            <a:solidFill>
                              <a:srgbClr val="292929"/>
                            </a:solidFill>
                            <a:latin typeface="Cambria Math" panose="02040503050406030204" pitchFamily="18" charset="0"/>
                            <a:ea typeface="Cambria Math" panose="02040503050406030204" pitchFamily="18" charset="0"/>
                          </a:rPr>
                          <m:t>∇</m:t>
                        </m:r>
                      </m:e>
                      <m:sub>
                        <m:r>
                          <a:rPr lang="en-US" b="0" i="1" smtClean="0">
                            <a:solidFill>
                              <a:srgbClr val="292929"/>
                            </a:solidFill>
                            <a:latin typeface="Cambria Math" panose="02040503050406030204" pitchFamily="18" charset="0"/>
                            <a:ea typeface="Cambria Math" panose="02040503050406030204" pitchFamily="18" charset="0"/>
                          </a:rPr>
                          <m:t>𝑤</m:t>
                        </m:r>
                      </m:sub>
                    </m:sSub>
                    <m:r>
                      <a:rPr lang="en-US" b="0" i="1" smtClean="0">
                        <a:solidFill>
                          <a:srgbClr val="292929"/>
                        </a:solidFill>
                        <a:latin typeface="Cambria Math" panose="02040503050406030204" pitchFamily="18" charset="0"/>
                        <a:ea typeface="Cambria Math" panose="02040503050406030204" pitchFamily="18" charset="0"/>
                      </a:rPr>
                      <m:t>𝐽</m:t>
                    </m:r>
                    <m:r>
                      <a:rPr lang="en-US" b="0" i="1" smtClean="0">
                        <a:solidFill>
                          <a:srgbClr val="292929"/>
                        </a:solidFill>
                        <a:latin typeface="Cambria Math" panose="02040503050406030204" pitchFamily="18" charset="0"/>
                        <a:ea typeface="Cambria Math" panose="02040503050406030204" pitchFamily="18" charset="0"/>
                      </a:rPr>
                      <m:t>)</m:t>
                    </m:r>
                  </m:oMath>
                </a14:m>
                <a:r>
                  <a:rPr lang="en-US" b="0" dirty="0">
                    <a:solidFill>
                      <a:srgbClr val="292929"/>
                    </a:solidFill>
                    <a:latin typeface="charter"/>
                    <a:ea typeface="Cambria Math" panose="02040503050406030204" pitchFamily="18" charset="0"/>
                  </a:rPr>
                  <a:t> </a:t>
                </a:r>
                <a:endParaRPr lang="en-IN" dirty="0"/>
              </a:p>
            </p:txBody>
          </p:sp>
        </mc:Choice>
        <mc:Fallback xmlns="">
          <p:sp>
            <p:nvSpPr>
              <p:cNvPr id="2" name="Title 1">
                <a:extLst>
                  <a:ext uri="{FF2B5EF4-FFF2-40B4-BE49-F238E27FC236}">
                    <a16:creationId xmlns:a16="http://schemas.microsoft.com/office/drawing/2014/main" id="{569131F1-BF97-40EB-887A-76C65834FE64}"/>
                  </a:ext>
                </a:extLst>
              </p:cNvPr>
              <p:cNvSpPr>
                <a:spLocks noGrp="1" noRot="1" noChangeAspect="1" noMove="1" noResize="1" noEditPoints="1" noAdjustHandles="1" noChangeArrowheads="1" noChangeShapeType="1" noTextEdit="1"/>
              </p:cNvSpPr>
              <p:nvPr>
                <p:ph type="title"/>
              </p:nvPr>
            </p:nvSpPr>
            <p:spPr>
              <a:blipFill>
                <a:blip r:embed="rId2"/>
                <a:stretch>
                  <a:fillRect l="-1159" t="-7843" b="-18954"/>
                </a:stretch>
              </a:blipFill>
            </p:spPr>
            <p:txBody>
              <a:bodyPr/>
              <a:lstStyle/>
              <a:p>
                <a:r>
                  <a:rPr lang="en-IN">
                    <a:noFill/>
                  </a:rPr>
                  <a:t> </a:t>
                </a:r>
              </a:p>
            </p:txBody>
          </p:sp>
        </mc:Fallback>
      </mc:AlternateContent>
      <p:sp>
        <p:nvSpPr>
          <p:cNvPr id="6" name="Rectangle 2">
            <a:extLst>
              <a:ext uri="{FF2B5EF4-FFF2-40B4-BE49-F238E27FC236}">
                <a16:creationId xmlns:a16="http://schemas.microsoft.com/office/drawing/2014/main" id="{203A004D-5278-454C-A5EF-C1FC536DFEF0}"/>
              </a:ext>
            </a:extLst>
          </p:cNvPr>
          <p:cNvSpPr>
            <a:spLocks noGrp="1" noChangeArrowheads="1"/>
          </p:cNvSpPr>
          <p:nvPr>
            <p:ph idx="1"/>
          </p:nvPr>
        </p:nvSpPr>
        <p:spPr bwMode="auto">
          <a:xfrm>
            <a:off x="253535" y="1064526"/>
            <a:ext cx="11684930"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92929"/>
                </a:solidFill>
                <a:effectLst/>
                <a:latin typeface="charter"/>
              </a:rPr>
              <a:t>Machine learning uses derivatives in optimization problems.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92929"/>
                </a:solidFill>
                <a:effectLst/>
                <a:latin typeface="charter"/>
              </a:rPr>
              <a:t>Optimization algorithms like </a:t>
            </a:r>
            <a:r>
              <a:rPr kumimoji="0" lang="en-US" altLang="en-US" sz="3200" b="0" i="1" u="none" strike="noStrike" cap="none" normalizeH="0" baseline="0" dirty="0">
                <a:ln>
                  <a:noFill/>
                </a:ln>
                <a:solidFill>
                  <a:srgbClr val="292929"/>
                </a:solidFill>
                <a:effectLst/>
                <a:latin typeface="charter"/>
              </a:rPr>
              <a:t>gradient descent</a:t>
            </a:r>
            <a:r>
              <a:rPr kumimoji="0" lang="en-US" altLang="en-US" sz="3200" b="0" i="0" u="none" strike="noStrike" cap="none" normalizeH="0" baseline="0" dirty="0">
                <a:ln>
                  <a:noFill/>
                </a:ln>
                <a:solidFill>
                  <a:srgbClr val="292929"/>
                </a:solidFill>
                <a:effectLst/>
                <a:latin typeface="charter"/>
              </a:rPr>
              <a:t> use derivates to decide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92929"/>
                </a:solidFill>
                <a:effectLst/>
                <a:latin typeface="charter"/>
              </a:rPr>
              <a:t>whether to increase or decrease the weights to increase or decrease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92929"/>
                </a:solidFill>
                <a:effectLst/>
                <a:latin typeface="charter"/>
              </a:rPr>
              <a:t>any objective function.</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rgbClr val="757575"/>
              </a:solidFill>
              <a:effectLst/>
              <a:latin typeface="so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757575"/>
                </a:solidFill>
                <a:effectLst/>
                <a:latin typeface="sohne"/>
              </a:rPr>
              <a:t>If we are able to compute the derivative of a function,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757575"/>
                </a:solidFill>
                <a:effectLst/>
                <a:latin typeface="sohne"/>
              </a:rPr>
              <a:t>we know in which direction to proceed to minimize it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1950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15011-0155-4313-81AD-6465A52B6036}"/>
              </a:ext>
            </a:extLst>
          </p:cNvPr>
          <p:cNvSpPr>
            <a:spLocks noGrp="1"/>
          </p:cNvSpPr>
          <p:nvPr>
            <p:ph type="title"/>
          </p:nvPr>
        </p:nvSpPr>
        <p:spPr/>
        <p:txBody>
          <a:bodyPr/>
          <a:lstStyle/>
          <a:p>
            <a:r>
              <a:rPr lang="en-US" dirty="0"/>
              <a:t>Primarily focus on </a:t>
            </a:r>
            <a:endParaRPr lang="en-IN" dirty="0"/>
          </a:p>
        </p:txBody>
      </p:sp>
      <p:sp>
        <p:nvSpPr>
          <p:cNvPr id="3" name="Content Placeholder 2">
            <a:extLst>
              <a:ext uri="{FF2B5EF4-FFF2-40B4-BE49-F238E27FC236}">
                <a16:creationId xmlns:a16="http://schemas.microsoft.com/office/drawing/2014/main" id="{CC0AA8B2-7D82-43D4-9E66-E18EB98BE3B2}"/>
              </a:ext>
            </a:extLst>
          </p:cNvPr>
          <p:cNvSpPr>
            <a:spLocks noGrp="1"/>
          </p:cNvSpPr>
          <p:nvPr>
            <p:ph idx="1"/>
          </p:nvPr>
        </p:nvSpPr>
        <p:spPr/>
        <p:txBody>
          <a:bodyPr/>
          <a:lstStyle/>
          <a:p>
            <a:r>
              <a:rPr lang="en-US" dirty="0"/>
              <a:t>Two Rules </a:t>
            </a:r>
          </a:p>
          <a:p>
            <a:pPr lvl="1"/>
            <a:r>
              <a:rPr lang="en-IN" b="1" i="0" dirty="0">
                <a:solidFill>
                  <a:srgbClr val="292929"/>
                </a:solidFill>
                <a:effectLst/>
                <a:latin typeface="charter"/>
              </a:rPr>
              <a:t>Power Rule</a:t>
            </a:r>
            <a:endParaRPr lang="en-IN" b="0" i="0" dirty="0">
              <a:solidFill>
                <a:srgbClr val="292929"/>
              </a:solidFill>
              <a:effectLst/>
              <a:latin typeface="charter"/>
            </a:endParaRPr>
          </a:p>
          <a:p>
            <a:pPr lvl="1"/>
            <a:r>
              <a:rPr lang="en-US" dirty="0"/>
              <a:t>Chain Rule </a:t>
            </a:r>
            <a:endParaRPr lang="en-IN" dirty="0"/>
          </a:p>
        </p:txBody>
      </p:sp>
    </p:spTree>
    <p:extLst>
      <p:ext uri="{BB962C8B-B14F-4D97-AF65-F5344CB8AC3E}">
        <p14:creationId xmlns:p14="http://schemas.microsoft.com/office/powerpoint/2010/main" val="2770294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73524-63F8-4BC2-BB88-E34A9BE93CE1}"/>
              </a:ext>
            </a:extLst>
          </p:cNvPr>
          <p:cNvSpPr>
            <a:spLocks noGrp="1"/>
          </p:cNvSpPr>
          <p:nvPr>
            <p:ph type="title"/>
          </p:nvPr>
        </p:nvSpPr>
        <p:spPr/>
        <p:txBody>
          <a:bodyPr/>
          <a:lstStyle/>
          <a:p>
            <a:r>
              <a:rPr lang="en-US" dirty="0"/>
              <a:t>Which is best by Example? </a:t>
            </a:r>
            <a:endParaRPr lang="en-IN" dirty="0"/>
          </a:p>
        </p:txBody>
      </p:sp>
      <p:pic>
        <p:nvPicPr>
          <p:cNvPr id="5" name="Content Placeholder 4">
            <a:extLst>
              <a:ext uri="{FF2B5EF4-FFF2-40B4-BE49-F238E27FC236}">
                <a16:creationId xmlns:a16="http://schemas.microsoft.com/office/drawing/2014/main" id="{95A7DC30-8CDF-4ECD-A76C-18C28711A50A}"/>
              </a:ext>
            </a:extLst>
          </p:cNvPr>
          <p:cNvPicPr>
            <a:picLocks noGrp="1" noChangeAspect="1"/>
          </p:cNvPicPr>
          <p:nvPr>
            <p:ph idx="1"/>
          </p:nvPr>
        </p:nvPicPr>
        <p:blipFill>
          <a:blip r:embed="rId2"/>
          <a:stretch>
            <a:fillRect/>
          </a:stretch>
        </p:blipFill>
        <p:spPr>
          <a:xfrm>
            <a:off x="2353456" y="1584494"/>
            <a:ext cx="6694000" cy="4668561"/>
          </a:xfrm>
        </p:spPr>
      </p:pic>
    </p:spTree>
    <p:extLst>
      <p:ext uri="{BB962C8B-B14F-4D97-AF65-F5344CB8AC3E}">
        <p14:creationId xmlns:p14="http://schemas.microsoft.com/office/powerpoint/2010/main" val="33331996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9AA8E-A6F0-47C5-B0CA-B91926A532D4}"/>
              </a:ext>
            </a:extLst>
          </p:cNvPr>
          <p:cNvSpPr>
            <a:spLocks noGrp="1"/>
          </p:cNvSpPr>
          <p:nvPr>
            <p:ph type="title"/>
          </p:nvPr>
        </p:nvSpPr>
        <p:spPr/>
        <p:txBody>
          <a:bodyPr/>
          <a:lstStyle/>
          <a:p>
            <a:r>
              <a:rPr lang="en-US" dirty="0"/>
              <a:t>Chain Rule </a:t>
            </a:r>
            <a:endParaRPr lang="en-IN" dirty="0"/>
          </a:p>
        </p:txBody>
      </p:sp>
      <p:pic>
        <p:nvPicPr>
          <p:cNvPr id="6146" name="Picture 2">
            <a:extLst>
              <a:ext uri="{FF2B5EF4-FFF2-40B4-BE49-F238E27FC236}">
                <a16:creationId xmlns:a16="http://schemas.microsoft.com/office/drawing/2014/main" id="{5248E40E-33E0-4CCB-A34A-0906B2D296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46821" y="417096"/>
            <a:ext cx="6082264" cy="486467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40C50D6A-4DE3-46A6-9DDB-98651BEC9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2158" y="2333625"/>
            <a:ext cx="3357562" cy="1620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6392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9BAE-0DC7-4ED8-81B1-C7F48FC35379}"/>
              </a:ext>
            </a:extLst>
          </p:cNvPr>
          <p:cNvSpPr>
            <a:spLocks noGrp="1"/>
          </p:cNvSpPr>
          <p:nvPr>
            <p:ph type="title"/>
          </p:nvPr>
        </p:nvSpPr>
        <p:spPr/>
        <p:txBody>
          <a:bodyPr/>
          <a:lstStyle/>
          <a:p>
            <a:r>
              <a:rPr lang="en-US" dirty="0"/>
              <a:t>Power Rule </a:t>
            </a:r>
            <a:endParaRPr lang="en-IN" dirty="0"/>
          </a:p>
        </p:txBody>
      </p:sp>
      <p:pic>
        <p:nvPicPr>
          <p:cNvPr id="5122" name="Picture 2">
            <a:extLst>
              <a:ext uri="{FF2B5EF4-FFF2-40B4-BE49-F238E27FC236}">
                <a16:creationId xmlns:a16="http://schemas.microsoft.com/office/drawing/2014/main" id="{0AC6F119-6308-45B3-B82F-99504C4D1B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2397" y="1478280"/>
            <a:ext cx="8841088" cy="445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2255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7E06FEAF-CF43-4DF0-AEE7-50B8365206B5}"/>
              </a:ext>
            </a:extLst>
          </p:cNvPr>
          <p:cNvSpPr>
            <a:spLocks noGrp="1"/>
          </p:cNvSpPr>
          <p:nvPr>
            <p:ph type="ctrTitle"/>
          </p:nvPr>
        </p:nvSpPr>
        <p:spPr>
          <a:xfrm>
            <a:off x="1848465" y="3298722"/>
            <a:ext cx="8495070" cy="1784402"/>
          </a:xfrm>
        </p:spPr>
        <p:txBody>
          <a:bodyPr anchor="b">
            <a:normAutofit/>
          </a:bodyPr>
          <a:lstStyle/>
          <a:p>
            <a:r>
              <a:rPr lang="en-US" dirty="0">
                <a:solidFill>
                  <a:srgbClr val="FFFFFF"/>
                </a:solidFill>
              </a:rPr>
              <a:t>Thank you </a:t>
            </a:r>
            <a:endParaRPr lang="en-IN" dirty="0">
              <a:solidFill>
                <a:srgbClr val="FFFFFF"/>
              </a:solidFill>
            </a:endParaRPr>
          </a:p>
        </p:txBody>
      </p:sp>
      <p:sp>
        <p:nvSpPr>
          <p:cNvPr id="5" name="Subtitle 4">
            <a:extLst>
              <a:ext uri="{FF2B5EF4-FFF2-40B4-BE49-F238E27FC236}">
                <a16:creationId xmlns:a16="http://schemas.microsoft.com/office/drawing/2014/main" id="{EE7A4606-AD22-474C-B6A4-9EFE16957AE4}"/>
              </a:ext>
            </a:extLst>
          </p:cNvPr>
          <p:cNvSpPr>
            <a:spLocks noGrp="1"/>
          </p:cNvSpPr>
          <p:nvPr>
            <p:ph type="subTitle" idx="1"/>
          </p:nvPr>
        </p:nvSpPr>
        <p:spPr>
          <a:xfrm>
            <a:off x="1848465" y="5258851"/>
            <a:ext cx="8495070" cy="904005"/>
          </a:xfrm>
        </p:spPr>
        <p:txBody>
          <a:bodyPr>
            <a:normAutofit fontScale="85000" lnSpcReduction="20000"/>
          </a:bodyPr>
          <a:lstStyle/>
          <a:p>
            <a:r>
              <a:rPr lang="en-US" dirty="0">
                <a:solidFill>
                  <a:srgbClr val="FFFFFF"/>
                </a:solidFill>
              </a:rPr>
              <a:t>Information System is a </a:t>
            </a:r>
            <a:r>
              <a:rPr lang="en-US">
                <a:solidFill>
                  <a:srgbClr val="FFFFFF"/>
                </a:solidFill>
              </a:rPr>
              <a:t>mapping between any  </a:t>
            </a:r>
            <a:r>
              <a:rPr lang="en-US" dirty="0">
                <a:solidFill>
                  <a:srgbClr val="FFFFFF"/>
                </a:solidFill>
              </a:rPr>
              <a:t>elements of earth and Data where you apply imagination, experiment and observation to reveal the facts.</a:t>
            </a:r>
          </a:p>
          <a:p>
            <a:pPr algn="r"/>
            <a:r>
              <a:rPr lang="en-US" dirty="0">
                <a:solidFill>
                  <a:srgbClr val="FFFFFF"/>
                </a:solidFill>
              </a:rPr>
              <a:t>by Dr. Supriya Chakraborty </a:t>
            </a:r>
            <a:endParaRPr lang="en-IN" dirty="0">
              <a:solidFill>
                <a:srgbClr val="FFFFFF"/>
              </a:solidFill>
            </a:endParaRPr>
          </a:p>
        </p:txBody>
      </p:sp>
      <p:sp>
        <p:nvSpPr>
          <p:cNvPr id="14" name="Oval 13">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Graphic 8" descr="Handshake">
            <a:extLst>
              <a:ext uri="{FF2B5EF4-FFF2-40B4-BE49-F238E27FC236}">
                <a16:creationId xmlns:a16="http://schemas.microsoft.com/office/drawing/2014/main" id="{4DCA5963-0F10-4701-9EEA-8FB4A40B0F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365776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84B69-0A24-4C3D-A344-FC714361256A}"/>
              </a:ext>
            </a:extLst>
          </p:cNvPr>
          <p:cNvSpPr>
            <a:spLocks noGrp="1"/>
          </p:cNvSpPr>
          <p:nvPr>
            <p:ph type="title"/>
          </p:nvPr>
        </p:nvSpPr>
        <p:spPr/>
        <p:txBody>
          <a:bodyPr/>
          <a:lstStyle/>
          <a:p>
            <a:r>
              <a:rPr lang="en-US" dirty="0"/>
              <a:t>Types of Regression Model</a:t>
            </a:r>
            <a:endParaRPr lang="en-IN" dirty="0"/>
          </a:p>
        </p:txBody>
      </p:sp>
      <p:graphicFrame>
        <p:nvGraphicFramePr>
          <p:cNvPr id="4" name="Content Placeholder 3">
            <a:extLst>
              <a:ext uri="{FF2B5EF4-FFF2-40B4-BE49-F238E27FC236}">
                <a16:creationId xmlns:a16="http://schemas.microsoft.com/office/drawing/2014/main" id="{70DF0227-4ECB-4010-B9FA-129B14DA2854}"/>
              </a:ext>
            </a:extLst>
          </p:cNvPr>
          <p:cNvGraphicFramePr>
            <a:graphicFrameLocks noGrp="1"/>
          </p:cNvGraphicFramePr>
          <p:nvPr>
            <p:ph idx="1"/>
            <p:extLst>
              <p:ext uri="{D42A27DB-BD31-4B8C-83A1-F6EECF244321}">
                <p14:modId xmlns:p14="http://schemas.microsoft.com/office/powerpoint/2010/main" val="398060284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B51D0D29-29E5-44F3-95B5-BDE41E9AB4AE}"/>
              </a:ext>
            </a:extLst>
          </p:cNvPr>
          <p:cNvSpPr txBox="1"/>
          <p:nvPr/>
        </p:nvSpPr>
        <p:spPr>
          <a:xfrm>
            <a:off x="1587708" y="3244334"/>
            <a:ext cx="1072217" cy="369332"/>
          </a:xfrm>
          <a:prstGeom prst="rect">
            <a:avLst/>
          </a:prstGeom>
          <a:noFill/>
        </p:spPr>
        <p:txBody>
          <a:bodyPr wrap="none" rtlCol="0">
            <a:spAutoFit/>
          </a:bodyPr>
          <a:lstStyle/>
          <a:p>
            <a:r>
              <a:rPr lang="en-US" b="1" dirty="0"/>
              <a:t>1 Feature</a:t>
            </a:r>
            <a:endParaRPr lang="en-IN" b="1" dirty="0"/>
          </a:p>
        </p:txBody>
      </p:sp>
      <p:sp>
        <p:nvSpPr>
          <p:cNvPr id="6" name="TextBox 5">
            <a:extLst>
              <a:ext uri="{FF2B5EF4-FFF2-40B4-BE49-F238E27FC236}">
                <a16:creationId xmlns:a16="http://schemas.microsoft.com/office/drawing/2014/main" id="{A0F56D28-8EA3-4A36-B00D-EE631B66C392}"/>
              </a:ext>
            </a:extLst>
          </p:cNvPr>
          <p:cNvSpPr txBox="1"/>
          <p:nvPr/>
        </p:nvSpPr>
        <p:spPr>
          <a:xfrm>
            <a:off x="8755504" y="2906044"/>
            <a:ext cx="1197700" cy="369332"/>
          </a:xfrm>
          <a:prstGeom prst="rect">
            <a:avLst/>
          </a:prstGeom>
          <a:noFill/>
        </p:spPr>
        <p:txBody>
          <a:bodyPr wrap="none" rtlCol="0">
            <a:spAutoFit/>
          </a:bodyPr>
          <a:lstStyle/>
          <a:p>
            <a:r>
              <a:rPr lang="en-US" b="1" dirty="0"/>
              <a:t>2+ Feature</a:t>
            </a:r>
            <a:endParaRPr lang="en-IN" b="1" dirty="0"/>
          </a:p>
        </p:txBody>
      </p:sp>
    </p:spTree>
    <p:extLst>
      <p:ext uri="{BB962C8B-B14F-4D97-AF65-F5344CB8AC3E}">
        <p14:creationId xmlns:p14="http://schemas.microsoft.com/office/powerpoint/2010/main" val="48462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A7A37-2918-474B-8E8B-6832A13FA432}"/>
              </a:ext>
            </a:extLst>
          </p:cNvPr>
          <p:cNvSpPr>
            <a:spLocks noGrp="1"/>
          </p:cNvSpPr>
          <p:nvPr>
            <p:ph type="title"/>
          </p:nvPr>
        </p:nvSpPr>
        <p:spPr/>
        <p:txBody>
          <a:bodyPr/>
          <a:lstStyle/>
          <a:p>
            <a:r>
              <a:rPr lang="en-US" dirty="0"/>
              <a:t>Linear Regression </a:t>
            </a:r>
            <a:endParaRPr lang="en-IN" dirty="0"/>
          </a:p>
        </p:txBody>
      </p:sp>
      <p:sp>
        <p:nvSpPr>
          <p:cNvPr id="3" name="Content Placeholder 2">
            <a:extLst>
              <a:ext uri="{FF2B5EF4-FFF2-40B4-BE49-F238E27FC236}">
                <a16:creationId xmlns:a16="http://schemas.microsoft.com/office/drawing/2014/main" id="{F3F80DD3-849D-473C-9983-0A618BE6BD46}"/>
              </a:ext>
            </a:extLst>
          </p:cNvPr>
          <p:cNvSpPr>
            <a:spLocks noGrp="1"/>
          </p:cNvSpPr>
          <p:nvPr>
            <p:ph idx="1"/>
          </p:nvPr>
        </p:nvSpPr>
        <p:spPr>
          <a:xfrm>
            <a:off x="838200" y="1825625"/>
            <a:ext cx="6521970" cy="4351338"/>
          </a:xfrm>
        </p:spPr>
        <p:txBody>
          <a:bodyPr/>
          <a:lstStyle/>
          <a:p>
            <a:r>
              <a:rPr lang="en-US" dirty="0"/>
              <a:t>Given an input x compute the output y </a:t>
            </a:r>
          </a:p>
          <a:p>
            <a:r>
              <a:rPr lang="en-US" dirty="0"/>
              <a:t>For Example</a:t>
            </a:r>
          </a:p>
          <a:p>
            <a:pPr lvl="1"/>
            <a:r>
              <a:rPr lang="en-US" dirty="0"/>
              <a:t>Predict height from age </a:t>
            </a:r>
          </a:p>
          <a:p>
            <a:pPr lvl="1"/>
            <a:r>
              <a:rPr lang="en-US" dirty="0"/>
              <a:t>Predict price of house from area</a:t>
            </a:r>
          </a:p>
          <a:p>
            <a:pPr lvl="1"/>
            <a:r>
              <a:rPr lang="en-US" dirty="0"/>
              <a:t>Predict distance from wall to sensors</a:t>
            </a:r>
            <a:endParaRPr lang="en-IN" dirty="0"/>
          </a:p>
        </p:txBody>
      </p:sp>
      <p:pic>
        <p:nvPicPr>
          <p:cNvPr id="7" name="Picture 6">
            <a:extLst>
              <a:ext uri="{FF2B5EF4-FFF2-40B4-BE49-F238E27FC236}">
                <a16:creationId xmlns:a16="http://schemas.microsoft.com/office/drawing/2014/main" id="{886D074C-7DFE-47D3-B872-AB4D7DA92CB5}"/>
              </a:ext>
            </a:extLst>
          </p:cNvPr>
          <p:cNvPicPr>
            <a:picLocks noChangeAspect="1"/>
          </p:cNvPicPr>
          <p:nvPr/>
        </p:nvPicPr>
        <p:blipFill>
          <a:blip r:embed="rId2"/>
          <a:stretch>
            <a:fillRect/>
          </a:stretch>
        </p:blipFill>
        <p:spPr>
          <a:xfrm>
            <a:off x="7360169" y="1190556"/>
            <a:ext cx="4437089" cy="4816663"/>
          </a:xfrm>
          <a:prstGeom prst="rect">
            <a:avLst/>
          </a:prstGeom>
        </p:spPr>
      </p:pic>
    </p:spTree>
    <p:extLst>
      <p:ext uri="{BB962C8B-B14F-4D97-AF65-F5344CB8AC3E}">
        <p14:creationId xmlns:p14="http://schemas.microsoft.com/office/powerpoint/2010/main" val="1021657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E8D32-F148-4D30-AD5A-BA0AEB070D68}"/>
              </a:ext>
            </a:extLst>
          </p:cNvPr>
          <p:cNvSpPr>
            <a:spLocks noGrp="1"/>
          </p:cNvSpPr>
          <p:nvPr>
            <p:ph type="title"/>
          </p:nvPr>
        </p:nvSpPr>
        <p:spPr/>
        <p:txBody>
          <a:bodyPr/>
          <a:lstStyle/>
          <a:p>
            <a:r>
              <a:rPr lang="en-US" dirty="0"/>
              <a:t>Understanding the linear Equation </a:t>
            </a:r>
            <a:endParaRPr lang="en-IN" dirty="0"/>
          </a:p>
        </p:txBody>
      </p:sp>
      <p:pic>
        <p:nvPicPr>
          <p:cNvPr id="5" name="Content Placeholder 4">
            <a:extLst>
              <a:ext uri="{FF2B5EF4-FFF2-40B4-BE49-F238E27FC236}">
                <a16:creationId xmlns:a16="http://schemas.microsoft.com/office/drawing/2014/main" id="{0F8F53A0-C227-471A-AE16-A71C8DD8D452}"/>
              </a:ext>
            </a:extLst>
          </p:cNvPr>
          <p:cNvPicPr>
            <a:picLocks noGrp="1" noChangeAspect="1"/>
          </p:cNvPicPr>
          <p:nvPr>
            <p:ph idx="1"/>
          </p:nvPr>
        </p:nvPicPr>
        <p:blipFill>
          <a:blip r:embed="rId2"/>
          <a:stretch>
            <a:fillRect/>
          </a:stretch>
        </p:blipFill>
        <p:spPr>
          <a:xfrm>
            <a:off x="1708879" y="1835698"/>
            <a:ext cx="7495776" cy="5022302"/>
          </a:xfr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F0B5A025-82B2-4335-A56C-5F8E2837AD56}"/>
                  </a:ext>
                </a:extLst>
              </p14:cNvPr>
              <p14:cNvContentPartPr/>
              <p14:nvPr/>
            </p14:nvContentPartPr>
            <p14:xfrm>
              <a:off x="3562920" y="2410920"/>
              <a:ext cx="4983120" cy="4250880"/>
            </p14:xfrm>
          </p:contentPart>
        </mc:Choice>
        <mc:Fallback xmlns="">
          <p:pic>
            <p:nvPicPr>
              <p:cNvPr id="3" name="Ink 2">
                <a:extLst>
                  <a:ext uri="{FF2B5EF4-FFF2-40B4-BE49-F238E27FC236}">
                    <a16:creationId xmlns:a16="http://schemas.microsoft.com/office/drawing/2014/main" id="{F0B5A025-82B2-4335-A56C-5F8E2837AD56}"/>
                  </a:ext>
                </a:extLst>
              </p:cNvPr>
              <p:cNvPicPr/>
              <p:nvPr/>
            </p:nvPicPr>
            <p:blipFill>
              <a:blip r:embed="rId4"/>
              <a:stretch>
                <a:fillRect/>
              </a:stretch>
            </p:blipFill>
            <p:spPr>
              <a:xfrm>
                <a:off x="3553560" y="2401560"/>
                <a:ext cx="5001840" cy="4269600"/>
              </a:xfrm>
              <a:prstGeom prst="rect">
                <a:avLst/>
              </a:prstGeom>
            </p:spPr>
          </p:pic>
        </mc:Fallback>
      </mc:AlternateContent>
    </p:spTree>
    <p:extLst>
      <p:ext uri="{BB962C8B-B14F-4D97-AF65-F5344CB8AC3E}">
        <p14:creationId xmlns:p14="http://schemas.microsoft.com/office/powerpoint/2010/main" val="2869686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890DD-964D-4E92-BFC8-7AE40B0757FB}"/>
              </a:ext>
            </a:extLst>
          </p:cNvPr>
          <p:cNvSpPr>
            <a:spLocks noGrp="1"/>
          </p:cNvSpPr>
          <p:nvPr>
            <p:ph type="title"/>
          </p:nvPr>
        </p:nvSpPr>
        <p:spPr/>
        <p:txBody>
          <a:bodyPr/>
          <a:lstStyle/>
          <a:p>
            <a:r>
              <a:rPr lang="en-US" dirty="0"/>
              <a:t>Simple Linear Regression Model </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E0491E1-E7A8-49A6-BB8E-03FCF3A7EDE0}"/>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𝑥</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𝜖</m:t>
                    </m:r>
                  </m:oMath>
                </a14:m>
                <a:endParaRPr lang="en-US" dirty="0">
                  <a:ea typeface="Cambria Math" panose="02040503050406030204" pitchFamily="18" charset="0"/>
                </a:endParaRPr>
              </a:p>
              <a:p>
                <a:r>
                  <a:rPr lang="en-IN" dirty="0"/>
                  <a:t>This equation is called hypothesis function (y) for the linear regression,</a:t>
                </a:r>
              </a:p>
              <a:p>
                <a:r>
                  <a:rPr lang="en-IN"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oMath>
                </a14:m>
                <a:r>
                  <a:rPr lang="en-IN"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oMath>
                </a14:m>
                <a:r>
                  <a:rPr lang="en-IN" dirty="0"/>
                  <a:t> are intercept/bias coefficient and slope of the equation respectively.</a:t>
                </a:r>
              </a:p>
              <a:p>
                <a:r>
                  <a:rPr lang="en-IN" dirty="0"/>
                  <a:t>x and y are called independent and dependent variables,</a:t>
                </a:r>
              </a:p>
              <a:p>
                <a:r>
                  <a:rPr lang="en-IN" dirty="0"/>
                  <a:t> </a:t>
                </a:r>
                <a14:m>
                  <m:oMath xmlns:m="http://schemas.openxmlformats.org/officeDocument/2006/math">
                    <m:r>
                      <a:rPr lang="en-US" i="1" smtClean="0">
                        <a:latin typeface="Cambria Math" panose="02040503050406030204" pitchFamily="18" charset="0"/>
                        <a:ea typeface="Cambria Math" panose="02040503050406030204" pitchFamily="18" charset="0"/>
                      </a:rPr>
                      <m:t>𝜖</m:t>
                    </m:r>
                  </m:oMath>
                </a14:m>
                <a:r>
                  <a:rPr lang="en-IN" dirty="0"/>
                  <a:t> (epsilon) is called random error </a:t>
                </a:r>
              </a:p>
            </p:txBody>
          </p:sp>
        </mc:Choice>
        <mc:Fallback xmlns="">
          <p:sp>
            <p:nvSpPr>
              <p:cNvPr id="3" name="Content Placeholder 2">
                <a:extLst>
                  <a:ext uri="{FF2B5EF4-FFF2-40B4-BE49-F238E27FC236}">
                    <a16:creationId xmlns:a16="http://schemas.microsoft.com/office/drawing/2014/main" id="{CE0491E1-E7A8-49A6-BB8E-03FCF3A7EDE0}"/>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IN">
                    <a:noFill/>
                  </a:rPr>
                  <a:t> </a:t>
                </a:r>
              </a:p>
            </p:txBody>
          </p:sp>
        </mc:Fallback>
      </mc:AlternateContent>
    </p:spTree>
    <p:extLst>
      <p:ext uri="{BB962C8B-B14F-4D97-AF65-F5344CB8AC3E}">
        <p14:creationId xmlns:p14="http://schemas.microsoft.com/office/powerpoint/2010/main" val="3088490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9E688-187B-4283-A252-2E458ADF1652}"/>
              </a:ext>
            </a:extLst>
          </p:cNvPr>
          <p:cNvSpPr>
            <a:spLocks noGrp="1"/>
          </p:cNvSpPr>
          <p:nvPr>
            <p:ph type="title"/>
          </p:nvPr>
        </p:nvSpPr>
        <p:spPr/>
        <p:txBody>
          <a:bodyPr/>
          <a:lstStyle/>
          <a:p>
            <a:r>
              <a:rPr lang="en-US" dirty="0"/>
              <a:t>Multiple Linear Regression Model </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23541A-E418-4F25-9A80-B4C0CE8992D9}"/>
                  </a:ext>
                </a:extLst>
              </p:cNvPr>
              <p:cNvSpPr>
                <a:spLocks noGrp="1"/>
              </p:cNvSpPr>
              <p:nvPr>
                <p:ph idx="1"/>
              </p:nvPr>
            </p:nvSpPr>
            <p:spPr>
              <a:xfrm>
                <a:off x="163773" y="1825625"/>
                <a:ext cx="11720014" cy="3606184"/>
              </a:xfrm>
            </p:spPr>
            <p:style>
              <a:lnRef idx="2">
                <a:schemeClr val="accent2"/>
              </a:lnRef>
              <a:fillRef idx="1">
                <a:schemeClr val="lt1"/>
              </a:fillRef>
              <a:effectRef idx="0">
                <a:schemeClr val="accent2"/>
              </a:effectRef>
              <a:fontRef idx="minor">
                <a:schemeClr val="dk1"/>
              </a:fontRef>
            </p:style>
            <p:txBody>
              <a:bodyPr/>
              <a:lstStyle/>
              <a:p>
                <a:r>
                  <a:rPr lang="en-US" i="1" dirty="0">
                    <a:latin typeface="Cambria Math" panose="02040503050406030204" pitchFamily="18" charset="0"/>
                  </a:rPr>
                  <a:t>Suppose the data consists of n observations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sSubSup>
                  </m:oMath>
                </a14:m>
                <a:r>
                  <a:rPr lang="en-US" i="1" dirty="0">
                    <a:latin typeface="Cambria Math" panose="02040503050406030204" pitchFamily="18" charset="0"/>
                  </a:rPr>
                  <a:t>. Each I includes a scalar response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i="1" dirty="0">
                    <a:latin typeface="Cambria Math" panose="02040503050406030204" pitchFamily="18" charset="0"/>
                  </a:rPr>
                  <a:t>and a column vector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i="1" dirty="0">
                    <a:latin typeface="Cambria Math" panose="02040503050406030204" pitchFamily="18" charset="0"/>
                  </a:rPr>
                  <a:t> of p parameters, i.e.,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1,</m:t>
                            </m:r>
                            <m:r>
                              <a:rPr lang="en-US" b="0" i="1" smtClean="0">
                                <a:latin typeface="Cambria Math" panose="02040503050406030204" pitchFamily="18" charset="0"/>
                              </a:rPr>
                              <m:t>𝑥</m:t>
                            </m:r>
                          </m:e>
                          <m:sub>
                            <m:r>
                              <a:rPr lang="en-US" b="0" i="1" smtClean="0">
                                <a:latin typeface="Cambria Math" panose="02040503050406030204" pitchFamily="18" charset="0"/>
                              </a:rPr>
                              <m:t>𝑖</m:t>
                            </m:r>
                            <m:r>
                              <a:rPr lang="en-US" b="0" i="1" smtClean="0">
                                <a:latin typeface="Cambria Math" panose="02040503050406030204" pitchFamily="18" charset="0"/>
                              </a:rPr>
                              <m:t>1</m:t>
                            </m:r>
                          </m:sub>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r>
                              <a:rPr lang="en-US" b="0" i="1" smtClean="0">
                                <a:latin typeface="Cambria Math" panose="02040503050406030204" pitchFamily="18" charset="0"/>
                              </a:rPr>
                              <m:t>2</m:t>
                            </m:r>
                          </m:sub>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r>
                              <a:rPr lang="en-US" b="0" i="1" smtClean="0">
                                <a:latin typeface="Cambria Math" panose="02040503050406030204" pitchFamily="18" charset="0"/>
                              </a:rPr>
                              <m:t>3</m:t>
                            </m:r>
                          </m:sub>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𝑖𝑝</m:t>
                            </m:r>
                          </m:sub>
                          <m:sup/>
                        </m:sSubSup>
                        <m:r>
                          <a:rPr lang="en-US" b="0" i="1" smtClean="0">
                            <a:latin typeface="Cambria Math" panose="02040503050406030204" pitchFamily="18" charset="0"/>
                          </a:rPr>
                          <m:t>]</m:t>
                        </m:r>
                      </m:e>
                      <m:sup>
                        <m:r>
                          <a:rPr lang="en-US" b="0" i="1" smtClean="0">
                            <a:latin typeface="Cambria Math" panose="02040503050406030204" pitchFamily="18" charset="0"/>
                          </a:rPr>
                          <m:t>𝑇</m:t>
                        </m:r>
                      </m:sup>
                    </m:sSup>
                  </m:oMath>
                </a14:m>
                <a:r>
                  <a:rPr lang="en-US" i="1" dirty="0">
                    <a:latin typeface="Cambria Math" panose="02040503050406030204" pitchFamily="18" charset="0"/>
                  </a:rPr>
                  <a:t> where the first term 1 is bias and         </a:t>
                </a: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𝑝</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𝑖𝑝</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𝑖</m:t>
                        </m:r>
                      </m:sub>
                    </m:sSub>
                  </m:oMath>
                </a14:m>
                <a:endParaRPr lang="en-IN" dirty="0"/>
              </a:p>
              <a:p>
                <a:pPr marL="0" indent="0">
                  <a:buNone/>
                </a:pPr>
                <a:r>
                  <a:rPr lang="en-IN" dirty="0"/>
                  <a:t>Or in vector form: </a:t>
                </a: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𝜖</m:t>
                    </m:r>
                  </m:oMath>
                </a14:m>
                <a:endParaRPr lang="en-IN" dirty="0"/>
              </a:p>
              <a:p>
                <a:pPr marL="0" indent="0">
                  <a:buNone/>
                </a:pPr>
                <a:r>
                  <a:rPr lang="en-IN" dirty="0"/>
                  <a:t>Or Matrix Notation: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𝜖</m:t>
                    </m:r>
                  </m:oMath>
                </a14:m>
                <a:r>
                  <a:rPr lang="en-IN" dirty="0"/>
                  <a:t> where y and </a:t>
                </a:r>
                <a14:m>
                  <m:oMath xmlns:m="http://schemas.openxmlformats.org/officeDocument/2006/math">
                    <m:r>
                      <a:rPr lang="en-US" b="0" i="1" smtClean="0">
                        <a:latin typeface="Cambria Math" panose="02040503050406030204" pitchFamily="18" charset="0"/>
                        <a:ea typeface="Cambria Math" panose="02040503050406030204" pitchFamily="18" charset="0"/>
                      </a:rPr>
                      <m:t>𝜖</m:t>
                    </m:r>
                  </m:oMath>
                </a14:m>
                <a:r>
                  <a:rPr lang="en-IN" dirty="0"/>
                  <a:t> are n</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IN" dirty="0"/>
                  <a:t> 1 vectors and X is n</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IN" dirty="0"/>
                  <a:t> p matrix of regressors where each row</a:t>
                </a:r>
                <a:r>
                  <a:rPr lang="en-IN" i="1" dirty="0"/>
                  <a:t> </a:t>
                </a:r>
                <a:r>
                  <a:rPr lang="en-IN" i="1" dirty="0" err="1"/>
                  <a:t>i</a:t>
                </a:r>
                <a:r>
                  <a:rPr lang="en-IN" i="1" dirty="0"/>
                  <a:t>  </a:t>
                </a:r>
                <a:r>
                  <a:rPr lang="en-IN" dirty="0"/>
                  <a:t>is </a:t>
                </a:r>
                <a14:m>
                  <m:oMath xmlns:m="http://schemas.openxmlformats.org/officeDocument/2006/math">
                    <m:sSubSup>
                      <m:sSubSupPr>
                        <m:ctrlPr>
                          <a:rPr lang="en-IN"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oMath>
                </a14:m>
                <a:endParaRPr lang="en-IN" i="1" dirty="0"/>
              </a:p>
            </p:txBody>
          </p:sp>
        </mc:Choice>
        <mc:Fallback xmlns="">
          <p:sp>
            <p:nvSpPr>
              <p:cNvPr id="3" name="Content Placeholder 2">
                <a:extLst>
                  <a:ext uri="{FF2B5EF4-FFF2-40B4-BE49-F238E27FC236}">
                    <a16:creationId xmlns:a16="http://schemas.microsoft.com/office/drawing/2014/main" id="{4F23541A-E418-4F25-9A80-B4C0CE8992D9}"/>
                  </a:ext>
                </a:extLst>
              </p:cNvPr>
              <p:cNvSpPr>
                <a:spLocks noGrp="1" noRot="1" noChangeAspect="1" noMove="1" noResize="1" noEditPoints="1" noAdjustHandles="1" noChangeArrowheads="1" noChangeShapeType="1" noTextEdit="1"/>
              </p:cNvSpPr>
              <p:nvPr>
                <p:ph idx="1"/>
              </p:nvPr>
            </p:nvSpPr>
            <p:spPr>
              <a:xfrm>
                <a:off x="163773" y="1825625"/>
                <a:ext cx="11720014" cy="3606184"/>
              </a:xfrm>
              <a:blipFill>
                <a:blip r:embed="rId2"/>
                <a:stretch>
                  <a:fillRect l="-1040" t="-2862" r="-208"/>
                </a:stretch>
              </a:blipFill>
            </p:spPr>
            <p:txBody>
              <a:bodyPr/>
              <a:lstStyle/>
              <a:p>
                <a:r>
                  <a:rPr lang="en-IN">
                    <a:noFill/>
                  </a:rPr>
                  <a:t> </a:t>
                </a:r>
              </a:p>
            </p:txBody>
          </p:sp>
        </mc:Fallback>
      </mc:AlternateContent>
      <p:sp>
        <p:nvSpPr>
          <p:cNvPr id="21" name="TextBox 20">
            <a:extLst>
              <a:ext uri="{FF2B5EF4-FFF2-40B4-BE49-F238E27FC236}">
                <a16:creationId xmlns:a16="http://schemas.microsoft.com/office/drawing/2014/main" id="{5EE1D333-B4C9-4DC3-9051-806D188D94D3}"/>
              </a:ext>
            </a:extLst>
          </p:cNvPr>
          <p:cNvSpPr txBox="1"/>
          <p:nvPr/>
        </p:nvSpPr>
        <p:spPr>
          <a:xfrm>
            <a:off x="5404513" y="5799878"/>
            <a:ext cx="6479274" cy="369332"/>
          </a:xfrm>
          <a:prstGeom prst="rect">
            <a:avLst/>
          </a:prstGeom>
          <a:noFill/>
        </p:spPr>
        <p:txBody>
          <a:bodyPr wrap="square">
            <a:spAutoFit/>
          </a:bodyPr>
          <a:lstStyle/>
          <a:p>
            <a:r>
              <a:rPr lang="en-IN" b="1" dirty="0"/>
              <a:t>Source: https://en.wikipedia.org/wiki/Ordinary_least_squares</a:t>
            </a:r>
          </a:p>
        </p:txBody>
      </p:sp>
      <p:pic>
        <p:nvPicPr>
          <p:cNvPr id="23" name="Picture 22">
            <a:extLst>
              <a:ext uri="{FF2B5EF4-FFF2-40B4-BE49-F238E27FC236}">
                <a16:creationId xmlns:a16="http://schemas.microsoft.com/office/drawing/2014/main" id="{E5619BD3-F489-40BF-9195-20FBBB5912D9}"/>
              </a:ext>
            </a:extLst>
          </p:cNvPr>
          <p:cNvPicPr>
            <a:picLocks noChangeAspect="1"/>
          </p:cNvPicPr>
          <p:nvPr/>
        </p:nvPicPr>
        <p:blipFill>
          <a:blip r:embed="rId3"/>
          <a:stretch>
            <a:fillRect/>
          </a:stretch>
        </p:blipFill>
        <p:spPr>
          <a:xfrm>
            <a:off x="2020092" y="2476031"/>
            <a:ext cx="9050013" cy="2305372"/>
          </a:xfrm>
          <a:prstGeom prst="rect">
            <a:avLst/>
          </a:prstGeom>
        </p:spPr>
      </p:pic>
      <p:sp>
        <p:nvSpPr>
          <p:cNvPr id="24" name="TextBox 23">
            <a:extLst>
              <a:ext uri="{FF2B5EF4-FFF2-40B4-BE49-F238E27FC236}">
                <a16:creationId xmlns:a16="http://schemas.microsoft.com/office/drawing/2014/main" id="{42921B7B-B08C-49E7-89FC-D448DD3E9BAE}"/>
              </a:ext>
            </a:extLst>
          </p:cNvPr>
          <p:cNvSpPr txBox="1"/>
          <p:nvPr/>
        </p:nvSpPr>
        <p:spPr>
          <a:xfrm>
            <a:off x="423081" y="5664941"/>
            <a:ext cx="4359976" cy="369332"/>
          </a:xfrm>
          <a:prstGeom prst="rect">
            <a:avLst/>
          </a:prstGeom>
          <a:noFill/>
        </p:spPr>
        <p:txBody>
          <a:bodyPr wrap="none" rtlCol="0">
            <a:spAutoFit/>
          </a:bodyPr>
          <a:lstStyle/>
          <a:p>
            <a:r>
              <a:rPr lang="en-US" dirty="0">
                <a:hlinkClick r:id="rId4" action="ppaction://hlinksldjump"/>
              </a:rPr>
              <a:t>Click to move the slide Solution not Possible </a:t>
            </a:r>
            <a:endParaRPr lang="en-IN" dirty="0"/>
          </a:p>
        </p:txBody>
      </p:sp>
    </p:spTree>
    <p:extLst>
      <p:ext uri="{BB962C8B-B14F-4D97-AF65-F5344CB8AC3E}">
        <p14:creationId xmlns:p14="http://schemas.microsoft.com/office/powerpoint/2010/main" val="279307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38466-D036-451D-BDE1-409899253A2E}"/>
              </a:ext>
            </a:extLst>
          </p:cNvPr>
          <p:cNvSpPr>
            <a:spLocks noGrp="1"/>
          </p:cNvSpPr>
          <p:nvPr>
            <p:ph type="title"/>
          </p:nvPr>
        </p:nvSpPr>
        <p:spPr/>
        <p:txBody>
          <a:bodyPr>
            <a:normAutofit fontScale="90000"/>
          </a:bodyPr>
          <a:lstStyle/>
          <a:p>
            <a:pPr algn="l" fontAlgn="base"/>
            <a:r>
              <a:rPr lang="en-US" b="1" dirty="0">
                <a:solidFill>
                  <a:srgbClr val="222222"/>
                </a:solidFill>
                <a:effectLst/>
                <a:latin typeface="Helvetica Neue"/>
              </a:rPr>
              <a:t>Linear Regression Learning the Models</a:t>
            </a:r>
          </a:p>
        </p:txBody>
      </p:sp>
      <p:sp>
        <p:nvSpPr>
          <p:cNvPr id="7" name="Content Placeholder 6">
            <a:extLst>
              <a:ext uri="{FF2B5EF4-FFF2-40B4-BE49-F238E27FC236}">
                <a16:creationId xmlns:a16="http://schemas.microsoft.com/office/drawing/2014/main" id="{B0AA7476-1178-4AD9-A0CA-9ABF3AFC8B3F}"/>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algn="just" fontAlgn="base">
              <a:lnSpc>
                <a:spcPct val="150000"/>
              </a:lnSpc>
            </a:pPr>
            <a:r>
              <a:rPr lang="en-US" b="0" dirty="0">
                <a:solidFill>
                  <a:srgbClr val="555555"/>
                </a:solidFill>
                <a:effectLst/>
                <a:latin typeface="Helvetica Neue"/>
              </a:rPr>
              <a:t>Learning a linear regression model means estimating the values of the coefficients used in the representation with the data that we have available.</a:t>
            </a:r>
          </a:p>
          <a:p>
            <a:pPr algn="l" fontAlgn="base"/>
            <a:r>
              <a:rPr lang="en-US" b="0" dirty="0">
                <a:solidFill>
                  <a:srgbClr val="555555"/>
                </a:solidFill>
                <a:effectLst/>
                <a:latin typeface="Helvetica Neue"/>
              </a:rPr>
              <a:t>There are many more techniques:</a:t>
            </a:r>
          </a:p>
          <a:p>
            <a:pPr lvl="1" fontAlgn="base"/>
            <a:r>
              <a:rPr lang="en-US" b="0" dirty="0">
                <a:solidFill>
                  <a:srgbClr val="555555"/>
                </a:solidFill>
                <a:effectLst/>
                <a:latin typeface="Helvetica Neue"/>
              </a:rPr>
              <a:t>Slope-Intercept technique </a:t>
            </a:r>
          </a:p>
          <a:p>
            <a:pPr lvl="1" fontAlgn="base"/>
            <a:r>
              <a:rPr lang="en-US" b="0" dirty="0">
                <a:solidFill>
                  <a:srgbClr val="555555"/>
                </a:solidFill>
                <a:effectLst/>
                <a:latin typeface="Helvetica Neue"/>
              </a:rPr>
              <a:t>Ordinary Least Squares </a:t>
            </a:r>
          </a:p>
          <a:p>
            <a:pPr lvl="1" fontAlgn="base"/>
            <a:r>
              <a:rPr lang="en-US" b="0" dirty="0">
                <a:solidFill>
                  <a:srgbClr val="555555"/>
                </a:solidFill>
                <a:effectLst/>
                <a:latin typeface="Helvetica Neue"/>
              </a:rPr>
              <a:t>Gradient Descent</a:t>
            </a:r>
            <a:endParaRPr lang="en-IN" dirty="0"/>
          </a:p>
        </p:txBody>
      </p:sp>
    </p:spTree>
    <p:extLst>
      <p:ext uri="{BB962C8B-B14F-4D97-AF65-F5344CB8AC3E}">
        <p14:creationId xmlns:p14="http://schemas.microsoft.com/office/powerpoint/2010/main" val="2615908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3A500D2E49F44F80C3F99F3764D3AE" ma:contentTypeVersion="4" ma:contentTypeDescription="Create a new document." ma:contentTypeScope="" ma:versionID="d06f1073b93545799f49ff739aadb86a">
  <xsd:schema xmlns:xsd="http://www.w3.org/2001/XMLSchema" xmlns:xs="http://www.w3.org/2001/XMLSchema" xmlns:p="http://schemas.microsoft.com/office/2006/metadata/properties" xmlns:ns2="9e899c17-99ef-40ff-95a6-91f4f850db08" targetNamespace="http://schemas.microsoft.com/office/2006/metadata/properties" ma:root="true" ma:fieldsID="5adbf281cb1ea38aa7ee5779d934899d" ns2:_="">
    <xsd:import namespace="9e899c17-99ef-40ff-95a6-91f4f850db0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899c17-99ef-40ff-95a6-91f4f850db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745137E-4C86-4B92-838F-E65FC2D21179}"/>
</file>

<file path=customXml/itemProps2.xml><?xml version="1.0" encoding="utf-8"?>
<ds:datastoreItem xmlns:ds="http://schemas.openxmlformats.org/officeDocument/2006/customXml" ds:itemID="{2963948E-9291-46F0-BC72-9479466D002D}"/>
</file>

<file path=customXml/itemProps3.xml><?xml version="1.0" encoding="utf-8"?>
<ds:datastoreItem xmlns:ds="http://schemas.openxmlformats.org/officeDocument/2006/customXml" ds:itemID="{19A24677-3DCE-4F72-AACD-B8CF4FC0FADE}"/>
</file>

<file path=docProps/app.xml><?xml version="1.0" encoding="utf-8"?>
<Properties xmlns="http://schemas.openxmlformats.org/officeDocument/2006/extended-properties" xmlns:vt="http://schemas.openxmlformats.org/officeDocument/2006/docPropsVTypes">
  <TotalTime>11265</TotalTime>
  <Words>1982</Words>
  <Application>Microsoft Office PowerPoint</Application>
  <PresentationFormat>Widescreen</PresentationFormat>
  <Paragraphs>206</Paragraphs>
  <Slides>32</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Calibri</vt:lpstr>
      <vt:lpstr>Calibri Light</vt:lpstr>
      <vt:lpstr>Cambria Math</vt:lpstr>
      <vt:lpstr>charter</vt:lpstr>
      <vt:lpstr>Helvetica Neue</vt:lpstr>
      <vt:lpstr>Lato</vt:lpstr>
      <vt:lpstr>Linux Libertine</vt:lpstr>
      <vt:lpstr>sohne</vt:lpstr>
      <vt:lpstr>Office Theme</vt:lpstr>
      <vt:lpstr>Linear Regression </vt:lpstr>
      <vt:lpstr>Regression </vt:lpstr>
      <vt:lpstr>Which is best by Example? </vt:lpstr>
      <vt:lpstr>Types of Regression Model</vt:lpstr>
      <vt:lpstr>Linear Regression </vt:lpstr>
      <vt:lpstr>Understanding the linear Equation </vt:lpstr>
      <vt:lpstr>Simple Linear Regression Model </vt:lpstr>
      <vt:lpstr>Multiple Linear Regression Model </vt:lpstr>
      <vt:lpstr>Linear Regression Learning the Models</vt:lpstr>
      <vt:lpstr>Slope-Intercept Technique</vt:lpstr>
      <vt:lpstr>Example Data of Sales Price and Area  </vt:lpstr>
      <vt:lpstr>Plot the Data of Sales Price and Area of House</vt:lpstr>
      <vt:lpstr>Fit the line: Ordinary/Least Square Method </vt:lpstr>
      <vt:lpstr>PowerPoint Presentation</vt:lpstr>
      <vt:lpstr>For Simple Linear regression Model : contains only two variables, one constant value</vt:lpstr>
      <vt:lpstr>For Multiple Linear regression Model: contains  more than two variables</vt:lpstr>
      <vt:lpstr>Assumption on Linear regression</vt:lpstr>
      <vt:lpstr>Homoscedasticity</vt:lpstr>
      <vt:lpstr>Heteroscedasticity</vt:lpstr>
      <vt:lpstr>Detection of Homoscedasticity and Heteroscedasticity </vt:lpstr>
      <vt:lpstr>Errors and residuals</vt:lpstr>
      <vt:lpstr>Cost Function </vt:lpstr>
      <vt:lpstr>Gradient Descent </vt:lpstr>
      <vt:lpstr>Philosophy of Gradient Descent </vt:lpstr>
      <vt:lpstr>Types of Gradient Descent </vt:lpstr>
      <vt:lpstr>PowerPoint Presentation</vt:lpstr>
      <vt:lpstr>PowerPoint Presentation</vt:lpstr>
      <vt:lpstr> Derivative (∇_w J) </vt:lpstr>
      <vt:lpstr>Primarily focus on </vt:lpstr>
      <vt:lpstr>Chain Rule </vt:lpstr>
      <vt:lpstr>Power Rule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 </dc:title>
  <dc:creator>Supriya Chakraborty</dc:creator>
  <cp:lastModifiedBy>Supriya Chakraborty</cp:lastModifiedBy>
  <cp:revision>60</cp:revision>
  <dcterms:created xsi:type="dcterms:W3CDTF">2021-09-17T03:29:39Z</dcterms:created>
  <dcterms:modified xsi:type="dcterms:W3CDTF">2022-05-12T10:33:45Z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0x010100AF3A500D2E49F44F80C3F99F3764D3AE</vt:lpwstr>
  </property>
</Properties>
</file>