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2" r:id="rId2"/>
    <p:sldId id="267" r:id="rId3"/>
    <p:sldId id="263" r:id="rId4"/>
    <p:sldId id="264" r:id="rId5"/>
    <p:sldId id="265" r:id="rId6"/>
    <p:sldId id="266" r:id="rId7"/>
    <p:sldId id="269" r:id="rId8"/>
    <p:sldId id="268" r:id="rId9"/>
    <p:sldId id="271" r:id="rId10"/>
    <p:sldId id="270" r:id="rId11"/>
    <p:sldId id="272" r:id="rId12"/>
    <p:sldId id="273" r:id="rId13"/>
    <p:sldId id="274" r:id="rId14"/>
    <p:sldId id="275"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098" autoAdjust="0"/>
  </p:normalViewPr>
  <p:slideViewPr>
    <p:cSldViewPr snapToGrid="0">
      <p:cViewPr varScale="1">
        <p:scale>
          <a:sx n="49" d="100"/>
          <a:sy n="49" d="100"/>
        </p:scale>
        <p:origin x="143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A9C59B-ED2F-4251-BF93-9460174E2B18}" type="doc">
      <dgm:prSet loTypeId="urn:microsoft.com/office/officeart/2005/8/layout/radial3" loCatId="cycle" qsTypeId="urn:microsoft.com/office/officeart/2005/8/quickstyle/simple1" qsCatId="simple" csTypeId="urn:microsoft.com/office/officeart/2005/8/colors/colorful4" csCatId="colorful" phldr="1"/>
      <dgm:spPr/>
      <dgm:t>
        <a:bodyPr/>
        <a:lstStyle/>
        <a:p>
          <a:endParaRPr lang="en-IN"/>
        </a:p>
      </dgm:t>
    </dgm:pt>
    <dgm:pt modelId="{8C6E811D-42D7-43E0-B681-1C43D6A9FD33}">
      <dgm:prSet phldrT="[Text]"/>
      <dgm:spPr/>
      <dgm:t>
        <a:bodyPr/>
        <a:lstStyle/>
        <a:p>
          <a:r>
            <a:rPr lang="en-US" dirty="0"/>
            <a:t>Components of Ecosystem</a:t>
          </a:r>
          <a:endParaRPr lang="en-IN" dirty="0"/>
        </a:p>
      </dgm:t>
    </dgm:pt>
    <dgm:pt modelId="{43B32798-3800-4A3F-B25F-98C9057427BA}" type="parTrans" cxnId="{8CED9A6B-E3D0-42C2-8542-00ABEE313157}">
      <dgm:prSet/>
      <dgm:spPr/>
      <dgm:t>
        <a:bodyPr/>
        <a:lstStyle/>
        <a:p>
          <a:endParaRPr lang="en-IN"/>
        </a:p>
      </dgm:t>
    </dgm:pt>
    <dgm:pt modelId="{BF838473-9E40-4833-8ED8-7C919DBB1A7E}" type="sibTrans" cxnId="{8CED9A6B-E3D0-42C2-8542-00ABEE313157}">
      <dgm:prSet/>
      <dgm:spPr/>
      <dgm:t>
        <a:bodyPr/>
        <a:lstStyle/>
        <a:p>
          <a:endParaRPr lang="en-IN"/>
        </a:p>
      </dgm:t>
    </dgm:pt>
    <dgm:pt modelId="{2747C394-26BB-4B1C-BC16-4FB02C1E144A}">
      <dgm:prSet phldrT="[Text]"/>
      <dgm:spPr/>
      <dgm:t>
        <a:bodyPr/>
        <a:lstStyle/>
        <a:p>
          <a:r>
            <a:rPr lang="en-US" dirty="0"/>
            <a:t>Hadoop Common</a:t>
          </a:r>
          <a:endParaRPr lang="en-IN" dirty="0"/>
        </a:p>
      </dgm:t>
    </dgm:pt>
    <dgm:pt modelId="{D39049B0-78D4-4731-B8D9-F77E773B1B53}" type="parTrans" cxnId="{AE41DABD-294D-4048-B26F-7951A70F6D85}">
      <dgm:prSet/>
      <dgm:spPr/>
      <dgm:t>
        <a:bodyPr/>
        <a:lstStyle/>
        <a:p>
          <a:endParaRPr lang="en-IN"/>
        </a:p>
      </dgm:t>
    </dgm:pt>
    <dgm:pt modelId="{AF20F1D2-918D-431C-9EA5-4922BD844C40}" type="sibTrans" cxnId="{AE41DABD-294D-4048-B26F-7951A70F6D85}">
      <dgm:prSet/>
      <dgm:spPr/>
      <dgm:t>
        <a:bodyPr/>
        <a:lstStyle/>
        <a:p>
          <a:endParaRPr lang="en-IN"/>
        </a:p>
      </dgm:t>
    </dgm:pt>
    <dgm:pt modelId="{174F821A-F4FD-4ABE-9239-3293B8EDEBCA}">
      <dgm:prSet phldrT="[Text]"/>
      <dgm:spPr/>
      <dgm:t>
        <a:bodyPr/>
        <a:lstStyle/>
        <a:p>
          <a:r>
            <a:rPr lang="en-US" dirty="0"/>
            <a:t>HDFS </a:t>
          </a:r>
          <a:endParaRPr lang="en-IN" dirty="0"/>
        </a:p>
      </dgm:t>
    </dgm:pt>
    <dgm:pt modelId="{227A832D-F236-4501-B889-D26A362F1C17}" type="parTrans" cxnId="{157F61B0-C905-423C-A837-ED2F042038AC}">
      <dgm:prSet/>
      <dgm:spPr/>
      <dgm:t>
        <a:bodyPr/>
        <a:lstStyle/>
        <a:p>
          <a:endParaRPr lang="en-IN"/>
        </a:p>
      </dgm:t>
    </dgm:pt>
    <dgm:pt modelId="{0DB2823E-ED93-4821-B908-7810E061EB9E}" type="sibTrans" cxnId="{157F61B0-C905-423C-A837-ED2F042038AC}">
      <dgm:prSet/>
      <dgm:spPr/>
      <dgm:t>
        <a:bodyPr/>
        <a:lstStyle/>
        <a:p>
          <a:endParaRPr lang="en-IN"/>
        </a:p>
      </dgm:t>
    </dgm:pt>
    <dgm:pt modelId="{F6BBC5BD-7F12-42A3-869A-80C0B7268157}">
      <dgm:prSet phldrT="[Text]"/>
      <dgm:spPr/>
      <dgm:t>
        <a:bodyPr/>
        <a:lstStyle/>
        <a:p>
          <a:r>
            <a:rPr lang="en-US" dirty="0"/>
            <a:t>Map Reduce </a:t>
          </a:r>
          <a:endParaRPr lang="en-IN" dirty="0"/>
        </a:p>
      </dgm:t>
    </dgm:pt>
    <dgm:pt modelId="{883678AD-5AD5-4E95-9EE3-1E539D962D10}" type="parTrans" cxnId="{4A0BAB41-7E61-4D36-91D8-E6919A1168C9}">
      <dgm:prSet/>
      <dgm:spPr/>
      <dgm:t>
        <a:bodyPr/>
        <a:lstStyle/>
        <a:p>
          <a:endParaRPr lang="en-IN"/>
        </a:p>
      </dgm:t>
    </dgm:pt>
    <dgm:pt modelId="{B4CEE4E0-E65E-4EF3-92AD-1A58824DE78F}" type="sibTrans" cxnId="{4A0BAB41-7E61-4D36-91D8-E6919A1168C9}">
      <dgm:prSet/>
      <dgm:spPr/>
      <dgm:t>
        <a:bodyPr/>
        <a:lstStyle/>
        <a:p>
          <a:endParaRPr lang="en-IN"/>
        </a:p>
      </dgm:t>
    </dgm:pt>
    <dgm:pt modelId="{8D1005E7-FE2F-4D00-8C95-1EBAA81B1F64}">
      <dgm:prSet phldrT="[Text]"/>
      <dgm:spPr/>
      <dgm:t>
        <a:bodyPr/>
        <a:lstStyle/>
        <a:p>
          <a:r>
            <a:rPr lang="en-US" dirty="0"/>
            <a:t>Yarn </a:t>
          </a:r>
          <a:endParaRPr lang="en-IN" dirty="0"/>
        </a:p>
      </dgm:t>
    </dgm:pt>
    <dgm:pt modelId="{CA510A24-8AD4-4B14-9F54-5D5142196D58}" type="parTrans" cxnId="{2566F703-BC8B-4BDA-A46B-1986C448D0D4}">
      <dgm:prSet/>
      <dgm:spPr/>
      <dgm:t>
        <a:bodyPr/>
        <a:lstStyle/>
        <a:p>
          <a:endParaRPr lang="en-IN"/>
        </a:p>
      </dgm:t>
    </dgm:pt>
    <dgm:pt modelId="{740818B7-0AED-4358-B89E-8EBD428540FA}" type="sibTrans" cxnId="{2566F703-BC8B-4BDA-A46B-1986C448D0D4}">
      <dgm:prSet/>
      <dgm:spPr/>
      <dgm:t>
        <a:bodyPr/>
        <a:lstStyle/>
        <a:p>
          <a:endParaRPr lang="en-IN"/>
        </a:p>
      </dgm:t>
    </dgm:pt>
    <dgm:pt modelId="{E38A1A3D-DA2F-4126-A684-90D001F1D229}" type="pres">
      <dgm:prSet presAssocID="{10A9C59B-ED2F-4251-BF93-9460174E2B18}" presName="composite" presStyleCnt="0">
        <dgm:presLayoutVars>
          <dgm:chMax val="1"/>
          <dgm:dir/>
          <dgm:resizeHandles val="exact"/>
        </dgm:presLayoutVars>
      </dgm:prSet>
      <dgm:spPr/>
    </dgm:pt>
    <dgm:pt modelId="{0B1ACC91-928A-4B52-A193-0C9772812125}" type="pres">
      <dgm:prSet presAssocID="{10A9C59B-ED2F-4251-BF93-9460174E2B18}" presName="radial" presStyleCnt="0">
        <dgm:presLayoutVars>
          <dgm:animLvl val="ctr"/>
        </dgm:presLayoutVars>
      </dgm:prSet>
      <dgm:spPr/>
    </dgm:pt>
    <dgm:pt modelId="{12C6E59D-AB79-408D-B669-3243A2A67F06}" type="pres">
      <dgm:prSet presAssocID="{8C6E811D-42D7-43E0-B681-1C43D6A9FD33}" presName="centerShape" presStyleLbl="vennNode1" presStyleIdx="0" presStyleCnt="5"/>
      <dgm:spPr/>
    </dgm:pt>
    <dgm:pt modelId="{AEC92DD9-C62B-4A69-9697-E61281DF7367}" type="pres">
      <dgm:prSet presAssocID="{2747C394-26BB-4B1C-BC16-4FB02C1E144A}" presName="node" presStyleLbl="vennNode1" presStyleIdx="1" presStyleCnt="5" custScaleY="95449">
        <dgm:presLayoutVars>
          <dgm:bulletEnabled val="1"/>
        </dgm:presLayoutVars>
      </dgm:prSet>
      <dgm:spPr/>
    </dgm:pt>
    <dgm:pt modelId="{A30A47E4-71A4-453B-8FAA-2423CB6B336B}" type="pres">
      <dgm:prSet presAssocID="{174F821A-F4FD-4ABE-9239-3293B8EDEBCA}" presName="node" presStyleLbl="vennNode1" presStyleIdx="2" presStyleCnt="5">
        <dgm:presLayoutVars>
          <dgm:bulletEnabled val="1"/>
        </dgm:presLayoutVars>
      </dgm:prSet>
      <dgm:spPr/>
    </dgm:pt>
    <dgm:pt modelId="{731DA6A5-E633-469A-BA34-DB9ECB144DDB}" type="pres">
      <dgm:prSet presAssocID="{F6BBC5BD-7F12-42A3-869A-80C0B7268157}" presName="node" presStyleLbl="vennNode1" presStyleIdx="3" presStyleCnt="5">
        <dgm:presLayoutVars>
          <dgm:bulletEnabled val="1"/>
        </dgm:presLayoutVars>
      </dgm:prSet>
      <dgm:spPr/>
    </dgm:pt>
    <dgm:pt modelId="{38F22497-4B95-4214-83C7-9684277D604E}" type="pres">
      <dgm:prSet presAssocID="{8D1005E7-FE2F-4D00-8C95-1EBAA81B1F64}" presName="node" presStyleLbl="vennNode1" presStyleIdx="4" presStyleCnt="5">
        <dgm:presLayoutVars>
          <dgm:bulletEnabled val="1"/>
        </dgm:presLayoutVars>
      </dgm:prSet>
      <dgm:spPr/>
    </dgm:pt>
  </dgm:ptLst>
  <dgm:cxnLst>
    <dgm:cxn modelId="{2566F703-BC8B-4BDA-A46B-1986C448D0D4}" srcId="{8C6E811D-42D7-43E0-B681-1C43D6A9FD33}" destId="{8D1005E7-FE2F-4D00-8C95-1EBAA81B1F64}" srcOrd="3" destOrd="0" parTransId="{CA510A24-8AD4-4B14-9F54-5D5142196D58}" sibTransId="{740818B7-0AED-4358-B89E-8EBD428540FA}"/>
    <dgm:cxn modelId="{4A0BAB41-7E61-4D36-91D8-E6919A1168C9}" srcId="{8C6E811D-42D7-43E0-B681-1C43D6A9FD33}" destId="{F6BBC5BD-7F12-42A3-869A-80C0B7268157}" srcOrd="2" destOrd="0" parTransId="{883678AD-5AD5-4E95-9EE3-1E539D962D10}" sibTransId="{B4CEE4E0-E65E-4EF3-92AD-1A58824DE78F}"/>
    <dgm:cxn modelId="{8CED9A6B-E3D0-42C2-8542-00ABEE313157}" srcId="{10A9C59B-ED2F-4251-BF93-9460174E2B18}" destId="{8C6E811D-42D7-43E0-B681-1C43D6A9FD33}" srcOrd="0" destOrd="0" parTransId="{43B32798-3800-4A3F-B25F-98C9057427BA}" sibTransId="{BF838473-9E40-4833-8ED8-7C919DBB1A7E}"/>
    <dgm:cxn modelId="{000B764F-ACDD-4427-995A-DB39123BD377}" type="presOf" srcId="{174F821A-F4FD-4ABE-9239-3293B8EDEBCA}" destId="{A30A47E4-71A4-453B-8FAA-2423CB6B336B}" srcOrd="0" destOrd="0" presId="urn:microsoft.com/office/officeart/2005/8/layout/radial3"/>
    <dgm:cxn modelId="{A6C8427F-EACE-48E0-B0DE-BA9A2FF6BA35}" type="presOf" srcId="{2747C394-26BB-4B1C-BC16-4FB02C1E144A}" destId="{AEC92DD9-C62B-4A69-9697-E61281DF7367}" srcOrd="0" destOrd="0" presId="urn:microsoft.com/office/officeart/2005/8/layout/radial3"/>
    <dgm:cxn modelId="{157F61B0-C905-423C-A837-ED2F042038AC}" srcId="{8C6E811D-42D7-43E0-B681-1C43D6A9FD33}" destId="{174F821A-F4FD-4ABE-9239-3293B8EDEBCA}" srcOrd="1" destOrd="0" parTransId="{227A832D-F236-4501-B889-D26A362F1C17}" sibTransId="{0DB2823E-ED93-4821-B908-7810E061EB9E}"/>
    <dgm:cxn modelId="{776C61B2-EBAC-45E4-803D-4D4B7DCF648C}" type="presOf" srcId="{8D1005E7-FE2F-4D00-8C95-1EBAA81B1F64}" destId="{38F22497-4B95-4214-83C7-9684277D604E}" srcOrd="0" destOrd="0" presId="urn:microsoft.com/office/officeart/2005/8/layout/radial3"/>
    <dgm:cxn modelId="{AE41DABD-294D-4048-B26F-7951A70F6D85}" srcId="{8C6E811D-42D7-43E0-B681-1C43D6A9FD33}" destId="{2747C394-26BB-4B1C-BC16-4FB02C1E144A}" srcOrd="0" destOrd="0" parTransId="{D39049B0-78D4-4731-B8D9-F77E773B1B53}" sibTransId="{AF20F1D2-918D-431C-9EA5-4922BD844C40}"/>
    <dgm:cxn modelId="{04485CC3-E585-47D7-8F9C-07618384316E}" type="presOf" srcId="{8C6E811D-42D7-43E0-B681-1C43D6A9FD33}" destId="{12C6E59D-AB79-408D-B669-3243A2A67F06}" srcOrd="0" destOrd="0" presId="urn:microsoft.com/office/officeart/2005/8/layout/radial3"/>
    <dgm:cxn modelId="{8A5AC6EF-4BB9-4F3C-9F4D-04D7599CDC70}" type="presOf" srcId="{10A9C59B-ED2F-4251-BF93-9460174E2B18}" destId="{E38A1A3D-DA2F-4126-A684-90D001F1D229}" srcOrd="0" destOrd="0" presId="urn:microsoft.com/office/officeart/2005/8/layout/radial3"/>
    <dgm:cxn modelId="{30E076FC-1C3D-4DE8-9D3C-A50334B35488}" type="presOf" srcId="{F6BBC5BD-7F12-42A3-869A-80C0B7268157}" destId="{731DA6A5-E633-469A-BA34-DB9ECB144DDB}" srcOrd="0" destOrd="0" presId="urn:microsoft.com/office/officeart/2005/8/layout/radial3"/>
    <dgm:cxn modelId="{BEE12DCF-A33D-48C2-934E-1D6FD221D2BB}" type="presParOf" srcId="{E38A1A3D-DA2F-4126-A684-90D001F1D229}" destId="{0B1ACC91-928A-4B52-A193-0C9772812125}" srcOrd="0" destOrd="0" presId="urn:microsoft.com/office/officeart/2005/8/layout/radial3"/>
    <dgm:cxn modelId="{5CC46FC3-AD7A-4B20-BBE0-AAD6B11FB537}" type="presParOf" srcId="{0B1ACC91-928A-4B52-A193-0C9772812125}" destId="{12C6E59D-AB79-408D-B669-3243A2A67F06}" srcOrd="0" destOrd="0" presId="urn:microsoft.com/office/officeart/2005/8/layout/radial3"/>
    <dgm:cxn modelId="{54F6216C-CA84-4101-B3AC-1DF4F1544362}" type="presParOf" srcId="{0B1ACC91-928A-4B52-A193-0C9772812125}" destId="{AEC92DD9-C62B-4A69-9697-E61281DF7367}" srcOrd="1" destOrd="0" presId="urn:microsoft.com/office/officeart/2005/8/layout/radial3"/>
    <dgm:cxn modelId="{CA135E49-635F-465A-AC19-001E3FD5A6B0}" type="presParOf" srcId="{0B1ACC91-928A-4B52-A193-0C9772812125}" destId="{A30A47E4-71A4-453B-8FAA-2423CB6B336B}" srcOrd="2" destOrd="0" presId="urn:microsoft.com/office/officeart/2005/8/layout/radial3"/>
    <dgm:cxn modelId="{A9FE4159-9494-4F63-AF95-0BE27E4B9D62}" type="presParOf" srcId="{0B1ACC91-928A-4B52-A193-0C9772812125}" destId="{731DA6A5-E633-469A-BA34-DB9ECB144DDB}" srcOrd="3" destOrd="0" presId="urn:microsoft.com/office/officeart/2005/8/layout/radial3"/>
    <dgm:cxn modelId="{E41740BD-B193-4903-84FE-4A0FC2E80A3B}" type="presParOf" srcId="{0B1ACC91-928A-4B52-A193-0C9772812125}" destId="{38F22497-4B95-4214-83C7-9684277D604E}"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C6E59D-AB79-408D-B669-3243A2A67F06}">
      <dsp:nvSpPr>
        <dsp:cNvPr id="0" name=""/>
        <dsp:cNvSpPr/>
      </dsp:nvSpPr>
      <dsp:spPr>
        <a:xfrm>
          <a:off x="4248809" y="1461939"/>
          <a:ext cx="3694380" cy="3694380"/>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8260" tIns="48260" rIns="4826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Components of Ecosystem</a:t>
          </a:r>
          <a:endParaRPr lang="en-IN" sz="3800" kern="1200" dirty="0"/>
        </a:p>
      </dsp:txBody>
      <dsp:txXfrm>
        <a:off x="4789838" y="2002968"/>
        <a:ext cx="2612322" cy="2612322"/>
      </dsp:txXfrm>
    </dsp:sp>
    <dsp:sp modelId="{AEC92DD9-C62B-4A69-9697-E61281DF7367}">
      <dsp:nvSpPr>
        <dsp:cNvPr id="0" name=""/>
        <dsp:cNvSpPr/>
      </dsp:nvSpPr>
      <dsp:spPr>
        <a:xfrm>
          <a:off x="5172404" y="21675"/>
          <a:ext cx="1847190" cy="1763124"/>
        </a:xfrm>
        <a:prstGeom prst="ellipse">
          <a:avLst/>
        </a:prstGeom>
        <a:solidFill>
          <a:schemeClr val="accent4">
            <a:alpha val="50000"/>
            <a:hueOff val="2450223"/>
            <a:satOff val="-10194"/>
            <a:lumOff val="24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Hadoop Common</a:t>
          </a:r>
          <a:endParaRPr lang="en-IN" sz="2600" kern="1200" dirty="0"/>
        </a:p>
      </dsp:txBody>
      <dsp:txXfrm>
        <a:off x="5442919" y="279879"/>
        <a:ext cx="1306160" cy="1246716"/>
      </dsp:txXfrm>
    </dsp:sp>
    <dsp:sp modelId="{A30A47E4-71A4-453B-8FAA-2423CB6B336B}">
      <dsp:nvSpPr>
        <dsp:cNvPr id="0" name=""/>
        <dsp:cNvSpPr/>
      </dsp:nvSpPr>
      <dsp:spPr>
        <a:xfrm>
          <a:off x="7578296" y="2385534"/>
          <a:ext cx="1847190" cy="1847190"/>
        </a:xfrm>
        <a:prstGeom prst="ellipse">
          <a:avLst/>
        </a:prstGeom>
        <a:solidFill>
          <a:schemeClr val="accent4">
            <a:alpha val="50000"/>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HDFS </a:t>
          </a:r>
          <a:endParaRPr lang="en-IN" sz="2600" kern="1200" dirty="0"/>
        </a:p>
      </dsp:txBody>
      <dsp:txXfrm>
        <a:off x="7848811" y="2656049"/>
        <a:ext cx="1306160" cy="1306160"/>
      </dsp:txXfrm>
    </dsp:sp>
    <dsp:sp modelId="{731DA6A5-E633-469A-BA34-DB9ECB144DDB}">
      <dsp:nvSpPr>
        <dsp:cNvPr id="0" name=""/>
        <dsp:cNvSpPr/>
      </dsp:nvSpPr>
      <dsp:spPr>
        <a:xfrm>
          <a:off x="5172404" y="4791425"/>
          <a:ext cx="1847190" cy="1847190"/>
        </a:xfrm>
        <a:prstGeom prst="ellipse">
          <a:avLst/>
        </a:prstGeom>
        <a:solidFill>
          <a:schemeClr val="accent4">
            <a:alpha val="50000"/>
            <a:hueOff val="7350668"/>
            <a:satOff val="-30583"/>
            <a:lumOff val="72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Map Reduce </a:t>
          </a:r>
          <a:endParaRPr lang="en-IN" sz="2600" kern="1200" dirty="0"/>
        </a:p>
      </dsp:txBody>
      <dsp:txXfrm>
        <a:off x="5442919" y="5061940"/>
        <a:ext cx="1306160" cy="1306160"/>
      </dsp:txXfrm>
    </dsp:sp>
    <dsp:sp modelId="{38F22497-4B95-4214-83C7-9684277D604E}">
      <dsp:nvSpPr>
        <dsp:cNvPr id="0" name=""/>
        <dsp:cNvSpPr/>
      </dsp:nvSpPr>
      <dsp:spPr>
        <a:xfrm>
          <a:off x="2766513" y="2385534"/>
          <a:ext cx="1847190" cy="1847190"/>
        </a:xfrm>
        <a:prstGeom prst="ellipse">
          <a:avLst/>
        </a:prstGeom>
        <a:solidFill>
          <a:schemeClr val="accent4">
            <a:alpha val="50000"/>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Yarn </a:t>
          </a:r>
          <a:endParaRPr lang="en-IN" sz="2600" kern="1200" dirty="0"/>
        </a:p>
      </dsp:txBody>
      <dsp:txXfrm>
        <a:off x="3037028" y="2656049"/>
        <a:ext cx="1306160" cy="1306160"/>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094D86-A2EF-4BF0-B655-F51971F36982}" type="datetimeFigureOut">
              <a:rPr lang="en-IN" smtClean="0"/>
              <a:t>31-03-2022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538260-3124-454D-AA93-3E6A82DD8274}" type="slidenum">
              <a:rPr lang="en-IN" smtClean="0"/>
              <a:t>‹#›</a:t>
            </a:fld>
            <a:endParaRPr lang="en-IN"/>
          </a:p>
        </p:txBody>
      </p:sp>
    </p:spTree>
    <p:extLst>
      <p:ext uri="{BB962C8B-B14F-4D97-AF65-F5344CB8AC3E}">
        <p14:creationId xmlns:p14="http://schemas.microsoft.com/office/powerpoint/2010/main" val="83935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dezyre.com/hadoop-hands-on-training/47"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dezyre.com/hadoop-course/hdf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dezyre.com/article/hadoop-2-0-yarn-framework-the-gateway-to-easier-programming-for-hadoop-users/84"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dezyre.com/hadoop-course/mapreduce"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dezyre.com/article/hadoop-mapreduce-vs-apache-spark-who-wins-the-battle/83"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demand for </a:t>
            </a:r>
            <a:r>
              <a:rPr lang="en-US" sz="1200" b="0" i="0" u="none" strike="noStrike" kern="1200" dirty="0">
                <a:solidFill>
                  <a:schemeClr val="tx1"/>
                </a:solidFill>
                <a:effectLst/>
                <a:latin typeface="+mn-lt"/>
                <a:ea typeface="+mn-ea"/>
                <a:cs typeface="+mn-cs"/>
                <a:hlinkClick r:id="rId3" tooltip="Big Data Hadoop Training Project Based"/>
              </a:rPr>
              <a:t>Big data Hadoop </a:t>
            </a:r>
            <a:r>
              <a:rPr lang="en-US" sz="1200" b="0" i="0" kern="1200" dirty="0">
                <a:solidFill>
                  <a:schemeClr val="tx1"/>
                </a:solidFill>
                <a:effectLst/>
                <a:latin typeface="+mn-lt"/>
                <a:ea typeface="+mn-ea"/>
                <a:cs typeface="+mn-cs"/>
              </a:rPr>
              <a:t>has increased after Hadoop made a special showing in various enterprises for big data management in a big way. Big data </a:t>
            </a:r>
            <a:r>
              <a:rPr lang="en-US" sz="1200" b="0" i="0" kern="1200" dirty="0" err="1">
                <a:solidFill>
                  <a:schemeClr val="tx1"/>
                </a:solidFill>
                <a:effectLst/>
                <a:latin typeface="+mn-lt"/>
                <a:ea typeface="+mn-ea"/>
                <a:cs typeface="+mn-cs"/>
              </a:rPr>
              <a:t>hadoop</a:t>
            </a:r>
            <a:r>
              <a:rPr lang="en-US" sz="1200" b="0" i="0" kern="1200" dirty="0">
                <a:solidFill>
                  <a:schemeClr val="tx1"/>
                </a:solidFill>
                <a:effectLst/>
                <a:latin typeface="+mn-lt"/>
                <a:ea typeface="+mn-ea"/>
                <a:cs typeface="+mn-cs"/>
              </a:rPr>
              <a:t> that deals with the implementation of various industry use cases is necessary Understand how the </a:t>
            </a:r>
            <a:r>
              <a:rPr lang="en-US" sz="1200" b="0" i="0" kern="1200" dirty="0" err="1">
                <a:solidFill>
                  <a:schemeClr val="tx1"/>
                </a:solidFill>
                <a:effectLst/>
                <a:latin typeface="+mn-lt"/>
                <a:ea typeface="+mn-ea"/>
                <a:cs typeface="+mn-cs"/>
              </a:rPr>
              <a:t>hadoop</a:t>
            </a:r>
            <a:r>
              <a:rPr lang="en-US" sz="1200" b="0" i="0" kern="1200" dirty="0">
                <a:solidFill>
                  <a:schemeClr val="tx1"/>
                </a:solidFill>
                <a:effectLst/>
                <a:latin typeface="+mn-lt"/>
                <a:ea typeface="+mn-ea"/>
                <a:cs typeface="+mn-cs"/>
              </a:rPr>
              <a:t> ecosystem works to master Apache Hadoop skills and gain in-depth knowledge of big data ecosystem and </a:t>
            </a:r>
            <a:r>
              <a:rPr lang="en-US" sz="1200" b="0" i="0" kern="1200" dirty="0" err="1">
                <a:solidFill>
                  <a:schemeClr val="tx1"/>
                </a:solidFill>
                <a:effectLst/>
                <a:latin typeface="+mn-lt"/>
                <a:ea typeface="+mn-ea"/>
                <a:cs typeface="+mn-cs"/>
              </a:rPr>
              <a:t>hadoop</a:t>
            </a:r>
            <a:r>
              <a:rPr lang="en-US" sz="1200" b="0" i="0" kern="1200" dirty="0">
                <a:solidFill>
                  <a:schemeClr val="tx1"/>
                </a:solidFill>
                <a:effectLst/>
                <a:latin typeface="+mn-lt"/>
                <a:ea typeface="+mn-ea"/>
                <a:cs typeface="+mn-cs"/>
              </a:rPr>
              <a:t> architecture. It is necessary to get some basic idea on how the </a:t>
            </a:r>
            <a:r>
              <a:rPr lang="en-US" sz="1200" b="0" i="0" kern="1200" dirty="0" err="1">
                <a:solidFill>
                  <a:schemeClr val="tx1"/>
                </a:solidFill>
                <a:effectLst/>
                <a:latin typeface="+mn-lt"/>
                <a:ea typeface="+mn-ea"/>
                <a:cs typeface="+mn-cs"/>
              </a:rPr>
              <a:t>hadoop</a:t>
            </a:r>
            <a:r>
              <a:rPr lang="en-US" sz="1200" b="0" i="0" kern="1200" dirty="0">
                <a:solidFill>
                  <a:schemeClr val="tx1"/>
                </a:solidFill>
                <a:effectLst/>
                <a:latin typeface="+mn-lt"/>
                <a:ea typeface="+mn-ea"/>
                <a:cs typeface="+mn-cs"/>
              </a:rPr>
              <a:t> ecosystem works.</a:t>
            </a:r>
            <a:endParaRPr lang="en-IN" dirty="0"/>
          </a:p>
        </p:txBody>
      </p:sp>
      <p:sp>
        <p:nvSpPr>
          <p:cNvPr id="4" name="Slide Number Placeholder 3"/>
          <p:cNvSpPr>
            <a:spLocks noGrp="1"/>
          </p:cNvSpPr>
          <p:nvPr>
            <p:ph type="sldNum" sz="quarter" idx="5"/>
          </p:nvPr>
        </p:nvSpPr>
        <p:spPr/>
        <p:txBody>
          <a:bodyPr/>
          <a:lstStyle/>
          <a:p>
            <a:fld id="{13956154-1368-4174-8EB8-DE06AD7D6601}" type="slidenum">
              <a:rPr lang="en-IN" smtClean="0"/>
              <a:t>1</a:t>
            </a:fld>
            <a:endParaRPr lang="en-IN"/>
          </a:p>
        </p:txBody>
      </p:sp>
    </p:spTree>
    <p:extLst>
      <p:ext uri="{BB962C8B-B14F-4D97-AF65-F5344CB8AC3E}">
        <p14:creationId xmlns:p14="http://schemas.microsoft.com/office/powerpoint/2010/main" val="2428831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default big data storage layer for Apache Hadoop is </a:t>
            </a:r>
            <a:r>
              <a:rPr lang="en-US" sz="1200" b="0" i="0" u="none" strike="noStrike" kern="1200" dirty="0">
                <a:solidFill>
                  <a:schemeClr val="tx1"/>
                </a:solidFill>
                <a:effectLst/>
                <a:latin typeface="+mn-lt"/>
                <a:ea typeface="+mn-ea"/>
                <a:cs typeface="+mn-cs"/>
                <a:hlinkClick r:id="rId3" tooltip="All you need to know about  HDFS"/>
              </a:rPr>
              <a:t>HDFS</a:t>
            </a:r>
            <a:r>
              <a:rPr lang="en-US" sz="1200" b="0" i="0" kern="1200" dirty="0">
                <a:solidFill>
                  <a:schemeClr val="tx1"/>
                </a:solidFill>
                <a:effectLst/>
                <a:latin typeface="+mn-lt"/>
                <a:ea typeface="+mn-ea"/>
                <a:cs typeface="+mn-cs"/>
              </a:rPr>
              <a:t>. HDFS is the “Secret Sauce” of Apache Hadoop components as users can dump huge datasets into HDFS and the data will sit there nicely until the user wants to leverage it for analysis. HDFS component creates several replicas of the data block to be distributed across different clusters for reliable and quick data access. HDFS comprises of 3 important components-</a:t>
            </a:r>
            <a:r>
              <a:rPr lang="en-US" sz="1200" b="0" i="0" kern="1200" dirty="0" err="1">
                <a:solidFill>
                  <a:schemeClr val="tx1"/>
                </a:solidFill>
                <a:effectLst/>
                <a:latin typeface="+mn-lt"/>
                <a:ea typeface="+mn-ea"/>
                <a:cs typeface="+mn-cs"/>
              </a:rPr>
              <a:t>NameNode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DataNode</a:t>
            </a:r>
            <a:r>
              <a:rPr lang="en-US" sz="1200" b="0" i="0" kern="1200" dirty="0">
                <a:solidFill>
                  <a:schemeClr val="tx1"/>
                </a:solidFill>
                <a:effectLst/>
                <a:latin typeface="+mn-lt"/>
                <a:ea typeface="+mn-ea"/>
                <a:cs typeface="+mn-cs"/>
              </a:rPr>
              <a:t> and Secondary </a:t>
            </a:r>
            <a:r>
              <a:rPr lang="en-US" sz="1200" b="0" i="0" kern="1200" dirty="0" err="1">
                <a:solidFill>
                  <a:schemeClr val="tx1"/>
                </a:solidFill>
                <a:effectLst/>
                <a:latin typeface="+mn-lt"/>
                <a:ea typeface="+mn-ea"/>
                <a:cs typeface="+mn-cs"/>
              </a:rPr>
              <a:t>NameNode</a:t>
            </a:r>
            <a:r>
              <a:rPr lang="en-US" sz="1200" b="0" i="0" kern="1200" dirty="0">
                <a:solidFill>
                  <a:schemeClr val="tx1"/>
                </a:solidFill>
                <a:effectLst/>
                <a:latin typeface="+mn-lt"/>
                <a:ea typeface="+mn-ea"/>
                <a:cs typeface="+mn-cs"/>
              </a:rPr>
              <a:t>. HDFS operates on a Master-Slave architecture model where the </a:t>
            </a:r>
            <a:r>
              <a:rPr lang="en-US" sz="1200" b="0" i="0" kern="1200" dirty="0" err="1">
                <a:solidFill>
                  <a:schemeClr val="tx1"/>
                </a:solidFill>
                <a:effectLst/>
                <a:latin typeface="+mn-lt"/>
                <a:ea typeface="+mn-ea"/>
                <a:cs typeface="+mn-cs"/>
              </a:rPr>
              <a:t>NameNode</a:t>
            </a:r>
            <a:r>
              <a:rPr lang="en-US" sz="1200" b="0" i="0" kern="1200" dirty="0">
                <a:solidFill>
                  <a:schemeClr val="tx1"/>
                </a:solidFill>
                <a:effectLst/>
                <a:latin typeface="+mn-lt"/>
                <a:ea typeface="+mn-ea"/>
                <a:cs typeface="+mn-cs"/>
              </a:rPr>
              <a:t> acts as the master node for keeping a track of the storage cluster and the </a:t>
            </a:r>
            <a:r>
              <a:rPr lang="en-US" sz="1200" b="0" i="0" kern="1200" dirty="0" err="1">
                <a:solidFill>
                  <a:schemeClr val="tx1"/>
                </a:solidFill>
                <a:effectLst/>
                <a:latin typeface="+mn-lt"/>
                <a:ea typeface="+mn-ea"/>
                <a:cs typeface="+mn-cs"/>
              </a:rPr>
              <a:t>DataNode</a:t>
            </a:r>
            <a:r>
              <a:rPr lang="en-US" sz="1200" b="0" i="0" kern="1200" dirty="0">
                <a:solidFill>
                  <a:schemeClr val="tx1"/>
                </a:solidFill>
                <a:effectLst/>
                <a:latin typeface="+mn-lt"/>
                <a:ea typeface="+mn-ea"/>
                <a:cs typeface="+mn-cs"/>
              </a:rPr>
              <a:t> acts as a slave node summing up to the various systems within a Hadoop cluster.</a:t>
            </a:r>
            <a:endParaRPr lang="en-IN" dirty="0"/>
          </a:p>
        </p:txBody>
      </p:sp>
      <p:sp>
        <p:nvSpPr>
          <p:cNvPr id="4" name="Slide Number Placeholder 3"/>
          <p:cNvSpPr>
            <a:spLocks noGrp="1"/>
          </p:cNvSpPr>
          <p:nvPr>
            <p:ph type="sldNum" sz="quarter" idx="5"/>
          </p:nvPr>
        </p:nvSpPr>
        <p:spPr/>
        <p:txBody>
          <a:bodyPr/>
          <a:lstStyle/>
          <a:p>
            <a:fld id="{13956154-1368-4174-8EB8-DE06AD7D6601}" type="slidenum">
              <a:rPr lang="en-IN" smtClean="0"/>
              <a:t>2</a:t>
            </a:fld>
            <a:endParaRPr lang="en-IN"/>
          </a:p>
        </p:txBody>
      </p:sp>
    </p:spTree>
    <p:extLst>
      <p:ext uri="{BB962C8B-B14F-4D97-AF65-F5344CB8AC3E}">
        <p14:creationId xmlns:p14="http://schemas.microsoft.com/office/powerpoint/2010/main" val="2343172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538260-3124-454D-AA93-3E6A82DD8274}" type="slidenum">
              <a:rPr lang="en-IN" smtClean="0"/>
              <a:t>4</a:t>
            </a:fld>
            <a:endParaRPr lang="en-IN"/>
          </a:p>
        </p:txBody>
      </p:sp>
    </p:spTree>
    <p:extLst>
      <p:ext uri="{BB962C8B-B14F-4D97-AF65-F5344CB8AC3E}">
        <p14:creationId xmlns:p14="http://schemas.microsoft.com/office/powerpoint/2010/main" val="3779855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Significant components of the Hadoop ecosystem are Hadoop Common, Yarn, Map Reduce and HDFS. Each one would be discussed in the successive slides. </a:t>
            </a:r>
            <a:endParaRPr lang="en-IN" dirty="0"/>
          </a:p>
        </p:txBody>
      </p:sp>
      <p:sp>
        <p:nvSpPr>
          <p:cNvPr id="4" name="Slide Number Placeholder 3"/>
          <p:cNvSpPr>
            <a:spLocks noGrp="1"/>
          </p:cNvSpPr>
          <p:nvPr>
            <p:ph type="sldNum" sz="quarter" idx="5"/>
          </p:nvPr>
        </p:nvSpPr>
        <p:spPr/>
        <p:txBody>
          <a:bodyPr/>
          <a:lstStyle/>
          <a:p>
            <a:fld id="{C3538260-3124-454D-AA93-3E6A82DD8274}" type="slidenum">
              <a:rPr lang="en-IN" smtClean="0"/>
              <a:t>5</a:t>
            </a:fld>
            <a:endParaRPr lang="en-IN"/>
          </a:p>
        </p:txBody>
      </p:sp>
    </p:spTree>
    <p:extLst>
      <p:ext uri="{BB962C8B-B14F-4D97-AF65-F5344CB8AC3E}">
        <p14:creationId xmlns:p14="http://schemas.microsoft.com/office/powerpoint/2010/main" val="349224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hlinkClick r:id="rId3" tooltip="Hadoop 2.0"/>
              </a:rPr>
              <a:t>YARN</a:t>
            </a:r>
            <a:r>
              <a:rPr lang="en-US" sz="1200" b="0" i="0" kern="1200" dirty="0">
                <a:solidFill>
                  <a:schemeClr val="tx1"/>
                </a:solidFill>
                <a:effectLst/>
                <a:latin typeface="+mn-lt"/>
                <a:ea typeface="+mn-ea"/>
                <a:cs typeface="+mn-cs"/>
              </a:rPr>
              <a:t> forms an integral part of Hadoop 2.0.YARN is great enabler for dynamic resource utilization on Hadoop framework as users can run various Hadoop applications without having to bother about increasing workloads.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Key Benefits of Hadoop 2.0 YARN Component-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It offers improved cluster utilization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Highly scalable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Beyond Java</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Novel programming models and services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Agility</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YARN Use Case: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Yahoo has close to 40,000 nodes running Apache Hadoop with 500,000 MapReduce jobs per day taking 230 compute years extra for processing every day. YARN at Yahoo helped them increase the load on the most heavily used Hadoop cluster to 125,000 jobs a day when compared to 80,000 jobs a day which is close to 50% increase.</a:t>
            </a:r>
          </a:p>
          <a:p>
            <a:endParaRPr lang="en-IN" dirty="0"/>
          </a:p>
        </p:txBody>
      </p:sp>
      <p:sp>
        <p:nvSpPr>
          <p:cNvPr id="4" name="Slide Number Placeholder 3"/>
          <p:cNvSpPr>
            <a:spLocks noGrp="1"/>
          </p:cNvSpPr>
          <p:nvPr>
            <p:ph type="sldNum" sz="quarter" idx="5"/>
          </p:nvPr>
        </p:nvSpPr>
        <p:spPr/>
        <p:txBody>
          <a:bodyPr/>
          <a:lstStyle/>
          <a:p>
            <a:fld id="{13956154-1368-4174-8EB8-DE06AD7D6601}" type="slidenum">
              <a:rPr lang="en-IN" smtClean="0"/>
              <a:t>7</a:t>
            </a:fld>
            <a:endParaRPr lang="en-IN"/>
          </a:p>
        </p:txBody>
      </p:sp>
    </p:spTree>
    <p:extLst>
      <p:ext uri="{BB962C8B-B14F-4D97-AF65-F5344CB8AC3E}">
        <p14:creationId xmlns:p14="http://schemas.microsoft.com/office/powerpoint/2010/main" val="501685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hlinkClick r:id="rId3" tooltip="All you need to know about Hadoop MapReduce"/>
              </a:rPr>
              <a:t>MapReduce</a:t>
            </a:r>
            <a:r>
              <a:rPr lang="en-US" sz="1200" b="0" i="0" kern="1200" dirty="0">
                <a:solidFill>
                  <a:schemeClr val="tx1"/>
                </a:solidFill>
                <a:effectLst/>
                <a:latin typeface="+mn-lt"/>
                <a:ea typeface="+mn-ea"/>
                <a:cs typeface="+mn-cs"/>
              </a:rPr>
              <a:t> is a Java-based system created by Google where the actual data from the HDFS store gets processed efficiently. MapReduce breaks down a big data processing job into smaller tasks. </a:t>
            </a:r>
            <a:r>
              <a:rPr lang="en-US" sz="1200" b="0" i="0" u="none" strike="noStrike" kern="1200" dirty="0">
                <a:solidFill>
                  <a:schemeClr val="tx1"/>
                </a:solidFill>
                <a:effectLst/>
                <a:latin typeface="+mn-lt"/>
                <a:ea typeface="+mn-ea"/>
                <a:cs typeface="+mn-cs"/>
                <a:hlinkClick r:id="rId4" tooltip="Hadoop vs Spark"/>
              </a:rPr>
              <a:t>MapReduce</a:t>
            </a:r>
            <a:r>
              <a:rPr lang="en-US" sz="1200" b="0" i="0" kern="1200" dirty="0">
                <a:solidFill>
                  <a:schemeClr val="tx1"/>
                </a:solidFill>
                <a:effectLst/>
                <a:latin typeface="+mn-lt"/>
                <a:ea typeface="+mn-ea"/>
                <a:cs typeface="+mn-cs"/>
              </a:rPr>
              <a:t> is responsible for the </a:t>
            </a:r>
            <a:r>
              <a:rPr lang="en-US" sz="1200" b="0" i="0" kern="1200" dirty="0" err="1">
                <a:solidFill>
                  <a:schemeClr val="tx1"/>
                </a:solidFill>
                <a:effectLst/>
                <a:latin typeface="+mn-lt"/>
                <a:ea typeface="+mn-ea"/>
                <a:cs typeface="+mn-cs"/>
              </a:rPr>
              <a:t>analysing</a:t>
            </a:r>
            <a:r>
              <a:rPr lang="en-US" sz="1200" b="0" i="0" kern="1200" dirty="0">
                <a:solidFill>
                  <a:schemeClr val="tx1"/>
                </a:solidFill>
                <a:effectLst/>
                <a:latin typeface="+mn-lt"/>
                <a:ea typeface="+mn-ea"/>
                <a:cs typeface="+mn-cs"/>
              </a:rPr>
              <a:t> large datasets in parallel before reducing it to find the results. In the Hadoop ecosystem, Hadoop MapReduce is a framework based on YARN architecture. YARN based Hadoop architecture, supports parallel processing of huge data sets and MapReduce provides the framework for easily writing applications on thousands of nodes, considering fault and failure management.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basic principle of operation behind MapReduce is that the “Map” job sends a query for processing to various nodes in a Hadoop cluster and the “Reduce” job collects all the results to output into a single value. Map Task in the Hadoop ecosystem takes input data and splits into independent chunks and output of this task will be the input for Reduce Task. In The same Hadoop ecosystem Reduce task combines Mapped data tuples into smaller set of tuples. Meanwhile, both input and output of tasks are stored in a file system. MapReduce takes care of scheduling jobs, monitoring jobs and re-executes the failed task.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MapReduce framework forms the compute node while the HDFS file system forms the data node. Typically in the Hadoop ecosystem architecture both data node and compute node are considered to be the same.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delegation tasks of the MapReduce component are tackled by two daemons- Job Tracker and Task Tracker as shown in the image in the slide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MapReduce Use Case:</a:t>
            </a:r>
          </a:p>
          <a:p>
            <a:r>
              <a:rPr lang="en-US" sz="1200" b="1" i="0" kern="1200" dirty="0">
                <a:solidFill>
                  <a:schemeClr val="tx1"/>
                </a:solidFill>
                <a:effectLst/>
                <a:latin typeface="+mn-lt"/>
                <a:ea typeface="+mn-ea"/>
                <a:cs typeface="+mn-cs"/>
              </a:rPr>
              <a:t>Skybox has developed an economical image satellite system for capturing videos and images from any location on earth. Skybox uses Hadoop to </a:t>
            </a:r>
            <a:r>
              <a:rPr lang="en-US" sz="1200" b="1" i="0" kern="1200" dirty="0" err="1">
                <a:solidFill>
                  <a:schemeClr val="tx1"/>
                </a:solidFill>
                <a:effectLst/>
                <a:latin typeface="+mn-lt"/>
                <a:ea typeface="+mn-ea"/>
                <a:cs typeface="+mn-cs"/>
              </a:rPr>
              <a:t>analyse</a:t>
            </a:r>
            <a:r>
              <a:rPr lang="en-US" sz="1200" b="1" i="0" kern="1200" dirty="0">
                <a:solidFill>
                  <a:schemeClr val="tx1"/>
                </a:solidFill>
                <a:effectLst/>
                <a:latin typeface="+mn-lt"/>
                <a:ea typeface="+mn-ea"/>
                <a:cs typeface="+mn-cs"/>
              </a:rPr>
              <a:t> the large volumes of image data downloaded from the satellites. The image processing algorithms of Skybox are written in C++. Busboy, a proprietary framework of Skybox makes use of built-in code from java based MapReduce framework.</a:t>
            </a:r>
          </a:p>
          <a:p>
            <a:endParaRPr lang="en-US" sz="1200" b="0" i="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13956154-1368-4174-8EB8-DE06AD7D6601}" type="slidenum">
              <a:rPr lang="en-IN" smtClean="0"/>
              <a:t>8</a:t>
            </a:fld>
            <a:endParaRPr lang="en-IN"/>
          </a:p>
        </p:txBody>
      </p:sp>
    </p:spTree>
    <p:extLst>
      <p:ext uri="{BB962C8B-B14F-4D97-AF65-F5344CB8AC3E}">
        <p14:creationId xmlns:p14="http://schemas.microsoft.com/office/powerpoint/2010/main" val="832465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538260-3124-454D-AA93-3E6A82DD8274}" type="slidenum">
              <a:rPr lang="en-IN" smtClean="0"/>
              <a:t>12</a:t>
            </a:fld>
            <a:endParaRPr lang="en-IN"/>
          </a:p>
        </p:txBody>
      </p:sp>
    </p:spTree>
    <p:extLst>
      <p:ext uri="{BB962C8B-B14F-4D97-AF65-F5344CB8AC3E}">
        <p14:creationId xmlns:p14="http://schemas.microsoft.com/office/powerpoint/2010/main" val="1038061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494949"/>
                </a:solidFill>
                <a:latin typeface="Times New Roman" panose="02020603050405020304" pitchFamily="18" charset="0"/>
              </a:rPr>
              <a:t>As you can see, Spark comes packed with high-level libraries, including support for R, SQL, Python, Scala, Java etc. These standard libraries increase the seamless integrations in complex workflow. Over this, it also allows various sets of services to integrate with it like </a:t>
            </a:r>
            <a:r>
              <a:rPr lang="en-US" sz="1800" b="0" i="0" u="none" strike="noStrike" baseline="0" dirty="0" err="1">
                <a:solidFill>
                  <a:srgbClr val="494949"/>
                </a:solidFill>
                <a:latin typeface="Times New Roman" panose="02020603050405020304" pitchFamily="18" charset="0"/>
              </a:rPr>
              <a:t>MLlib</a:t>
            </a:r>
            <a:r>
              <a:rPr lang="en-US" sz="1800" b="0" i="0" u="none" strike="noStrike" baseline="0" dirty="0">
                <a:solidFill>
                  <a:srgbClr val="494949"/>
                </a:solidFill>
                <a:latin typeface="Times New Roman" panose="02020603050405020304" pitchFamily="18" charset="0"/>
              </a:rPr>
              <a:t>, </a:t>
            </a:r>
            <a:r>
              <a:rPr lang="en-US" sz="1800" b="0" i="0" u="none" strike="noStrike" baseline="0" dirty="0" err="1">
                <a:solidFill>
                  <a:srgbClr val="494949"/>
                </a:solidFill>
                <a:latin typeface="Times New Roman" panose="02020603050405020304" pitchFamily="18" charset="0"/>
              </a:rPr>
              <a:t>GraphX</a:t>
            </a:r>
            <a:r>
              <a:rPr lang="en-US" sz="1800" b="0" i="0" u="none" strike="noStrike" baseline="0" dirty="0">
                <a:solidFill>
                  <a:srgbClr val="494949"/>
                </a:solidFill>
                <a:latin typeface="Times New Roman" panose="02020603050405020304" pitchFamily="18" charset="0"/>
              </a:rPr>
              <a:t>, SQL + Data Frames, Streaming services etc. to increase its capabilities. . Apache Spark best fits for real time processing, whereas Hadoop was designed to store unstructured data and execute batch processing over it. When we combine, Apache Spark’s ability, i.e. high processing speed, advance analytics and multiple integration support with Hadoop’s low cost operation on commodity hardware, it gives the best results. </a:t>
            </a:r>
          </a:p>
          <a:p>
            <a:r>
              <a:rPr lang="en-US" sz="1800" b="0" i="0" u="none" strike="noStrike" baseline="0" dirty="0">
                <a:solidFill>
                  <a:srgbClr val="494949"/>
                </a:solidFill>
                <a:latin typeface="Times New Roman" panose="02020603050405020304" pitchFamily="18" charset="0"/>
              </a:rPr>
              <a:t>That is the reason why, Spark and Hadoop are used together by many companies for processing and analyzing their Big Data stored in HDFS. </a:t>
            </a:r>
            <a:endParaRPr lang="en-IN" dirty="0"/>
          </a:p>
        </p:txBody>
      </p:sp>
      <p:sp>
        <p:nvSpPr>
          <p:cNvPr id="4" name="Slide Number Placeholder 3"/>
          <p:cNvSpPr>
            <a:spLocks noGrp="1"/>
          </p:cNvSpPr>
          <p:nvPr>
            <p:ph type="sldNum" sz="quarter" idx="5"/>
          </p:nvPr>
        </p:nvSpPr>
        <p:spPr/>
        <p:txBody>
          <a:bodyPr/>
          <a:lstStyle/>
          <a:p>
            <a:fld id="{C3538260-3124-454D-AA93-3E6A82DD8274}" type="slidenum">
              <a:rPr lang="en-IN" smtClean="0"/>
              <a:t>14</a:t>
            </a:fld>
            <a:endParaRPr lang="en-IN"/>
          </a:p>
        </p:txBody>
      </p:sp>
    </p:spTree>
    <p:extLst>
      <p:ext uri="{BB962C8B-B14F-4D97-AF65-F5344CB8AC3E}">
        <p14:creationId xmlns:p14="http://schemas.microsoft.com/office/powerpoint/2010/main" val="4054683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494949"/>
                </a:solidFill>
                <a:latin typeface="Times New Roman" panose="02020603050405020304" pitchFamily="18" charset="0"/>
              </a:rPr>
              <a:t>For better understanding, let us take an example. You have billions of customer emails and you need to find out the number of customers who has used the word complaint in their emails. The request needs to be processed quickly (i.e. at real time). So, here we are handling a large data set while retrieving a small amount of data. For solving these kind of problems, HBase was designed. </a:t>
            </a:r>
          </a:p>
          <a:p>
            <a:endParaRPr lang="en-US" sz="1800" b="0" i="0" u="none" strike="noStrike" baseline="0" dirty="0">
              <a:solidFill>
                <a:srgbClr val="494949"/>
              </a:solidFill>
              <a:latin typeface="Times New Roman" panose="02020603050405020304" pitchFamily="18" charset="0"/>
            </a:endParaRPr>
          </a:p>
          <a:p>
            <a:r>
              <a:rPr lang="en-IN"/>
              <a:t>https://www.tutorialspoint.com/hadoop/hadoop_mapreduce.htm</a:t>
            </a:r>
            <a:endParaRPr lang="en-IN" dirty="0"/>
          </a:p>
        </p:txBody>
      </p:sp>
      <p:sp>
        <p:nvSpPr>
          <p:cNvPr id="4" name="Slide Number Placeholder 3"/>
          <p:cNvSpPr>
            <a:spLocks noGrp="1"/>
          </p:cNvSpPr>
          <p:nvPr>
            <p:ph type="sldNum" sz="quarter" idx="5"/>
          </p:nvPr>
        </p:nvSpPr>
        <p:spPr/>
        <p:txBody>
          <a:bodyPr/>
          <a:lstStyle/>
          <a:p>
            <a:fld id="{C3538260-3124-454D-AA93-3E6A82DD8274}" type="slidenum">
              <a:rPr lang="en-IN" smtClean="0"/>
              <a:t>15</a:t>
            </a:fld>
            <a:endParaRPr lang="en-IN"/>
          </a:p>
        </p:txBody>
      </p:sp>
    </p:spTree>
    <p:extLst>
      <p:ext uri="{BB962C8B-B14F-4D97-AF65-F5344CB8AC3E}">
        <p14:creationId xmlns:p14="http://schemas.microsoft.com/office/powerpoint/2010/main" val="1612004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FD630-2739-4B50-9B0B-E45DCAA94E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BFF611-EEBF-4DE9-B976-3A36DAD377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E34283-2594-4D2D-82A1-28F8F9EC2B62}"/>
              </a:ext>
            </a:extLst>
          </p:cNvPr>
          <p:cNvSpPr>
            <a:spLocks noGrp="1"/>
          </p:cNvSpPr>
          <p:nvPr>
            <p:ph type="dt" sz="half" idx="10"/>
          </p:nvPr>
        </p:nvSpPr>
        <p:spPr/>
        <p:txBody>
          <a:bodyPr/>
          <a:lstStyle/>
          <a:p>
            <a:fld id="{F693D03A-B859-439F-927B-18E1232C6D39}" type="datetimeFigureOut">
              <a:rPr lang="en-IN" smtClean="0"/>
              <a:t>31-03-2022</a:t>
            </a:fld>
            <a:endParaRPr lang="en-IN"/>
          </a:p>
        </p:txBody>
      </p:sp>
      <p:sp>
        <p:nvSpPr>
          <p:cNvPr id="5" name="Footer Placeholder 4">
            <a:extLst>
              <a:ext uri="{FF2B5EF4-FFF2-40B4-BE49-F238E27FC236}">
                <a16:creationId xmlns:a16="http://schemas.microsoft.com/office/drawing/2014/main" id="{B55321DA-F851-4CA4-80FE-DD1BF9013B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8D85DC-DCB9-47A7-A149-95C1FB3EBFA8}"/>
              </a:ext>
            </a:extLst>
          </p:cNvPr>
          <p:cNvSpPr>
            <a:spLocks noGrp="1"/>
          </p:cNvSpPr>
          <p:nvPr>
            <p:ph type="sldNum" sz="quarter" idx="12"/>
          </p:nvPr>
        </p:nvSpPr>
        <p:spPr/>
        <p:txBody>
          <a:bodyPr/>
          <a:lstStyle/>
          <a:p>
            <a:fld id="{A06F21A1-F775-407B-B3D0-06CB87A27AC1}" type="slidenum">
              <a:rPr lang="en-IN" smtClean="0"/>
              <a:t>‹#›</a:t>
            </a:fld>
            <a:endParaRPr lang="en-IN"/>
          </a:p>
        </p:txBody>
      </p:sp>
    </p:spTree>
    <p:extLst>
      <p:ext uri="{BB962C8B-B14F-4D97-AF65-F5344CB8AC3E}">
        <p14:creationId xmlns:p14="http://schemas.microsoft.com/office/powerpoint/2010/main" val="334288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C64BA-67C9-400F-A200-5758C9C9FA6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8BFD62-4D03-484E-AFB4-709A7F34BA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FDFDD9-DC8B-488D-86E8-D31EE5053B3E}"/>
              </a:ext>
            </a:extLst>
          </p:cNvPr>
          <p:cNvSpPr>
            <a:spLocks noGrp="1"/>
          </p:cNvSpPr>
          <p:nvPr>
            <p:ph type="dt" sz="half" idx="10"/>
          </p:nvPr>
        </p:nvSpPr>
        <p:spPr/>
        <p:txBody>
          <a:bodyPr/>
          <a:lstStyle/>
          <a:p>
            <a:fld id="{F693D03A-B859-439F-927B-18E1232C6D39}" type="datetimeFigureOut">
              <a:rPr lang="en-IN" smtClean="0"/>
              <a:t>31-03-2022</a:t>
            </a:fld>
            <a:endParaRPr lang="en-IN"/>
          </a:p>
        </p:txBody>
      </p:sp>
      <p:sp>
        <p:nvSpPr>
          <p:cNvPr id="5" name="Footer Placeholder 4">
            <a:extLst>
              <a:ext uri="{FF2B5EF4-FFF2-40B4-BE49-F238E27FC236}">
                <a16:creationId xmlns:a16="http://schemas.microsoft.com/office/drawing/2014/main" id="{DD63A5D8-FD76-48FE-A58A-1831DA0469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141149-5AA5-4669-896C-DFFEE88C512C}"/>
              </a:ext>
            </a:extLst>
          </p:cNvPr>
          <p:cNvSpPr>
            <a:spLocks noGrp="1"/>
          </p:cNvSpPr>
          <p:nvPr>
            <p:ph type="sldNum" sz="quarter" idx="12"/>
          </p:nvPr>
        </p:nvSpPr>
        <p:spPr/>
        <p:txBody>
          <a:bodyPr/>
          <a:lstStyle/>
          <a:p>
            <a:fld id="{A06F21A1-F775-407B-B3D0-06CB87A27AC1}" type="slidenum">
              <a:rPr lang="en-IN" smtClean="0"/>
              <a:t>‹#›</a:t>
            </a:fld>
            <a:endParaRPr lang="en-IN"/>
          </a:p>
        </p:txBody>
      </p:sp>
    </p:spTree>
    <p:extLst>
      <p:ext uri="{BB962C8B-B14F-4D97-AF65-F5344CB8AC3E}">
        <p14:creationId xmlns:p14="http://schemas.microsoft.com/office/powerpoint/2010/main" val="1955875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59EA26-E178-411E-A358-F6B6F4ACC8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3979B6-7B02-4CE4-8CD2-BBA85A5E47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66B79B-CBD3-4329-800F-5B78AE1CABFD}"/>
              </a:ext>
            </a:extLst>
          </p:cNvPr>
          <p:cNvSpPr>
            <a:spLocks noGrp="1"/>
          </p:cNvSpPr>
          <p:nvPr>
            <p:ph type="dt" sz="half" idx="10"/>
          </p:nvPr>
        </p:nvSpPr>
        <p:spPr/>
        <p:txBody>
          <a:bodyPr/>
          <a:lstStyle/>
          <a:p>
            <a:fld id="{F693D03A-B859-439F-927B-18E1232C6D39}" type="datetimeFigureOut">
              <a:rPr lang="en-IN" smtClean="0"/>
              <a:t>31-03-2022</a:t>
            </a:fld>
            <a:endParaRPr lang="en-IN"/>
          </a:p>
        </p:txBody>
      </p:sp>
      <p:sp>
        <p:nvSpPr>
          <p:cNvPr id="5" name="Footer Placeholder 4">
            <a:extLst>
              <a:ext uri="{FF2B5EF4-FFF2-40B4-BE49-F238E27FC236}">
                <a16:creationId xmlns:a16="http://schemas.microsoft.com/office/drawing/2014/main" id="{E82C34C6-9565-4435-AC77-5ABFC8A6D2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48956E-AC9C-4833-84AE-E5D1F58984CB}"/>
              </a:ext>
            </a:extLst>
          </p:cNvPr>
          <p:cNvSpPr>
            <a:spLocks noGrp="1"/>
          </p:cNvSpPr>
          <p:nvPr>
            <p:ph type="sldNum" sz="quarter" idx="12"/>
          </p:nvPr>
        </p:nvSpPr>
        <p:spPr/>
        <p:txBody>
          <a:bodyPr/>
          <a:lstStyle/>
          <a:p>
            <a:fld id="{A06F21A1-F775-407B-B3D0-06CB87A27AC1}" type="slidenum">
              <a:rPr lang="en-IN" smtClean="0"/>
              <a:t>‹#›</a:t>
            </a:fld>
            <a:endParaRPr lang="en-IN"/>
          </a:p>
        </p:txBody>
      </p:sp>
    </p:spTree>
    <p:extLst>
      <p:ext uri="{BB962C8B-B14F-4D97-AF65-F5344CB8AC3E}">
        <p14:creationId xmlns:p14="http://schemas.microsoft.com/office/powerpoint/2010/main" val="2104063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0DDAC-BA8F-43B4-80F0-3D4E869FF7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3F1F4D-C1C5-401C-919D-79AC1A76FC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63D68C-D66F-4FE7-89E5-6007419727DE}"/>
              </a:ext>
            </a:extLst>
          </p:cNvPr>
          <p:cNvSpPr>
            <a:spLocks noGrp="1"/>
          </p:cNvSpPr>
          <p:nvPr>
            <p:ph type="dt" sz="half" idx="10"/>
          </p:nvPr>
        </p:nvSpPr>
        <p:spPr/>
        <p:txBody>
          <a:bodyPr/>
          <a:lstStyle/>
          <a:p>
            <a:fld id="{F693D03A-B859-439F-927B-18E1232C6D39}" type="datetimeFigureOut">
              <a:rPr lang="en-IN" smtClean="0"/>
              <a:t>31-03-2022</a:t>
            </a:fld>
            <a:endParaRPr lang="en-IN"/>
          </a:p>
        </p:txBody>
      </p:sp>
      <p:sp>
        <p:nvSpPr>
          <p:cNvPr id="5" name="Footer Placeholder 4">
            <a:extLst>
              <a:ext uri="{FF2B5EF4-FFF2-40B4-BE49-F238E27FC236}">
                <a16:creationId xmlns:a16="http://schemas.microsoft.com/office/drawing/2014/main" id="{F19E216C-E1CD-4E47-A331-C2ADCC8FBD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9E3527-3945-40FD-9864-84CC66BAAE9B}"/>
              </a:ext>
            </a:extLst>
          </p:cNvPr>
          <p:cNvSpPr>
            <a:spLocks noGrp="1"/>
          </p:cNvSpPr>
          <p:nvPr>
            <p:ph type="sldNum" sz="quarter" idx="12"/>
          </p:nvPr>
        </p:nvSpPr>
        <p:spPr/>
        <p:txBody>
          <a:bodyPr/>
          <a:lstStyle/>
          <a:p>
            <a:fld id="{A06F21A1-F775-407B-B3D0-06CB87A27AC1}" type="slidenum">
              <a:rPr lang="en-IN" smtClean="0"/>
              <a:t>‹#›</a:t>
            </a:fld>
            <a:endParaRPr lang="en-IN"/>
          </a:p>
        </p:txBody>
      </p:sp>
    </p:spTree>
    <p:extLst>
      <p:ext uri="{BB962C8B-B14F-4D97-AF65-F5344CB8AC3E}">
        <p14:creationId xmlns:p14="http://schemas.microsoft.com/office/powerpoint/2010/main" val="3361148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F946D-C488-48A2-B6AE-1D1A951CBE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C8E8774-5281-4CB1-A9E6-F6791F9548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32185E-3F8C-4FF0-8303-421154387711}"/>
              </a:ext>
            </a:extLst>
          </p:cNvPr>
          <p:cNvSpPr>
            <a:spLocks noGrp="1"/>
          </p:cNvSpPr>
          <p:nvPr>
            <p:ph type="dt" sz="half" idx="10"/>
          </p:nvPr>
        </p:nvSpPr>
        <p:spPr/>
        <p:txBody>
          <a:bodyPr/>
          <a:lstStyle/>
          <a:p>
            <a:fld id="{F693D03A-B859-439F-927B-18E1232C6D39}" type="datetimeFigureOut">
              <a:rPr lang="en-IN" smtClean="0"/>
              <a:t>31-03-2022</a:t>
            </a:fld>
            <a:endParaRPr lang="en-IN"/>
          </a:p>
        </p:txBody>
      </p:sp>
      <p:sp>
        <p:nvSpPr>
          <p:cNvPr id="5" name="Footer Placeholder 4">
            <a:extLst>
              <a:ext uri="{FF2B5EF4-FFF2-40B4-BE49-F238E27FC236}">
                <a16:creationId xmlns:a16="http://schemas.microsoft.com/office/drawing/2014/main" id="{8F28C7C3-D227-47EC-8142-50481921A2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5B6DFE-9F11-47F6-A2C8-535FEA149F61}"/>
              </a:ext>
            </a:extLst>
          </p:cNvPr>
          <p:cNvSpPr>
            <a:spLocks noGrp="1"/>
          </p:cNvSpPr>
          <p:nvPr>
            <p:ph type="sldNum" sz="quarter" idx="12"/>
          </p:nvPr>
        </p:nvSpPr>
        <p:spPr/>
        <p:txBody>
          <a:bodyPr/>
          <a:lstStyle/>
          <a:p>
            <a:fld id="{A06F21A1-F775-407B-B3D0-06CB87A27AC1}" type="slidenum">
              <a:rPr lang="en-IN" smtClean="0"/>
              <a:t>‹#›</a:t>
            </a:fld>
            <a:endParaRPr lang="en-IN"/>
          </a:p>
        </p:txBody>
      </p:sp>
    </p:spTree>
    <p:extLst>
      <p:ext uri="{BB962C8B-B14F-4D97-AF65-F5344CB8AC3E}">
        <p14:creationId xmlns:p14="http://schemas.microsoft.com/office/powerpoint/2010/main" val="1183639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08883-661C-49B4-ACBD-0A7CD2BA48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AB98A9-814C-47C2-BAE8-DA34B337E1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7DBC6E-A9DF-4C12-8BA5-CDBAB8333D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E647AF-8105-40BD-8741-A546FDD1138D}"/>
              </a:ext>
            </a:extLst>
          </p:cNvPr>
          <p:cNvSpPr>
            <a:spLocks noGrp="1"/>
          </p:cNvSpPr>
          <p:nvPr>
            <p:ph type="dt" sz="half" idx="10"/>
          </p:nvPr>
        </p:nvSpPr>
        <p:spPr/>
        <p:txBody>
          <a:bodyPr/>
          <a:lstStyle/>
          <a:p>
            <a:fld id="{F693D03A-B859-439F-927B-18E1232C6D39}" type="datetimeFigureOut">
              <a:rPr lang="en-IN" smtClean="0"/>
              <a:t>31-03-2022</a:t>
            </a:fld>
            <a:endParaRPr lang="en-IN"/>
          </a:p>
        </p:txBody>
      </p:sp>
      <p:sp>
        <p:nvSpPr>
          <p:cNvPr id="6" name="Footer Placeholder 5">
            <a:extLst>
              <a:ext uri="{FF2B5EF4-FFF2-40B4-BE49-F238E27FC236}">
                <a16:creationId xmlns:a16="http://schemas.microsoft.com/office/drawing/2014/main" id="{0CA1A1AD-A66B-4712-A59E-7639514D4F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B0DD2B-1227-4BBC-BC6F-2EBEBCDE28FD}"/>
              </a:ext>
            </a:extLst>
          </p:cNvPr>
          <p:cNvSpPr>
            <a:spLocks noGrp="1"/>
          </p:cNvSpPr>
          <p:nvPr>
            <p:ph type="sldNum" sz="quarter" idx="12"/>
          </p:nvPr>
        </p:nvSpPr>
        <p:spPr/>
        <p:txBody>
          <a:bodyPr/>
          <a:lstStyle/>
          <a:p>
            <a:fld id="{A06F21A1-F775-407B-B3D0-06CB87A27AC1}" type="slidenum">
              <a:rPr lang="en-IN" smtClean="0"/>
              <a:t>‹#›</a:t>
            </a:fld>
            <a:endParaRPr lang="en-IN"/>
          </a:p>
        </p:txBody>
      </p:sp>
    </p:spTree>
    <p:extLst>
      <p:ext uri="{BB962C8B-B14F-4D97-AF65-F5344CB8AC3E}">
        <p14:creationId xmlns:p14="http://schemas.microsoft.com/office/powerpoint/2010/main" val="2066195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1739B-D827-4E02-96D2-81D1FF2B7F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6690AF-69AD-41B3-BA1F-D05634FBD7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8B1687-1340-45FD-B2D7-AF02619151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DA3E7EE-98F2-427D-BD9D-FA1E55617C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39D759-FBBC-4F30-A676-50B2EB26AA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654929-9026-4337-99F7-D34233105F8C}"/>
              </a:ext>
            </a:extLst>
          </p:cNvPr>
          <p:cNvSpPr>
            <a:spLocks noGrp="1"/>
          </p:cNvSpPr>
          <p:nvPr>
            <p:ph type="dt" sz="half" idx="10"/>
          </p:nvPr>
        </p:nvSpPr>
        <p:spPr/>
        <p:txBody>
          <a:bodyPr/>
          <a:lstStyle/>
          <a:p>
            <a:fld id="{F693D03A-B859-439F-927B-18E1232C6D39}" type="datetimeFigureOut">
              <a:rPr lang="en-IN" smtClean="0"/>
              <a:t>31-03-2022</a:t>
            </a:fld>
            <a:endParaRPr lang="en-IN"/>
          </a:p>
        </p:txBody>
      </p:sp>
      <p:sp>
        <p:nvSpPr>
          <p:cNvPr id="8" name="Footer Placeholder 7">
            <a:extLst>
              <a:ext uri="{FF2B5EF4-FFF2-40B4-BE49-F238E27FC236}">
                <a16:creationId xmlns:a16="http://schemas.microsoft.com/office/drawing/2014/main" id="{D31CBBC3-60E5-4015-8291-98E65B14A3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2E5404-F86D-4AE6-8CC4-67518EF77AD0}"/>
              </a:ext>
            </a:extLst>
          </p:cNvPr>
          <p:cNvSpPr>
            <a:spLocks noGrp="1"/>
          </p:cNvSpPr>
          <p:nvPr>
            <p:ph type="sldNum" sz="quarter" idx="12"/>
          </p:nvPr>
        </p:nvSpPr>
        <p:spPr/>
        <p:txBody>
          <a:bodyPr/>
          <a:lstStyle/>
          <a:p>
            <a:fld id="{A06F21A1-F775-407B-B3D0-06CB87A27AC1}" type="slidenum">
              <a:rPr lang="en-IN" smtClean="0"/>
              <a:t>‹#›</a:t>
            </a:fld>
            <a:endParaRPr lang="en-IN"/>
          </a:p>
        </p:txBody>
      </p:sp>
    </p:spTree>
    <p:extLst>
      <p:ext uri="{BB962C8B-B14F-4D97-AF65-F5344CB8AC3E}">
        <p14:creationId xmlns:p14="http://schemas.microsoft.com/office/powerpoint/2010/main" val="3256936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5B057-5119-416D-BDFF-C71FAA466BD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C87D36D-9584-451E-A8D9-9ABC35AE2255}"/>
              </a:ext>
            </a:extLst>
          </p:cNvPr>
          <p:cNvSpPr>
            <a:spLocks noGrp="1"/>
          </p:cNvSpPr>
          <p:nvPr>
            <p:ph type="dt" sz="half" idx="10"/>
          </p:nvPr>
        </p:nvSpPr>
        <p:spPr/>
        <p:txBody>
          <a:bodyPr/>
          <a:lstStyle/>
          <a:p>
            <a:fld id="{F693D03A-B859-439F-927B-18E1232C6D39}" type="datetimeFigureOut">
              <a:rPr lang="en-IN" smtClean="0"/>
              <a:t>31-03-2022</a:t>
            </a:fld>
            <a:endParaRPr lang="en-IN"/>
          </a:p>
        </p:txBody>
      </p:sp>
      <p:sp>
        <p:nvSpPr>
          <p:cNvPr id="4" name="Footer Placeholder 3">
            <a:extLst>
              <a:ext uri="{FF2B5EF4-FFF2-40B4-BE49-F238E27FC236}">
                <a16:creationId xmlns:a16="http://schemas.microsoft.com/office/drawing/2014/main" id="{574AF795-D5F6-47EE-96B9-E9F2FC3A864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3A62C28-9F45-4D71-881C-F9EB42323EB5}"/>
              </a:ext>
            </a:extLst>
          </p:cNvPr>
          <p:cNvSpPr>
            <a:spLocks noGrp="1"/>
          </p:cNvSpPr>
          <p:nvPr>
            <p:ph type="sldNum" sz="quarter" idx="12"/>
          </p:nvPr>
        </p:nvSpPr>
        <p:spPr/>
        <p:txBody>
          <a:bodyPr/>
          <a:lstStyle/>
          <a:p>
            <a:fld id="{A06F21A1-F775-407B-B3D0-06CB87A27AC1}" type="slidenum">
              <a:rPr lang="en-IN" smtClean="0"/>
              <a:t>‹#›</a:t>
            </a:fld>
            <a:endParaRPr lang="en-IN"/>
          </a:p>
        </p:txBody>
      </p:sp>
    </p:spTree>
    <p:extLst>
      <p:ext uri="{BB962C8B-B14F-4D97-AF65-F5344CB8AC3E}">
        <p14:creationId xmlns:p14="http://schemas.microsoft.com/office/powerpoint/2010/main" val="2750188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E9E76D-9C05-44BC-9216-84CD8CB7F9A5}"/>
              </a:ext>
            </a:extLst>
          </p:cNvPr>
          <p:cNvSpPr>
            <a:spLocks noGrp="1"/>
          </p:cNvSpPr>
          <p:nvPr>
            <p:ph type="dt" sz="half" idx="10"/>
          </p:nvPr>
        </p:nvSpPr>
        <p:spPr/>
        <p:txBody>
          <a:bodyPr/>
          <a:lstStyle/>
          <a:p>
            <a:fld id="{F693D03A-B859-439F-927B-18E1232C6D39}" type="datetimeFigureOut">
              <a:rPr lang="en-IN" smtClean="0"/>
              <a:t>31-03-2022</a:t>
            </a:fld>
            <a:endParaRPr lang="en-IN"/>
          </a:p>
        </p:txBody>
      </p:sp>
      <p:sp>
        <p:nvSpPr>
          <p:cNvPr id="3" name="Footer Placeholder 2">
            <a:extLst>
              <a:ext uri="{FF2B5EF4-FFF2-40B4-BE49-F238E27FC236}">
                <a16:creationId xmlns:a16="http://schemas.microsoft.com/office/drawing/2014/main" id="{BBB32655-72DF-48D2-8BCF-85F070433E0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48E884-5233-48AC-AC16-94666ADC8655}"/>
              </a:ext>
            </a:extLst>
          </p:cNvPr>
          <p:cNvSpPr>
            <a:spLocks noGrp="1"/>
          </p:cNvSpPr>
          <p:nvPr>
            <p:ph type="sldNum" sz="quarter" idx="12"/>
          </p:nvPr>
        </p:nvSpPr>
        <p:spPr/>
        <p:txBody>
          <a:bodyPr/>
          <a:lstStyle/>
          <a:p>
            <a:fld id="{A06F21A1-F775-407B-B3D0-06CB87A27AC1}" type="slidenum">
              <a:rPr lang="en-IN" smtClean="0"/>
              <a:t>‹#›</a:t>
            </a:fld>
            <a:endParaRPr lang="en-IN"/>
          </a:p>
        </p:txBody>
      </p:sp>
    </p:spTree>
    <p:extLst>
      <p:ext uri="{BB962C8B-B14F-4D97-AF65-F5344CB8AC3E}">
        <p14:creationId xmlns:p14="http://schemas.microsoft.com/office/powerpoint/2010/main" val="167529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61303-2580-4ADC-B5B7-1E5B26FEF5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F84697-FFAA-4920-AD64-561C52EFC1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811C83E-0DCE-431B-BE8D-37901E838D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53ADAE-959D-4D94-95E9-9BB7AB9648FA}"/>
              </a:ext>
            </a:extLst>
          </p:cNvPr>
          <p:cNvSpPr>
            <a:spLocks noGrp="1"/>
          </p:cNvSpPr>
          <p:nvPr>
            <p:ph type="dt" sz="half" idx="10"/>
          </p:nvPr>
        </p:nvSpPr>
        <p:spPr/>
        <p:txBody>
          <a:bodyPr/>
          <a:lstStyle/>
          <a:p>
            <a:fld id="{F693D03A-B859-439F-927B-18E1232C6D39}" type="datetimeFigureOut">
              <a:rPr lang="en-IN" smtClean="0"/>
              <a:t>31-03-2022</a:t>
            </a:fld>
            <a:endParaRPr lang="en-IN"/>
          </a:p>
        </p:txBody>
      </p:sp>
      <p:sp>
        <p:nvSpPr>
          <p:cNvPr id="6" name="Footer Placeholder 5">
            <a:extLst>
              <a:ext uri="{FF2B5EF4-FFF2-40B4-BE49-F238E27FC236}">
                <a16:creationId xmlns:a16="http://schemas.microsoft.com/office/drawing/2014/main" id="{E6F3F925-E2BF-467E-8879-45098C2E7A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A3DA87-86A2-4374-88B6-607E6D334C4F}"/>
              </a:ext>
            </a:extLst>
          </p:cNvPr>
          <p:cNvSpPr>
            <a:spLocks noGrp="1"/>
          </p:cNvSpPr>
          <p:nvPr>
            <p:ph type="sldNum" sz="quarter" idx="12"/>
          </p:nvPr>
        </p:nvSpPr>
        <p:spPr/>
        <p:txBody>
          <a:bodyPr/>
          <a:lstStyle/>
          <a:p>
            <a:fld id="{A06F21A1-F775-407B-B3D0-06CB87A27AC1}" type="slidenum">
              <a:rPr lang="en-IN" smtClean="0"/>
              <a:t>‹#›</a:t>
            </a:fld>
            <a:endParaRPr lang="en-IN"/>
          </a:p>
        </p:txBody>
      </p:sp>
    </p:spTree>
    <p:extLst>
      <p:ext uri="{BB962C8B-B14F-4D97-AF65-F5344CB8AC3E}">
        <p14:creationId xmlns:p14="http://schemas.microsoft.com/office/powerpoint/2010/main" val="1969449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14030-0831-43CD-8DA0-2DC0558530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B688C97-4C35-4327-8097-C4819193E9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E95A116-4611-4EDC-8870-397176ED95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DD90BF-3F7F-4389-BEC4-9DEAB1730038}"/>
              </a:ext>
            </a:extLst>
          </p:cNvPr>
          <p:cNvSpPr>
            <a:spLocks noGrp="1"/>
          </p:cNvSpPr>
          <p:nvPr>
            <p:ph type="dt" sz="half" idx="10"/>
          </p:nvPr>
        </p:nvSpPr>
        <p:spPr/>
        <p:txBody>
          <a:bodyPr/>
          <a:lstStyle/>
          <a:p>
            <a:fld id="{F693D03A-B859-439F-927B-18E1232C6D39}" type="datetimeFigureOut">
              <a:rPr lang="en-IN" smtClean="0"/>
              <a:t>31-03-2022</a:t>
            </a:fld>
            <a:endParaRPr lang="en-IN"/>
          </a:p>
        </p:txBody>
      </p:sp>
      <p:sp>
        <p:nvSpPr>
          <p:cNvPr id="6" name="Footer Placeholder 5">
            <a:extLst>
              <a:ext uri="{FF2B5EF4-FFF2-40B4-BE49-F238E27FC236}">
                <a16:creationId xmlns:a16="http://schemas.microsoft.com/office/drawing/2014/main" id="{16BCA883-8E7E-4D02-A133-E2EF53CA0D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2612ED-DA6E-4E1F-8A90-8376E30C4C7C}"/>
              </a:ext>
            </a:extLst>
          </p:cNvPr>
          <p:cNvSpPr>
            <a:spLocks noGrp="1"/>
          </p:cNvSpPr>
          <p:nvPr>
            <p:ph type="sldNum" sz="quarter" idx="12"/>
          </p:nvPr>
        </p:nvSpPr>
        <p:spPr/>
        <p:txBody>
          <a:bodyPr/>
          <a:lstStyle/>
          <a:p>
            <a:fld id="{A06F21A1-F775-407B-B3D0-06CB87A27AC1}" type="slidenum">
              <a:rPr lang="en-IN" smtClean="0"/>
              <a:t>‹#›</a:t>
            </a:fld>
            <a:endParaRPr lang="en-IN"/>
          </a:p>
        </p:txBody>
      </p:sp>
    </p:spTree>
    <p:extLst>
      <p:ext uri="{BB962C8B-B14F-4D97-AF65-F5344CB8AC3E}">
        <p14:creationId xmlns:p14="http://schemas.microsoft.com/office/powerpoint/2010/main" val="4042079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BD8FB5-EE43-422F-B8F2-57BCE6BC55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1A90AB-3C14-46C1-B5F4-E3B576777D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B71450-D491-4AE0-9D69-01E50837C7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93D03A-B859-439F-927B-18E1232C6D39}" type="datetimeFigureOut">
              <a:rPr lang="en-IN" smtClean="0"/>
              <a:t>31-03-2022</a:t>
            </a:fld>
            <a:endParaRPr lang="en-IN"/>
          </a:p>
        </p:txBody>
      </p:sp>
      <p:sp>
        <p:nvSpPr>
          <p:cNvPr id="5" name="Footer Placeholder 4">
            <a:extLst>
              <a:ext uri="{FF2B5EF4-FFF2-40B4-BE49-F238E27FC236}">
                <a16:creationId xmlns:a16="http://schemas.microsoft.com/office/drawing/2014/main" id="{6E90C55A-982F-4080-850A-2F7FC15FFD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2C2C88-17EC-4EAE-9720-31CC0E42CE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6F21A1-F775-407B-B3D0-06CB87A27AC1}" type="slidenum">
              <a:rPr lang="en-IN" smtClean="0"/>
              <a:t>‹#›</a:t>
            </a:fld>
            <a:endParaRPr lang="en-IN"/>
          </a:p>
        </p:txBody>
      </p:sp>
    </p:spTree>
    <p:extLst>
      <p:ext uri="{BB962C8B-B14F-4D97-AF65-F5344CB8AC3E}">
        <p14:creationId xmlns:p14="http://schemas.microsoft.com/office/powerpoint/2010/main" val="829528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7E904-B26B-456F-8CF6-2573EF1D6F54}"/>
              </a:ext>
            </a:extLst>
          </p:cNvPr>
          <p:cNvSpPr>
            <a:spLocks noGrp="1"/>
          </p:cNvSpPr>
          <p:nvPr>
            <p:ph type="ctrTitle"/>
          </p:nvPr>
        </p:nvSpPr>
        <p:spPr>
          <a:xfrm>
            <a:off x="7464613" y="420130"/>
            <a:ext cx="4348445" cy="4252943"/>
          </a:xfrm>
        </p:spPr>
        <p:txBody>
          <a:bodyPr anchor="b">
            <a:noAutofit/>
          </a:bodyPr>
          <a:lstStyle/>
          <a:p>
            <a:pPr algn="l"/>
            <a:r>
              <a:rPr lang="en-US" dirty="0"/>
              <a:t>Hadoop Ecosystem Components and Its Architecture</a:t>
            </a:r>
          </a:p>
        </p:txBody>
      </p:sp>
      <p:sp>
        <p:nvSpPr>
          <p:cNvPr id="4" name="Subtitle 3">
            <a:extLst>
              <a:ext uri="{FF2B5EF4-FFF2-40B4-BE49-F238E27FC236}">
                <a16:creationId xmlns:a16="http://schemas.microsoft.com/office/drawing/2014/main" id="{DFAB6EDD-8CF8-451F-B188-EA60120BB227}"/>
              </a:ext>
            </a:extLst>
          </p:cNvPr>
          <p:cNvSpPr>
            <a:spLocks noGrp="1"/>
          </p:cNvSpPr>
          <p:nvPr>
            <p:ph type="subTitle" idx="1"/>
          </p:nvPr>
        </p:nvSpPr>
        <p:spPr>
          <a:xfrm>
            <a:off x="7464612" y="4750893"/>
            <a:ext cx="4087305" cy="1147863"/>
          </a:xfrm>
        </p:spPr>
        <p:txBody>
          <a:bodyPr anchor="t">
            <a:normAutofit/>
          </a:bodyPr>
          <a:lstStyle/>
          <a:p>
            <a:pPr algn="l"/>
            <a:r>
              <a:rPr lang="en-US" sz="2000" dirty="0"/>
              <a:t>Dr. Supriya Chakraborty </a:t>
            </a:r>
            <a:endParaRPr lang="en-IN" sz="2000" dirty="0"/>
          </a:p>
        </p:txBody>
      </p:sp>
      <p:pic>
        <p:nvPicPr>
          <p:cNvPr id="6" name="Picture 5" descr="3D box skeletons">
            <a:extLst>
              <a:ext uri="{FF2B5EF4-FFF2-40B4-BE49-F238E27FC236}">
                <a16:creationId xmlns:a16="http://schemas.microsoft.com/office/drawing/2014/main" id="{2298411D-7EF6-441F-BB79-A4B9165F45C2}"/>
              </a:ext>
            </a:extLst>
          </p:cNvPr>
          <p:cNvPicPr>
            <a:picLocks noChangeAspect="1"/>
          </p:cNvPicPr>
          <p:nvPr/>
        </p:nvPicPr>
        <p:blipFill rotWithShape="1">
          <a:blip r:embed="rId3"/>
          <a:srcRect l="17511" r="14078"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860395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E44BDD-AFD3-4261-A8C1-F62EBF58A979}"/>
              </a:ext>
            </a:extLst>
          </p:cNvPr>
          <p:cNvSpPr>
            <a:spLocks noGrp="1"/>
          </p:cNvSpPr>
          <p:nvPr>
            <p:ph type="title"/>
          </p:nvPr>
        </p:nvSpPr>
        <p:spPr/>
        <p:txBody>
          <a:bodyPr>
            <a:normAutofit/>
          </a:bodyPr>
          <a:lstStyle/>
          <a:p>
            <a:r>
              <a:rPr lang="en-US" dirty="0">
                <a:solidFill>
                  <a:srgbClr val="FFFFFF"/>
                </a:solidFill>
              </a:rPr>
              <a:t>Thank You </a:t>
            </a:r>
            <a:endParaRPr lang="en-IN" dirty="0">
              <a:solidFill>
                <a:srgbClr val="FFFFFF"/>
              </a:solidFill>
            </a:endParaRPr>
          </a:p>
        </p:txBody>
      </p:sp>
      <p:sp>
        <p:nvSpPr>
          <p:cNvPr id="2" name="Content Placeholder 1">
            <a:extLst>
              <a:ext uri="{FF2B5EF4-FFF2-40B4-BE49-F238E27FC236}">
                <a16:creationId xmlns:a16="http://schemas.microsoft.com/office/drawing/2014/main" id="{A20FB252-E53E-442C-A0EE-97883180789A}"/>
              </a:ext>
            </a:extLst>
          </p:cNvPr>
          <p:cNvSpPr>
            <a:spLocks noGrp="1"/>
          </p:cNvSpPr>
          <p:nvPr>
            <p:ph idx="1"/>
          </p:nvPr>
        </p:nvSpPr>
        <p:spPr>
          <a:xfrm>
            <a:off x="838200" y="562708"/>
            <a:ext cx="10515600" cy="5614255"/>
          </a:xfrm>
        </p:spPr>
        <p:txBody>
          <a:bodyPr>
            <a:normAutofit/>
          </a:bodyPr>
          <a:lstStyle/>
          <a:p>
            <a:pPr>
              <a:lnSpc>
                <a:spcPct val="150000"/>
              </a:lnSpc>
            </a:pPr>
            <a:r>
              <a:rPr lang="en-US" sz="3600" b="1" i="0" u="none" strike="noStrike" baseline="0" dirty="0">
                <a:solidFill>
                  <a:srgbClr val="494949"/>
                </a:solidFill>
                <a:latin typeface="Times New Roman" panose="02020603050405020304" pitchFamily="18" charset="0"/>
              </a:rPr>
              <a:t>How Pig works? </a:t>
            </a:r>
          </a:p>
          <a:p>
            <a:pPr marL="0" indent="0" algn="just">
              <a:lnSpc>
                <a:spcPct val="150000"/>
              </a:lnSpc>
              <a:buNone/>
            </a:pPr>
            <a:r>
              <a:rPr lang="en-US" sz="3600" b="0" i="0" u="none" strike="noStrike" baseline="0" dirty="0">
                <a:solidFill>
                  <a:srgbClr val="494949"/>
                </a:solidFill>
                <a:latin typeface="Times New Roman" panose="02020603050405020304" pitchFamily="18" charset="0"/>
              </a:rPr>
              <a:t>In PIG, first the load command, loads the data. Then we perform various functions on it like grouping, filtering, joining, sorting, etc. At last, either you can dump the data on the screen or you can store the result back in HDFS.</a:t>
            </a:r>
            <a:endParaRPr lang="en-IN" sz="3600" dirty="0"/>
          </a:p>
        </p:txBody>
      </p:sp>
    </p:spTree>
    <p:extLst>
      <p:ext uri="{BB962C8B-B14F-4D97-AF65-F5344CB8AC3E}">
        <p14:creationId xmlns:p14="http://schemas.microsoft.com/office/powerpoint/2010/main" val="763334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14F1E-9C04-4AD9-8740-6FBAEAA1730B}"/>
              </a:ext>
            </a:extLst>
          </p:cNvPr>
          <p:cNvSpPr>
            <a:spLocks noGrp="1"/>
          </p:cNvSpPr>
          <p:nvPr>
            <p:ph type="title"/>
          </p:nvPr>
        </p:nvSpPr>
        <p:spPr>
          <a:xfrm>
            <a:off x="222739" y="230554"/>
            <a:ext cx="5421923" cy="595924"/>
          </a:xfrm>
        </p:spPr>
        <p:txBody>
          <a:bodyPr>
            <a:normAutofit fontScale="90000"/>
          </a:bodyPr>
          <a:lstStyle/>
          <a:p>
            <a:r>
              <a:rPr lang="en-US" dirty="0"/>
              <a:t>HIVE </a:t>
            </a:r>
            <a:endParaRPr lang="en-IN" dirty="0"/>
          </a:p>
        </p:txBody>
      </p:sp>
      <p:sp>
        <p:nvSpPr>
          <p:cNvPr id="3" name="Content Placeholder 2">
            <a:extLst>
              <a:ext uri="{FF2B5EF4-FFF2-40B4-BE49-F238E27FC236}">
                <a16:creationId xmlns:a16="http://schemas.microsoft.com/office/drawing/2014/main" id="{71690CAD-A196-4D17-B4D7-FB6A36EE8111}"/>
              </a:ext>
            </a:extLst>
          </p:cNvPr>
          <p:cNvSpPr>
            <a:spLocks noGrp="1"/>
          </p:cNvSpPr>
          <p:nvPr>
            <p:ph idx="1"/>
          </p:nvPr>
        </p:nvSpPr>
        <p:spPr>
          <a:xfrm>
            <a:off x="222739" y="826477"/>
            <a:ext cx="11523784" cy="5800969"/>
          </a:xfrm>
        </p:spPr>
        <p:txBody>
          <a:bodyPr>
            <a:normAutofit lnSpcReduction="10000"/>
          </a:bodyPr>
          <a:lstStyle/>
          <a:p>
            <a:r>
              <a:rPr lang="en-US" sz="2400" b="0" i="0" u="none" strike="noStrike" baseline="0" dirty="0">
                <a:solidFill>
                  <a:srgbClr val="494949"/>
                </a:solidFill>
                <a:latin typeface="Times New Roman" panose="02020603050405020304" pitchFamily="18" charset="0"/>
              </a:rPr>
              <a:t>Facebook created HIVE for people who are fluent with SQL. Thus, HIVE makes them feel at home while working in a Hadoop Ecosystem. </a:t>
            </a:r>
          </a:p>
          <a:p>
            <a:r>
              <a:rPr lang="en-US" sz="2400" b="0" i="0" u="none" strike="noStrike" baseline="0" dirty="0">
                <a:solidFill>
                  <a:srgbClr val="494949"/>
                </a:solidFill>
                <a:latin typeface="Times New Roman" panose="02020603050405020304" pitchFamily="18" charset="0"/>
              </a:rPr>
              <a:t> Basically, HIVE is a data warehousing component which performs reading, writing and managing large data sets in a distributed environment using SQL-like interface. </a:t>
            </a:r>
          </a:p>
          <a:p>
            <a:r>
              <a:rPr lang="en-IN" sz="2400" b="1" i="1" u="none" strike="noStrike" baseline="0" dirty="0">
                <a:solidFill>
                  <a:srgbClr val="494949"/>
                </a:solidFill>
                <a:latin typeface="Times New Roman" panose="02020603050405020304" pitchFamily="18" charset="0"/>
              </a:rPr>
              <a:t>HIVE + SQL = HQL ; </a:t>
            </a:r>
            <a:r>
              <a:rPr lang="en-US" sz="2400" b="0" i="0" u="none" strike="noStrike" baseline="0" dirty="0">
                <a:solidFill>
                  <a:srgbClr val="494949"/>
                </a:solidFill>
                <a:latin typeface="Times New Roman" panose="02020603050405020304" pitchFamily="18" charset="0"/>
              </a:rPr>
              <a:t>The query language of Hive is called Hive Query Language(HQL), which is very similar like SQL. </a:t>
            </a:r>
          </a:p>
          <a:p>
            <a:r>
              <a:rPr lang="en-US" sz="2400" b="0" i="0" u="none" strike="noStrike" baseline="0" dirty="0">
                <a:solidFill>
                  <a:srgbClr val="494949"/>
                </a:solidFill>
                <a:latin typeface="Times New Roman" panose="02020603050405020304" pitchFamily="18" charset="0"/>
              </a:rPr>
              <a:t>It has 2 basic components: </a:t>
            </a:r>
            <a:r>
              <a:rPr lang="en-US" sz="2400" b="1" i="0" u="none" strike="noStrike" baseline="0" dirty="0">
                <a:solidFill>
                  <a:srgbClr val="494949"/>
                </a:solidFill>
                <a:latin typeface="Times New Roman" panose="02020603050405020304" pitchFamily="18" charset="0"/>
              </a:rPr>
              <a:t>Hive Command Line and JDBC/ODBC driver</a:t>
            </a:r>
            <a:r>
              <a:rPr lang="en-US" sz="2400" b="0" i="0" u="none" strike="noStrike" baseline="0" dirty="0">
                <a:solidFill>
                  <a:srgbClr val="494949"/>
                </a:solidFill>
                <a:latin typeface="Times New Roman" panose="02020603050405020304" pitchFamily="18" charset="0"/>
              </a:rPr>
              <a:t>. </a:t>
            </a:r>
          </a:p>
          <a:p>
            <a:r>
              <a:rPr lang="en-US" sz="2400" b="0" i="0" u="none" strike="noStrike" baseline="0" dirty="0">
                <a:solidFill>
                  <a:srgbClr val="494949"/>
                </a:solidFill>
                <a:latin typeface="Times New Roman" panose="02020603050405020304" pitchFamily="18" charset="0"/>
              </a:rPr>
              <a:t>The </a:t>
            </a:r>
            <a:r>
              <a:rPr lang="en-US" sz="2400" b="1" i="0" u="none" strike="noStrike" baseline="0" dirty="0">
                <a:solidFill>
                  <a:srgbClr val="494949"/>
                </a:solidFill>
                <a:latin typeface="Times New Roman" panose="02020603050405020304" pitchFamily="18" charset="0"/>
              </a:rPr>
              <a:t>Hive Command line </a:t>
            </a:r>
            <a:r>
              <a:rPr lang="en-US" sz="2400" b="0" i="0" u="none" strike="noStrike" baseline="0" dirty="0">
                <a:solidFill>
                  <a:srgbClr val="494949"/>
                </a:solidFill>
                <a:latin typeface="Times New Roman" panose="02020603050405020304" pitchFamily="18" charset="0"/>
              </a:rPr>
              <a:t>interface is used to execute HQL commands. </a:t>
            </a:r>
          </a:p>
          <a:p>
            <a:r>
              <a:rPr lang="en-US" sz="2400" b="0" i="0" u="none" strike="noStrike" baseline="0" dirty="0">
                <a:solidFill>
                  <a:srgbClr val="494949"/>
                </a:solidFill>
                <a:latin typeface="Times New Roman" panose="02020603050405020304" pitchFamily="18" charset="0"/>
              </a:rPr>
              <a:t>While, Java Database Connectivity (</a:t>
            </a:r>
            <a:r>
              <a:rPr lang="en-US" sz="2400" b="1" i="0" u="none" strike="noStrike" baseline="0" dirty="0">
                <a:solidFill>
                  <a:srgbClr val="494949"/>
                </a:solidFill>
                <a:latin typeface="Times New Roman" panose="02020603050405020304" pitchFamily="18" charset="0"/>
              </a:rPr>
              <a:t>JDBC</a:t>
            </a:r>
            <a:r>
              <a:rPr lang="en-US" sz="2400" b="0" i="0" u="none" strike="noStrike" baseline="0" dirty="0">
                <a:solidFill>
                  <a:srgbClr val="494949"/>
                </a:solidFill>
                <a:latin typeface="Times New Roman" panose="02020603050405020304" pitchFamily="18" charset="0"/>
              </a:rPr>
              <a:t>) and Object Database Connectivity (</a:t>
            </a:r>
            <a:r>
              <a:rPr lang="en-US" sz="2400" b="1" i="0" u="none" strike="noStrike" baseline="0" dirty="0">
                <a:solidFill>
                  <a:srgbClr val="494949"/>
                </a:solidFill>
                <a:latin typeface="Times New Roman" panose="02020603050405020304" pitchFamily="18" charset="0"/>
              </a:rPr>
              <a:t>ODBC</a:t>
            </a:r>
            <a:r>
              <a:rPr lang="en-US" sz="2400" b="0" i="0" u="none" strike="noStrike" baseline="0" dirty="0">
                <a:solidFill>
                  <a:srgbClr val="494949"/>
                </a:solidFill>
                <a:latin typeface="Times New Roman" panose="02020603050405020304" pitchFamily="18" charset="0"/>
              </a:rPr>
              <a:t>) is used to establish connection from data storage. </a:t>
            </a:r>
          </a:p>
          <a:p>
            <a:r>
              <a:rPr lang="en-US" sz="2400" b="0" i="0" u="none" strike="noStrike" baseline="0" dirty="0">
                <a:solidFill>
                  <a:srgbClr val="494949"/>
                </a:solidFill>
                <a:latin typeface="Times New Roman" panose="02020603050405020304" pitchFamily="18" charset="0"/>
              </a:rPr>
              <a:t>Secondly, Hive is highly scalable. As, it can serve both the purposes, i.e. large data set processing (i.e. Batch query processing) and real time processing (i.e. Interactive query processing). </a:t>
            </a:r>
          </a:p>
          <a:p>
            <a:r>
              <a:rPr lang="en-US" sz="2400" b="0" i="0" u="none" strike="noStrike" baseline="0" dirty="0">
                <a:solidFill>
                  <a:srgbClr val="494949"/>
                </a:solidFill>
                <a:latin typeface="Times New Roman" panose="02020603050405020304" pitchFamily="18" charset="0"/>
              </a:rPr>
              <a:t>You can use predefined functions, or write tailored user defined functions (UDF) also to accomplish your specific needs. </a:t>
            </a:r>
          </a:p>
          <a:p>
            <a:pPr marL="0" indent="0">
              <a:buNone/>
            </a:pPr>
            <a:endParaRPr lang="en-IN" dirty="0"/>
          </a:p>
        </p:txBody>
      </p:sp>
      <p:pic>
        <p:nvPicPr>
          <p:cNvPr id="5" name="Picture 4">
            <a:extLst>
              <a:ext uri="{FF2B5EF4-FFF2-40B4-BE49-F238E27FC236}">
                <a16:creationId xmlns:a16="http://schemas.microsoft.com/office/drawing/2014/main" id="{2C649C71-BE77-4AE2-B107-865F836CF843}"/>
              </a:ext>
            </a:extLst>
          </p:cNvPr>
          <p:cNvPicPr>
            <a:picLocks noChangeAspect="1"/>
          </p:cNvPicPr>
          <p:nvPr/>
        </p:nvPicPr>
        <p:blipFill>
          <a:blip r:embed="rId2"/>
          <a:stretch>
            <a:fillRect/>
          </a:stretch>
        </p:blipFill>
        <p:spPr>
          <a:xfrm>
            <a:off x="10722715" y="19559"/>
            <a:ext cx="1246545" cy="1111962"/>
          </a:xfrm>
          <a:prstGeom prst="rect">
            <a:avLst/>
          </a:prstGeom>
        </p:spPr>
      </p:pic>
    </p:spTree>
    <p:extLst>
      <p:ext uri="{BB962C8B-B14F-4D97-AF65-F5344CB8AC3E}">
        <p14:creationId xmlns:p14="http://schemas.microsoft.com/office/powerpoint/2010/main" val="411924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E521-768A-40AB-8B5A-3557DCF45FEC}"/>
              </a:ext>
            </a:extLst>
          </p:cNvPr>
          <p:cNvSpPr>
            <a:spLocks noGrp="1"/>
          </p:cNvSpPr>
          <p:nvPr>
            <p:ph type="title"/>
          </p:nvPr>
        </p:nvSpPr>
        <p:spPr/>
        <p:txBody>
          <a:bodyPr/>
          <a:lstStyle/>
          <a:p>
            <a:r>
              <a:rPr lang="en-US" dirty="0"/>
              <a:t>Mahout </a:t>
            </a:r>
            <a:endParaRPr lang="en-IN" dirty="0"/>
          </a:p>
        </p:txBody>
      </p:sp>
      <p:sp>
        <p:nvSpPr>
          <p:cNvPr id="3" name="Content Placeholder 2">
            <a:extLst>
              <a:ext uri="{FF2B5EF4-FFF2-40B4-BE49-F238E27FC236}">
                <a16:creationId xmlns:a16="http://schemas.microsoft.com/office/drawing/2014/main" id="{58B6CD95-F7FD-4259-9EF4-F3CE49D8D0E6}"/>
              </a:ext>
            </a:extLst>
          </p:cNvPr>
          <p:cNvSpPr>
            <a:spLocks noGrp="1"/>
          </p:cNvSpPr>
          <p:nvPr>
            <p:ph idx="1"/>
          </p:nvPr>
        </p:nvSpPr>
        <p:spPr/>
        <p:txBody>
          <a:bodyPr>
            <a:normAutofit/>
          </a:bodyPr>
          <a:lstStyle/>
          <a:p>
            <a:r>
              <a:rPr lang="en-US" dirty="0"/>
              <a:t>Mahout provides an environment for creating machine learning applications. Machine learning algorithms allow us to build self-learning machines that evolve by itself without being explicitly programmed. Based on user </a:t>
            </a:r>
            <a:r>
              <a:rPr lang="en-US" dirty="0" err="1"/>
              <a:t>behaviour</a:t>
            </a:r>
            <a:r>
              <a:rPr lang="en-US" dirty="0"/>
              <a:t>, data patterns and past experiences it makes important future decisions. You can call it a descendant of Artificial Intelligence (AI).</a:t>
            </a:r>
          </a:p>
          <a:p>
            <a:endParaRPr lang="en-IN" dirty="0"/>
          </a:p>
        </p:txBody>
      </p:sp>
    </p:spTree>
    <p:extLst>
      <p:ext uri="{BB962C8B-B14F-4D97-AF65-F5344CB8AC3E}">
        <p14:creationId xmlns:p14="http://schemas.microsoft.com/office/powerpoint/2010/main" val="3008665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46AB9-13F6-444F-BD1A-132F5D9C0975}"/>
              </a:ext>
            </a:extLst>
          </p:cNvPr>
          <p:cNvSpPr>
            <a:spLocks noGrp="1"/>
          </p:cNvSpPr>
          <p:nvPr>
            <p:ph type="title"/>
          </p:nvPr>
        </p:nvSpPr>
        <p:spPr/>
        <p:txBody>
          <a:bodyPr/>
          <a:lstStyle/>
          <a:p>
            <a:r>
              <a:rPr lang="en-US" b="1" dirty="0"/>
              <a:t>What Mahout does?</a:t>
            </a:r>
            <a:endParaRPr lang="en-IN" dirty="0"/>
          </a:p>
        </p:txBody>
      </p:sp>
      <p:sp>
        <p:nvSpPr>
          <p:cNvPr id="3" name="Content Placeholder 2">
            <a:extLst>
              <a:ext uri="{FF2B5EF4-FFF2-40B4-BE49-F238E27FC236}">
                <a16:creationId xmlns:a16="http://schemas.microsoft.com/office/drawing/2014/main" id="{E2C5DF4C-CA12-4398-A752-A289F155C91C}"/>
              </a:ext>
            </a:extLst>
          </p:cNvPr>
          <p:cNvSpPr>
            <a:spLocks noGrp="1"/>
          </p:cNvSpPr>
          <p:nvPr>
            <p:ph idx="1"/>
          </p:nvPr>
        </p:nvSpPr>
        <p:spPr>
          <a:xfrm>
            <a:off x="838200" y="1690688"/>
            <a:ext cx="10515600" cy="4486275"/>
          </a:xfrm>
        </p:spPr>
        <p:txBody>
          <a:bodyPr>
            <a:normAutofit fontScale="70000" lnSpcReduction="20000"/>
          </a:bodyPr>
          <a:lstStyle/>
          <a:p>
            <a:pPr marL="0" indent="0">
              <a:buNone/>
            </a:pPr>
            <a:endParaRPr lang="en-US" dirty="0"/>
          </a:p>
          <a:p>
            <a:pPr marL="514350" indent="-514350">
              <a:buFont typeface="+mj-lt"/>
              <a:buAutoNum type="arabicPeriod"/>
            </a:pPr>
            <a:r>
              <a:rPr lang="en-US" b="1" dirty="0"/>
              <a:t>Collaborative filtering: </a:t>
            </a:r>
            <a:r>
              <a:rPr lang="en-US" dirty="0"/>
              <a:t>Mahout mines user behaviors, their patterns and their characteristics and based on that it predicts and make recommendations to the users. The typical use case is E-commerce website. </a:t>
            </a:r>
          </a:p>
          <a:p>
            <a:pPr marL="514350" indent="-514350">
              <a:buFont typeface="+mj-lt"/>
              <a:buAutoNum type="arabicPeriod"/>
            </a:pPr>
            <a:r>
              <a:rPr lang="en-US" b="1" dirty="0"/>
              <a:t>Clustering: </a:t>
            </a:r>
            <a:r>
              <a:rPr lang="en-US" dirty="0"/>
              <a:t>It organizes a similar group of data together like articles can contain blogs, news, research papers etc. </a:t>
            </a:r>
          </a:p>
          <a:p>
            <a:pPr marL="514350" indent="-514350">
              <a:buFont typeface="+mj-lt"/>
              <a:buAutoNum type="arabicPeriod"/>
            </a:pPr>
            <a:r>
              <a:rPr lang="en-US" b="1" dirty="0"/>
              <a:t>Classification</a:t>
            </a:r>
            <a:r>
              <a:rPr lang="en-US" dirty="0"/>
              <a:t>: It means classifying and categorizing data into various sub-departments like articles can be categorized into blogs, news, essay, research papers and other categories. </a:t>
            </a:r>
          </a:p>
          <a:p>
            <a:pPr marL="514350" indent="-514350">
              <a:buFont typeface="+mj-lt"/>
              <a:buAutoNum type="arabicPeriod"/>
            </a:pPr>
            <a:r>
              <a:rPr lang="en-US" b="1" dirty="0"/>
              <a:t>Frequent item set missing</a:t>
            </a:r>
            <a:r>
              <a:rPr lang="en-US" dirty="0"/>
              <a:t>: Here Mahout checks, which objects are likely to be appearing together and make suggestions, if they are missing. For example, cell phone and cover are brought together in general. So, if you search for a cell phone, it will also recommend you the cover and cases. </a:t>
            </a:r>
          </a:p>
          <a:p>
            <a:endParaRPr lang="en-IN" dirty="0"/>
          </a:p>
          <a:p>
            <a:pPr marL="0" indent="0">
              <a:buNone/>
            </a:pPr>
            <a:r>
              <a:rPr lang="en-US" dirty="0"/>
              <a:t>Mahout provides a command line to invoke various algorithms. It has a predefined set of library which already contains different inbuilt algorithms for different use cases.</a:t>
            </a:r>
            <a:endParaRPr lang="en-IN" dirty="0"/>
          </a:p>
          <a:p>
            <a:endParaRPr lang="en-IN" dirty="0"/>
          </a:p>
        </p:txBody>
      </p:sp>
    </p:spTree>
    <p:extLst>
      <p:ext uri="{BB962C8B-B14F-4D97-AF65-F5344CB8AC3E}">
        <p14:creationId xmlns:p14="http://schemas.microsoft.com/office/powerpoint/2010/main" val="3308690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2A210-C4AD-4B29-9611-F48C75A7AB77}"/>
              </a:ext>
            </a:extLst>
          </p:cNvPr>
          <p:cNvSpPr>
            <a:spLocks noGrp="1"/>
          </p:cNvSpPr>
          <p:nvPr>
            <p:ph type="title"/>
          </p:nvPr>
        </p:nvSpPr>
        <p:spPr/>
        <p:txBody>
          <a:bodyPr/>
          <a:lstStyle/>
          <a:p>
            <a:r>
              <a:rPr lang="en-US" dirty="0"/>
              <a:t>Spark </a:t>
            </a:r>
            <a:endParaRPr lang="en-IN" dirty="0"/>
          </a:p>
        </p:txBody>
      </p:sp>
      <p:sp>
        <p:nvSpPr>
          <p:cNvPr id="3" name="Content Placeholder 2">
            <a:extLst>
              <a:ext uri="{FF2B5EF4-FFF2-40B4-BE49-F238E27FC236}">
                <a16:creationId xmlns:a16="http://schemas.microsoft.com/office/drawing/2014/main" id="{23D915BD-1C11-489C-B4DB-869C5D30FF57}"/>
              </a:ext>
            </a:extLst>
          </p:cNvPr>
          <p:cNvSpPr>
            <a:spLocks noGrp="1"/>
          </p:cNvSpPr>
          <p:nvPr>
            <p:ph idx="1"/>
          </p:nvPr>
        </p:nvSpPr>
        <p:spPr/>
        <p:txBody>
          <a:bodyPr>
            <a:normAutofit lnSpcReduction="10000"/>
          </a:bodyPr>
          <a:lstStyle/>
          <a:p>
            <a:endParaRPr lang="en-IN" dirty="0"/>
          </a:p>
          <a:p>
            <a:r>
              <a:rPr lang="en-US" dirty="0"/>
              <a:t>Apache Spark is a framework for real time data analytics in a distributed computing environment. </a:t>
            </a:r>
          </a:p>
          <a:p>
            <a:r>
              <a:rPr lang="en-US" dirty="0"/>
              <a:t> The Spark is written in Scala and was originally developed at the University of California, Berkeley. </a:t>
            </a:r>
          </a:p>
          <a:p>
            <a:r>
              <a:rPr lang="en-US" dirty="0"/>
              <a:t> It executes in-memory computations to increase speed of data processing over Map-Reduce. </a:t>
            </a:r>
          </a:p>
          <a:p>
            <a:r>
              <a:rPr lang="en-US" dirty="0"/>
              <a:t> It is 100x faster than Hadoop for large scale data processing by exploiting in-memory computations and other optimizations. Therefore, it requires high processing power than Map-Reduce. </a:t>
            </a:r>
          </a:p>
          <a:p>
            <a:endParaRPr lang="en-IN" dirty="0"/>
          </a:p>
        </p:txBody>
      </p:sp>
    </p:spTree>
    <p:extLst>
      <p:ext uri="{BB962C8B-B14F-4D97-AF65-F5344CB8AC3E}">
        <p14:creationId xmlns:p14="http://schemas.microsoft.com/office/powerpoint/2010/main" val="1883031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D3829-B2B8-4FD2-987C-8D9FDEB8EF53}"/>
              </a:ext>
            </a:extLst>
          </p:cNvPr>
          <p:cNvSpPr>
            <a:spLocks noGrp="1"/>
          </p:cNvSpPr>
          <p:nvPr>
            <p:ph type="title"/>
          </p:nvPr>
        </p:nvSpPr>
        <p:spPr/>
        <p:txBody>
          <a:bodyPr/>
          <a:lstStyle/>
          <a:p>
            <a:r>
              <a:rPr lang="en-US" dirty="0"/>
              <a:t>Apache HBASE </a:t>
            </a:r>
            <a:endParaRPr lang="en-IN" dirty="0"/>
          </a:p>
        </p:txBody>
      </p:sp>
      <p:sp>
        <p:nvSpPr>
          <p:cNvPr id="3" name="Content Placeholder 2">
            <a:extLst>
              <a:ext uri="{FF2B5EF4-FFF2-40B4-BE49-F238E27FC236}">
                <a16:creationId xmlns:a16="http://schemas.microsoft.com/office/drawing/2014/main" id="{0DB13BCD-2C1F-4E4F-BE59-401A48EF81F4}"/>
              </a:ext>
            </a:extLst>
          </p:cNvPr>
          <p:cNvSpPr>
            <a:spLocks noGrp="1"/>
          </p:cNvSpPr>
          <p:nvPr>
            <p:ph idx="1"/>
          </p:nvPr>
        </p:nvSpPr>
        <p:spPr>
          <a:xfrm>
            <a:off x="838200" y="1517514"/>
            <a:ext cx="10515600" cy="4824919"/>
          </a:xfrm>
        </p:spPr>
        <p:txBody>
          <a:bodyPr>
            <a:noAutofit/>
          </a:bodyPr>
          <a:lstStyle/>
          <a:p>
            <a:r>
              <a:rPr lang="en-US" sz="2200" b="0" i="0" u="none" strike="noStrike" baseline="0" dirty="0">
                <a:solidFill>
                  <a:srgbClr val="494949"/>
                </a:solidFill>
                <a:latin typeface="Times New Roman" panose="02020603050405020304" pitchFamily="18" charset="0"/>
              </a:rPr>
              <a:t>HBase is an open source, non-relational distributed database. In other words, it is a NoSQL database. </a:t>
            </a:r>
          </a:p>
          <a:p>
            <a:r>
              <a:rPr lang="en-US" sz="2200" b="0" i="0" u="none" strike="noStrike" baseline="0" dirty="0">
                <a:solidFill>
                  <a:srgbClr val="494949"/>
                </a:solidFill>
                <a:latin typeface="Times New Roman" panose="02020603050405020304" pitchFamily="18" charset="0"/>
              </a:rPr>
              <a:t> It supports all types of data and that is why, it’s capable of handling anything and everything inside a Hadoop ecosystem. </a:t>
            </a:r>
          </a:p>
          <a:p>
            <a:r>
              <a:rPr lang="en-US" sz="2200" b="0" i="0" u="none" strike="noStrike" baseline="0" dirty="0">
                <a:solidFill>
                  <a:srgbClr val="494949"/>
                </a:solidFill>
                <a:latin typeface="Times New Roman" panose="02020603050405020304" pitchFamily="18" charset="0"/>
              </a:rPr>
              <a:t>It is modelled after Google’s </a:t>
            </a:r>
            <a:r>
              <a:rPr lang="en-US" sz="2200" b="0" i="0" u="none" strike="noStrike" baseline="0" dirty="0" err="1">
                <a:solidFill>
                  <a:srgbClr val="494949"/>
                </a:solidFill>
                <a:latin typeface="Times New Roman" panose="02020603050405020304" pitchFamily="18" charset="0"/>
              </a:rPr>
              <a:t>BigTable</a:t>
            </a:r>
            <a:r>
              <a:rPr lang="en-US" sz="2200" b="0" i="0" u="none" strike="noStrike" baseline="0" dirty="0">
                <a:solidFill>
                  <a:srgbClr val="494949"/>
                </a:solidFill>
                <a:latin typeface="Times New Roman" panose="02020603050405020304" pitchFamily="18" charset="0"/>
              </a:rPr>
              <a:t>, which is a distributed storage system designed to cope up with large data sets. </a:t>
            </a:r>
          </a:p>
          <a:p>
            <a:r>
              <a:rPr lang="en-US" sz="2200" b="0" i="0" u="none" strike="noStrike" baseline="0" dirty="0">
                <a:solidFill>
                  <a:srgbClr val="494949"/>
                </a:solidFill>
                <a:latin typeface="Times New Roman" panose="02020603050405020304" pitchFamily="18" charset="0"/>
              </a:rPr>
              <a:t> The HBase was designed to run on top of HDFS and provides </a:t>
            </a:r>
            <a:r>
              <a:rPr lang="en-US" sz="2200" b="0" i="0" u="none" strike="noStrike" baseline="0" dirty="0" err="1">
                <a:solidFill>
                  <a:srgbClr val="494949"/>
                </a:solidFill>
                <a:latin typeface="Times New Roman" panose="02020603050405020304" pitchFamily="18" charset="0"/>
              </a:rPr>
              <a:t>BigTable</a:t>
            </a:r>
            <a:r>
              <a:rPr lang="en-US" sz="2200" b="0" i="0" u="none" strike="noStrike" baseline="0" dirty="0">
                <a:solidFill>
                  <a:srgbClr val="494949"/>
                </a:solidFill>
                <a:latin typeface="Times New Roman" panose="02020603050405020304" pitchFamily="18" charset="0"/>
              </a:rPr>
              <a:t> like capabilities. </a:t>
            </a:r>
          </a:p>
          <a:p>
            <a:r>
              <a:rPr lang="en-US" sz="2200" b="0" i="0" u="none" strike="noStrike" baseline="0" dirty="0">
                <a:solidFill>
                  <a:srgbClr val="494949"/>
                </a:solidFill>
                <a:latin typeface="Times New Roman" panose="02020603050405020304" pitchFamily="18" charset="0"/>
              </a:rPr>
              <a:t> It gives us a fault tolerant way of storing sparse data, which is common in most Big Data use cases. </a:t>
            </a:r>
          </a:p>
          <a:p>
            <a:r>
              <a:rPr lang="en-US" sz="2200" b="0" i="0" u="none" strike="noStrike" baseline="0" dirty="0">
                <a:solidFill>
                  <a:srgbClr val="494949"/>
                </a:solidFill>
                <a:latin typeface="Times New Roman" panose="02020603050405020304" pitchFamily="18" charset="0"/>
              </a:rPr>
              <a:t> The HBase is written in Java, whereas HBase applications can be written in REST, Avro and Thrift APIs. </a:t>
            </a:r>
          </a:p>
          <a:p>
            <a:endParaRPr lang="en-IN" sz="2200" dirty="0"/>
          </a:p>
        </p:txBody>
      </p:sp>
    </p:spTree>
    <p:extLst>
      <p:ext uri="{BB962C8B-B14F-4D97-AF65-F5344CB8AC3E}">
        <p14:creationId xmlns:p14="http://schemas.microsoft.com/office/powerpoint/2010/main" val="3570818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016EC-7BA9-4298-BCB7-87BFE82A5679}"/>
              </a:ext>
            </a:extLst>
          </p:cNvPr>
          <p:cNvSpPr>
            <a:spLocks noGrp="1"/>
          </p:cNvSpPr>
          <p:nvPr>
            <p:ph type="title"/>
          </p:nvPr>
        </p:nvSpPr>
        <p:spPr/>
        <p:txBody>
          <a:bodyPr/>
          <a:lstStyle/>
          <a:p>
            <a:r>
              <a:rPr lang="en-US" dirty="0"/>
              <a:t>HDFS </a:t>
            </a:r>
            <a:endParaRPr lang="en-IN" dirty="0"/>
          </a:p>
        </p:txBody>
      </p:sp>
      <p:pic>
        <p:nvPicPr>
          <p:cNvPr id="4098" name="Picture 2" descr="Hadoop Architecture">
            <a:extLst>
              <a:ext uri="{FF2B5EF4-FFF2-40B4-BE49-F238E27FC236}">
                <a16:creationId xmlns:a16="http://schemas.microsoft.com/office/drawing/2014/main" id="{85806C42-EF86-4900-A7D8-BDE7956BA1D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43131" y="1079292"/>
            <a:ext cx="9417908" cy="5545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498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7AE21-E82B-4C8F-BFAF-FDCE21E08EAB}"/>
              </a:ext>
            </a:extLst>
          </p:cNvPr>
          <p:cNvSpPr>
            <a:spLocks noGrp="1"/>
          </p:cNvSpPr>
          <p:nvPr>
            <p:ph type="title"/>
          </p:nvPr>
        </p:nvSpPr>
        <p:spPr>
          <a:xfrm>
            <a:off x="2311147" y="365760"/>
            <a:ext cx="7569706" cy="1288238"/>
          </a:xfrm>
        </p:spPr>
        <p:txBody>
          <a:bodyPr anchor="ctr">
            <a:normAutofit/>
          </a:bodyPr>
          <a:lstStyle/>
          <a:p>
            <a:pPr algn="ctr"/>
            <a:r>
              <a:rPr lang="en-US" dirty="0"/>
              <a:t>What is Hadoop ecosystem? </a:t>
            </a:r>
            <a:endParaRPr lang="en-IN"/>
          </a:p>
        </p:txBody>
      </p:sp>
      <p:sp>
        <p:nvSpPr>
          <p:cNvPr id="3" name="Content Placeholder 2">
            <a:extLst>
              <a:ext uri="{FF2B5EF4-FFF2-40B4-BE49-F238E27FC236}">
                <a16:creationId xmlns:a16="http://schemas.microsoft.com/office/drawing/2014/main" id="{CACB2EC9-643C-4E63-836B-8C41420A8F53}"/>
              </a:ext>
            </a:extLst>
          </p:cNvPr>
          <p:cNvSpPr>
            <a:spLocks noGrp="1"/>
          </p:cNvSpPr>
          <p:nvPr>
            <p:ph idx="1"/>
          </p:nvPr>
        </p:nvSpPr>
        <p:spPr>
          <a:xfrm>
            <a:off x="2165569" y="1956816"/>
            <a:ext cx="7860863" cy="4024884"/>
          </a:xfrm>
        </p:spPr>
        <p:txBody>
          <a:bodyPr anchor="t">
            <a:normAutofit fontScale="92500"/>
          </a:bodyPr>
          <a:lstStyle/>
          <a:p>
            <a:pPr>
              <a:lnSpc>
                <a:spcPct val="200000"/>
              </a:lnSpc>
            </a:pPr>
            <a:r>
              <a:rPr lang="en-US" sz="3200" b="1" dirty="0"/>
              <a:t>Hadoop Ecosystem</a:t>
            </a:r>
            <a:r>
              <a:rPr lang="en-US" sz="3200" dirty="0"/>
              <a:t> is a platform or a suite which provides various services to solve the big data problems. It includes Apache projects and various commercial tools and solutions.</a:t>
            </a:r>
            <a:endParaRPr lang="en-IN" sz="3200" dirty="0"/>
          </a:p>
        </p:txBody>
      </p:sp>
    </p:spTree>
    <p:extLst>
      <p:ext uri="{BB962C8B-B14F-4D97-AF65-F5344CB8AC3E}">
        <p14:creationId xmlns:p14="http://schemas.microsoft.com/office/powerpoint/2010/main" val="989464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efining architecture components of the big data ecosystem">
            <a:extLst>
              <a:ext uri="{FF2B5EF4-FFF2-40B4-BE49-F238E27FC236}">
                <a16:creationId xmlns:a16="http://schemas.microsoft.com/office/drawing/2014/main" id="{C4005EC1-E17D-4376-B718-8B8025126E4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5989" y="0"/>
            <a:ext cx="11516497" cy="6926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633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8237541-86CD-4C48-9D8A-8C27B9859B3D}"/>
              </a:ext>
            </a:extLst>
          </p:cNvPr>
          <p:cNvGraphicFramePr>
            <a:graphicFrameLocks noGrp="1"/>
          </p:cNvGraphicFramePr>
          <p:nvPr>
            <p:ph idx="1"/>
          </p:nvPr>
        </p:nvGraphicFramePr>
        <p:xfrm>
          <a:off x="0" y="197708"/>
          <a:ext cx="12192000" cy="66602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34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32EF-996C-4F28-B4DD-BBA95DDAE5EB}"/>
              </a:ext>
            </a:extLst>
          </p:cNvPr>
          <p:cNvSpPr>
            <a:spLocks noGrp="1"/>
          </p:cNvSpPr>
          <p:nvPr>
            <p:ph type="title"/>
          </p:nvPr>
        </p:nvSpPr>
        <p:spPr/>
        <p:txBody>
          <a:bodyPr/>
          <a:lstStyle/>
          <a:p>
            <a:r>
              <a:rPr lang="en-US" dirty="0"/>
              <a:t>Hadoop Common </a:t>
            </a:r>
            <a:endParaRPr lang="en-IN" dirty="0"/>
          </a:p>
        </p:txBody>
      </p:sp>
      <p:sp>
        <p:nvSpPr>
          <p:cNvPr id="3" name="Content Placeholder 2">
            <a:extLst>
              <a:ext uri="{FF2B5EF4-FFF2-40B4-BE49-F238E27FC236}">
                <a16:creationId xmlns:a16="http://schemas.microsoft.com/office/drawing/2014/main" id="{D482F115-F221-4AF4-ADDE-49F8080CA31B}"/>
              </a:ext>
            </a:extLst>
          </p:cNvPr>
          <p:cNvSpPr>
            <a:spLocks noGrp="1"/>
          </p:cNvSpPr>
          <p:nvPr>
            <p:ph idx="1"/>
          </p:nvPr>
        </p:nvSpPr>
        <p:spPr/>
        <p:txBody>
          <a:bodyPr/>
          <a:lstStyle/>
          <a:p>
            <a:pPr algn="just">
              <a:lnSpc>
                <a:spcPct val="150000"/>
              </a:lnSpc>
            </a:pPr>
            <a:r>
              <a:rPr lang="en-US" dirty="0"/>
              <a:t>Apache Foundation has pre-defined set of utilities and libraries that can be used by other modules within the Hadoop ecosystem. For example, if HBase and Hive want to access HDFS they need to make of Java archives (JAR files) that are stored in Hadoop Common.</a:t>
            </a:r>
            <a:endParaRPr lang="en-IN" dirty="0"/>
          </a:p>
        </p:txBody>
      </p:sp>
    </p:spTree>
    <p:extLst>
      <p:ext uri="{BB962C8B-B14F-4D97-AF65-F5344CB8AC3E}">
        <p14:creationId xmlns:p14="http://schemas.microsoft.com/office/powerpoint/2010/main" val="623872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CAC5C-4409-4107-9B0A-60008553FD49}"/>
              </a:ext>
            </a:extLst>
          </p:cNvPr>
          <p:cNvSpPr>
            <a:spLocks noGrp="1"/>
          </p:cNvSpPr>
          <p:nvPr>
            <p:ph type="title"/>
          </p:nvPr>
        </p:nvSpPr>
        <p:spPr>
          <a:xfrm>
            <a:off x="138183" y="0"/>
            <a:ext cx="4288583" cy="1325563"/>
          </a:xfrm>
        </p:spPr>
        <p:txBody>
          <a:bodyPr/>
          <a:lstStyle/>
          <a:p>
            <a:r>
              <a:rPr lang="en-US" dirty="0"/>
              <a:t>YARN Architecture</a:t>
            </a:r>
            <a:endParaRPr lang="en-IN" dirty="0"/>
          </a:p>
        </p:txBody>
      </p:sp>
      <p:sp>
        <p:nvSpPr>
          <p:cNvPr id="3" name="Rectangle: Rounded Corners 2">
            <a:extLst>
              <a:ext uri="{FF2B5EF4-FFF2-40B4-BE49-F238E27FC236}">
                <a16:creationId xmlns:a16="http://schemas.microsoft.com/office/drawing/2014/main" id="{71EF70BC-BB12-4675-A341-525FEED5ABE6}"/>
              </a:ext>
            </a:extLst>
          </p:cNvPr>
          <p:cNvSpPr/>
          <p:nvPr/>
        </p:nvSpPr>
        <p:spPr>
          <a:xfrm>
            <a:off x="8975445" y="52886"/>
            <a:ext cx="2389682" cy="1987620"/>
          </a:xfrm>
          <a:prstGeom prst="roundRect">
            <a:avLst/>
          </a:prstGeom>
          <a:solidFill>
            <a:srgbClr val="E8E862"/>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id="{0366B7EE-2C56-45D1-A45B-3957CDB9A276}"/>
              </a:ext>
            </a:extLst>
          </p:cNvPr>
          <p:cNvSpPr txBox="1"/>
          <p:nvPr/>
        </p:nvSpPr>
        <p:spPr>
          <a:xfrm>
            <a:off x="9317274" y="264025"/>
            <a:ext cx="1199213"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Node</a:t>
            </a:r>
          </a:p>
          <a:p>
            <a:pPr algn="ctr"/>
            <a:r>
              <a:rPr lang="en-US" dirty="0"/>
              <a:t>Manager</a:t>
            </a:r>
            <a:endParaRPr lang="en-IN" dirty="0"/>
          </a:p>
        </p:txBody>
      </p:sp>
      <p:sp>
        <p:nvSpPr>
          <p:cNvPr id="5" name="Oval 4">
            <a:extLst>
              <a:ext uri="{FF2B5EF4-FFF2-40B4-BE49-F238E27FC236}">
                <a16:creationId xmlns:a16="http://schemas.microsoft.com/office/drawing/2014/main" id="{396B49B4-EDBC-42BB-977E-0700618C38DE}"/>
              </a:ext>
            </a:extLst>
          </p:cNvPr>
          <p:cNvSpPr/>
          <p:nvPr/>
        </p:nvSpPr>
        <p:spPr>
          <a:xfrm>
            <a:off x="10080651" y="1118205"/>
            <a:ext cx="1049311" cy="6477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a:t>
            </a:r>
            <a:r>
              <a:rPr lang="en-US" dirty="0" err="1"/>
              <a:t>Mstr</a:t>
            </a:r>
            <a:endParaRPr lang="en-IN" dirty="0"/>
          </a:p>
        </p:txBody>
      </p:sp>
      <p:sp>
        <p:nvSpPr>
          <p:cNvPr id="7" name="Rectangle: Rounded Corners 6">
            <a:extLst>
              <a:ext uri="{FF2B5EF4-FFF2-40B4-BE49-F238E27FC236}">
                <a16:creationId xmlns:a16="http://schemas.microsoft.com/office/drawing/2014/main" id="{D875BEEA-F680-4CDD-AE4A-5585ABE691B0}"/>
              </a:ext>
            </a:extLst>
          </p:cNvPr>
          <p:cNvSpPr/>
          <p:nvPr/>
        </p:nvSpPr>
        <p:spPr>
          <a:xfrm>
            <a:off x="9054525" y="2153043"/>
            <a:ext cx="2389682" cy="1801292"/>
          </a:xfrm>
          <a:prstGeom prst="roundRect">
            <a:avLst/>
          </a:prstGeom>
          <a:solidFill>
            <a:srgbClr val="E8E862"/>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E92A9FB6-14DB-4FF4-90C7-4E778FEBA541}"/>
              </a:ext>
            </a:extLst>
          </p:cNvPr>
          <p:cNvSpPr txBox="1"/>
          <p:nvPr/>
        </p:nvSpPr>
        <p:spPr>
          <a:xfrm>
            <a:off x="9317273" y="2366676"/>
            <a:ext cx="1199213"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Node</a:t>
            </a:r>
          </a:p>
          <a:p>
            <a:pPr algn="ctr"/>
            <a:r>
              <a:rPr lang="en-US" dirty="0"/>
              <a:t>Manager</a:t>
            </a:r>
            <a:endParaRPr lang="en-IN" dirty="0"/>
          </a:p>
        </p:txBody>
      </p:sp>
      <p:sp>
        <p:nvSpPr>
          <p:cNvPr id="9" name="Oval 8">
            <a:extLst>
              <a:ext uri="{FF2B5EF4-FFF2-40B4-BE49-F238E27FC236}">
                <a16:creationId xmlns:a16="http://schemas.microsoft.com/office/drawing/2014/main" id="{304D0B38-755F-48AB-BAEF-CE42E167A1E1}"/>
              </a:ext>
            </a:extLst>
          </p:cNvPr>
          <p:cNvSpPr/>
          <p:nvPr/>
        </p:nvSpPr>
        <p:spPr>
          <a:xfrm>
            <a:off x="10197758" y="3120131"/>
            <a:ext cx="1049311" cy="6477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a:t>
            </a:r>
            <a:endParaRPr lang="en-IN" dirty="0"/>
          </a:p>
        </p:txBody>
      </p:sp>
      <p:sp>
        <p:nvSpPr>
          <p:cNvPr id="10" name="Rectangle: Rounded Corners 9">
            <a:extLst>
              <a:ext uri="{FF2B5EF4-FFF2-40B4-BE49-F238E27FC236}">
                <a16:creationId xmlns:a16="http://schemas.microsoft.com/office/drawing/2014/main" id="{EC7ABE8D-EDB5-4C1D-B12A-65485CE8C793}"/>
              </a:ext>
            </a:extLst>
          </p:cNvPr>
          <p:cNvSpPr/>
          <p:nvPr/>
        </p:nvSpPr>
        <p:spPr>
          <a:xfrm>
            <a:off x="9054525" y="4167968"/>
            <a:ext cx="2389682" cy="1938364"/>
          </a:xfrm>
          <a:prstGeom prst="roundRect">
            <a:avLst/>
          </a:prstGeom>
          <a:solidFill>
            <a:srgbClr val="E8E862"/>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TextBox 10">
            <a:extLst>
              <a:ext uri="{FF2B5EF4-FFF2-40B4-BE49-F238E27FC236}">
                <a16:creationId xmlns:a16="http://schemas.microsoft.com/office/drawing/2014/main" id="{C8FC0F39-DB15-4C3E-93FE-BE3878D7CFE4}"/>
              </a:ext>
            </a:extLst>
          </p:cNvPr>
          <p:cNvSpPr txBox="1"/>
          <p:nvPr/>
        </p:nvSpPr>
        <p:spPr>
          <a:xfrm>
            <a:off x="9377230" y="4339791"/>
            <a:ext cx="1199213"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Node</a:t>
            </a:r>
          </a:p>
          <a:p>
            <a:pPr algn="ctr"/>
            <a:r>
              <a:rPr lang="en-US" dirty="0"/>
              <a:t>Manager</a:t>
            </a:r>
            <a:endParaRPr lang="en-IN" dirty="0"/>
          </a:p>
        </p:txBody>
      </p:sp>
      <p:sp>
        <p:nvSpPr>
          <p:cNvPr id="13" name="Rectangle: Rounded Corners 12">
            <a:extLst>
              <a:ext uri="{FF2B5EF4-FFF2-40B4-BE49-F238E27FC236}">
                <a16:creationId xmlns:a16="http://schemas.microsoft.com/office/drawing/2014/main" id="{CE4B8D22-67B0-467D-9F44-43D3C63F414C}"/>
              </a:ext>
            </a:extLst>
          </p:cNvPr>
          <p:cNvSpPr/>
          <p:nvPr/>
        </p:nvSpPr>
        <p:spPr>
          <a:xfrm>
            <a:off x="4481625" y="2071256"/>
            <a:ext cx="3340680" cy="1938364"/>
          </a:xfrm>
          <a:prstGeom prst="roundRect">
            <a:avLst/>
          </a:prstGeom>
          <a:solidFill>
            <a:srgbClr val="E8E862"/>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4" name="TextBox 13">
            <a:extLst>
              <a:ext uri="{FF2B5EF4-FFF2-40B4-BE49-F238E27FC236}">
                <a16:creationId xmlns:a16="http://schemas.microsoft.com/office/drawing/2014/main" id="{E52EDA5E-3487-4B34-8BDB-4B00FEE69D44}"/>
              </a:ext>
            </a:extLst>
          </p:cNvPr>
          <p:cNvSpPr txBox="1"/>
          <p:nvPr/>
        </p:nvSpPr>
        <p:spPr>
          <a:xfrm>
            <a:off x="5186159" y="2473800"/>
            <a:ext cx="1493402"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Resource</a:t>
            </a:r>
          </a:p>
          <a:p>
            <a:pPr algn="ctr"/>
            <a:r>
              <a:rPr lang="en-US" dirty="0"/>
              <a:t>Manager</a:t>
            </a:r>
            <a:endParaRPr lang="en-IN" dirty="0"/>
          </a:p>
        </p:txBody>
      </p:sp>
      <p:cxnSp>
        <p:nvCxnSpPr>
          <p:cNvPr id="15" name="Straight Arrow Connector 14">
            <a:extLst>
              <a:ext uri="{FF2B5EF4-FFF2-40B4-BE49-F238E27FC236}">
                <a16:creationId xmlns:a16="http://schemas.microsoft.com/office/drawing/2014/main" id="{993DCD44-5FA4-4AB5-B1C7-696370537B2A}"/>
              </a:ext>
            </a:extLst>
          </p:cNvPr>
          <p:cNvCxnSpPr>
            <a:cxnSpLocks/>
          </p:cNvCxnSpPr>
          <p:nvPr/>
        </p:nvCxnSpPr>
        <p:spPr>
          <a:xfrm flipH="1">
            <a:off x="5976594" y="557939"/>
            <a:ext cx="3340680" cy="1915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6142D86-7468-4114-ADBE-66BBA3BBB309}"/>
              </a:ext>
            </a:extLst>
          </p:cNvPr>
          <p:cNvCxnSpPr/>
          <p:nvPr/>
        </p:nvCxnSpPr>
        <p:spPr>
          <a:xfrm flipH="1">
            <a:off x="6679769" y="1317356"/>
            <a:ext cx="3427940" cy="1156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27F961C-A358-40F9-BBE9-67D22B9F6DDE}"/>
              </a:ext>
            </a:extLst>
          </p:cNvPr>
          <p:cNvCxnSpPr>
            <a:stCxn id="8" idx="1"/>
          </p:cNvCxnSpPr>
          <p:nvPr/>
        </p:nvCxnSpPr>
        <p:spPr>
          <a:xfrm flipH="1">
            <a:off x="6739971" y="2689842"/>
            <a:ext cx="2577302" cy="115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A1953D9-E57F-4327-8194-43D2EEA8E941}"/>
              </a:ext>
            </a:extLst>
          </p:cNvPr>
          <p:cNvCxnSpPr>
            <a:stCxn id="9" idx="2"/>
          </p:cNvCxnSpPr>
          <p:nvPr/>
        </p:nvCxnSpPr>
        <p:spPr>
          <a:xfrm flipH="1" flipV="1">
            <a:off x="6679769" y="3120131"/>
            <a:ext cx="3517989" cy="323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C1D8235-DA98-47BC-81D9-0E5334C42798}"/>
              </a:ext>
            </a:extLst>
          </p:cNvPr>
          <p:cNvCxnSpPr/>
          <p:nvPr/>
        </p:nvCxnSpPr>
        <p:spPr>
          <a:xfrm flipH="1" flipV="1">
            <a:off x="5749871" y="3120131"/>
            <a:ext cx="3567402" cy="1637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FFBB2077-DAA4-4CB2-AED6-663AA39B7E15}"/>
              </a:ext>
            </a:extLst>
          </p:cNvPr>
          <p:cNvSpPr/>
          <p:nvPr/>
        </p:nvSpPr>
        <p:spPr>
          <a:xfrm>
            <a:off x="5225215" y="289830"/>
            <a:ext cx="1049311" cy="6477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endParaRPr lang="en-IN" dirty="0"/>
          </a:p>
        </p:txBody>
      </p:sp>
      <p:cxnSp>
        <p:nvCxnSpPr>
          <p:cNvPr id="27" name="Straight Arrow Connector 26">
            <a:extLst>
              <a:ext uri="{FF2B5EF4-FFF2-40B4-BE49-F238E27FC236}">
                <a16:creationId xmlns:a16="http://schemas.microsoft.com/office/drawing/2014/main" id="{51D39CD5-85E6-4391-BED5-F0D62DE7E21A}"/>
              </a:ext>
            </a:extLst>
          </p:cNvPr>
          <p:cNvCxnSpPr>
            <a:stCxn id="26" idx="4"/>
          </p:cNvCxnSpPr>
          <p:nvPr/>
        </p:nvCxnSpPr>
        <p:spPr>
          <a:xfrm>
            <a:off x="5749871" y="937608"/>
            <a:ext cx="29688" cy="1429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610EFC6-98E4-4D8B-90E9-890862B61EE7}"/>
              </a:ext>
            </a:extLst>
          </p:cNvPr>
          <p:cNvSpPr txBox="1"/>
          <p:nvPr/>
        </p:nvSpPr>
        <p:spPr>
          <a:xfrm>
            <a:off x="154478" y="1046696"/>
            <a:ext cx="6974282" cy="5509200"/>
          </a:xfrm>
          <a:prstGeom prst="rect">
            <a:avLst/>
          </a:prstGeom>
          <a:noFill/>
        </p:spPr>
        <p:txBody>
          <a:bodyPr wrap="none" rtlCol="0">
            <a:spAutoFit/>
          </a:bodyPr>
          <a:lstStyle/>
          <a:p>
            <a:r>
              <a:rPr lang="en-US" sz="3200" dirty="0">
                <a:solidFill>
                  <a:schemeClr val="accent4">
                    <a:lumMod val="60000"/>
                    <a:lumOff val="40000"/>
                  </a:schemeClr>
                </a:solidFill>
              </a:rPr>
              <a:t>Resource Manager (RM)</a:t>
            </a:r>
          </a:p>
          <a:p>
            <a:pPr marL="457200" indent="-457200">
              <a:buFont typeface="Arial" panose="020B0604020202020204" pitchFamily="34" charset="0"/>
              <a:buChar char="•"/>
            </a:pPr>
            <a:r>
              <a:rPr lang="en-US" sz="3200" dirty="0"/>
              <a:t>Central Agent- Manages and Allocates</a:t>
            </a:r>
          </a:p>
          <a:p>
            <a:pPr marL="457200" indent="-457200">
              <a:buFont typeface="Arial" panose="020B0604020202020204" pitchFamily="34" charset="0"/>
              <a:buChar char="•"/>
            </a:pPr>
            <a:r>
              <a:rPr lang="en-US" sz="3200" dirty="0"/>
              <a:t>Cluster resources</a:t>
            </a:r>
          </a:p>
          <a:p>
            <a:r>
              <a:rPr lang="en-IN" sz="3200" dirty="0" err="1">
                <a:solidFill>
                  <a:schemeClr val="accent4">
                    <a:lumMod val="60000"/>
                    <a:lumOff val="40000"/>
                  </a:schemeClr>
                </a:solidFill>
              </a:rPr>
              <a:t>NodeManager</a:t>
            </a:r>
            <a:r>
              <a:rPr lang="en-IN" sz="3200" dirty="0">
                <a:solidFill>
                  <a:schemeClr val="accent4">
                    <a:lumMod val="60000"/>
                    <a:lumOff val="40000"/>
                  </a:schemeClr>
                </a:solidFill>
              </a:rPr>
              <a:t> (NM)</a:t>
            </a:r>
          </a:p>
          <a:p>
            <a:pPr marL="457200" indent="-457200">
              <a:buFont typeface="Arial" panose="020B0604020202020204" pitchFamily="34" charset="0"/>
              <a:buChar char="•"/>
            </a:pPr>
            <a:r>
              <a:rPr lang="en-IN" sz="3200" dirty="0"/>
              <a:t>Per-Node Agent- Manages and </a:t>
            </a:r>
          </a:p>
          <a:p>
            <a:r>
              <a:rPr lang="en-IN" sz="3200" dirty="0"/>
              <a:t>      enforces node resource allocations </a:t>
            </a:r>
          </a:p>
          <a:p>
            <a:r>
              <a:rPr lang="en-IN" sz="3200" dirty="0" err="1">
                <a:solidFill>
                  <a:schemeClr val="accent4">
                    <a:lumMod val="60000"/>
                    <a:lumOff val="40000"/>
                  </a:schemeClr>
                </a:solidFill>
              </a:rPr>
              <a:t>ApplicationMaster</a:t>
            </a:r>
            <a:r>
              <a:rPr lang="en-IN" sz="3200" dirty="0">
                <a:solidFill>
                  <a:schemeClr val="accent4">
                    <a:lumMod val="60000"/>
                    <a:lumOff val="40000"/>
                  </a:schemeClr>
                </a:solidFill>
              </a:rPr>
              <a:t> (AM)</a:t>
            </a:r>
          </a:p>
          <a:p>
            <a:r>
              <a:rPr lang="en-IN" sz="3200" dirty="0"/>
              <a:t>Per-Application –</a:t>
            </a:r>
          </a:p>
          <a:p>
            <a:r>
              <a:rPr lang="en-IN" sz="3200" dirty="0"/>
              <a:t>Manages application</a:t>
            </a:r>
          </a:p>
          <a:p>
            <a:r>
              <a:rPr lang="en-IN" sz="3200" dirty="0"/>
              <a:t>Lifecycle and task </a:t>
            </a:r>
          </a:p>
          <a:p>
            <a:r>
              <a:rPr lang="en-IN" sz="3200" dirty="0"/>
              <a:t>Scheduling </a:t>
            </a:r>
          </a:p>
        </p:txBody>
      </p:sp>
    </p:spTree>
    <p:extLst>
      <p:ext uri="{BB962C8B-B14F-4D97-AF65-F5344CB8AC3E}">
        <p14:creationId xmlns:p14="http://schemas.microsoft.com/office/powerpoint/2010/main" val="796137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6DE01-E1CF-4500-9307-3D4A12726277}"/>
              </a:ext>
            </a:extLst>
          </p:cNvPr>
          <p:cNvSpPr>
            <a:spLocks noGrp="1"/>
          </p:cNvSpPr>
          <p:nvPr>
            <p:ph type="title"/>
          </p:nvPr>
        </p:nvSpPr>
        <p:spPr>
          <a:xfrm>
            <a:off x="0" y="2416347"/>
            <a:ext cx="2067697" cy="1325563"/>
          </a:xfrm>
        </p:spPr>
        <p:txBody>
          <a:bodyPr>
            <a:normAutofit/>
          </a:bodyPr>
          <a:lstStyle/>
          <a:p>
            <a:r>
              <a:rPr lang="en-US" dirty="0"/>
              <a:t>Map Reduce </a:t>
            </a:r>
            <a:endParaRPr lang="en-IN" dirty="0"/>
          </a:p>
        </p:txBody>
      </p:sp>
      <p:grpSp>
        <p:nvGrpSpPr>
          <p:cNvPr id="17" name="Group 16">
            <a:extLst>
              <a:ext uri="{FF2B5EF4-FFF2-40B4-BE49-F238E27FC236}">
                <a16:creationId xmlns:a16="http://schemas.microsoft.com/office/drawing/2014/main" id="{1FD49204-0179-4653-B3B6-5A55B0A8E3FD}"/>
              </a:ext>
            </a:extLst>
          </p:cNvPr>
          <p:cNvGrpSpPr/>
          <p:nvPr/>
        </p:nvGrpSpPr>
        <p:grpSpPr>
          <a:xfrm>
            <a:off x="2840778" y="327945"/>
            <a:ext cx="3716697" cy="2031325"/>
            <a:chOff x="3025066" y="790691"/>
            <a:chExt cx="3716697" cy="2031325"/>
          </a:xfrm>
        </p:grpSpPr>
        <p:sp>
          <p:nvSpPr>
            <p:cNvPr id="16" name="TextBox 15">
              <a:extLst>
                <a:ext uri="{FF2B5EF4-FFF2-40B4-BE49-F238E27FC236}">
                  <a16:creationId xmlns:a16="http://schemas.microsoft.com/office/drawing/2014/main" id="{D982FD45-2A3A-46F2-94B8-359A647CF9D8}"/>
                </a:ext>
              </a:extLst>
            </p:cNvPr>
            <p:cNvSpPr txBox="1"/>
            <p:nvPr/>
          </p:nvSpPr>
          <p:spPr>
            <a:xfrm>
              <a:off x="3025066" y="790691"/>
              <a:ext cx="3716697" cy="20313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endParaRPr lang="en-US" dirty="0"/>
            </a:p>
            <a:p>
              <a:endParaRPr lang="en-US" dirty="0"/>
            </a:p>
            <a:p>
              <a:endParaRPr lang="en-US" dirty="0"/>
            </a:p>
            <a:p>
              <a:endParaRPr lang="en-US" dirty="0"/>
            </a:p>
            <a:p>
              <a:endParaRPr lang="en-US" dirty="0"/>
            </a:p>
            <a:p>
              <a:endParaRPr lang="en-US" dirty="0"/>
            </a:p>
            <a:p>
              <a:pPr algn="ctr"/>
              <a:r>
                <a:rPr lang="en-US" dirty="0">
                  <a:ln w="0"/>
                  <a:solidFill>
                    <a:schemeClr val="tx1"/>
                  </a:solidFill>
                  <a:effectLst>
                    <a:outerShdw blurRad="38100" dist="19050" dir="2700000" algn="tl" rotWithShape="0">
                      <a:schemeClr val="dk1">
                        <a:alpha val="40000"/>
                      </a:schemeClr>
                    </a:outerShdw>
                  </a:effectLst>
                </a:rPr>
                <a:t>Client Code</a:t>
              </a:r>
              <a:endParaRPr lang="en-IN" dirty="0"/>
            </a:p>
          </p:txBody>
        </p:sp>
        <p:grpSp>
          <p:nvGrpSpPr>
            <p:cNvPr id="15" name="Group 14">
              <a:extLst>
                <a:ext uri="{FF2B5EF4-FFF2-40B4-BE49-F238E27FC236}">
                  <a16:creationId xmlns:a16="http://schemas.microsoft.com/office/drawing/2014/main" id="{3768D84D-482D-4BA5-9AFA-A9F76C7619DC}"/>
                </a:ext>
              </a:extLst>
            </p:cNvPr>
            <p:cNvGrpSpPr/>
            <p:nvPr/>
          </p:nvGrpSpPr>
          <p:grpSpPr>
            <a:xfrm>
              <a:off x="3317149" y="894410"/>
              <a:ext cx="3186205" cy="1477328"/>
              <a:chOff x="3106024" y="1251275"/>
              <a:chExt cx="3186205" cy="1477328"/>
            </a:xfrm>
          </p:grpSpPr>
          <p:sp>
            <p:nvSpPr>
              <p:cNvPr id="4" name="TextBox 3">
                <a:extLst>
                  <a:ext uri="{FF2B5EF4-FFF2-40B4-BE49-F238E27FC236}">
                    <a16:creationId xmlns:a16="http://schemas.microsoft.com/office/drawing/2014/main" id="{021661B3-4CDE-4920-A18A-04233F887066}"/>
                  </a:ext>
                </a:extLst>
              </p:cNvPr>
              <p:cNvSpPr txBox="1"/>
              <p:nvPr/>
            </p:nvSpPr>
            <p:spPr>
              <a:xfrm>
                <a:off x="3106024" y="1251275"/>
                <a:ext cx="3186205"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a:p>
                <a:endParaRPr lang="en-US" dirty="0"/>
              </a:p>
              <a:p>
                <a:endParaRPr lang="en-US" dirty="0"/>
              </a:p>
              <a:p>
                <a:endParaRPr lang="en-US" dirty="0"/>
              </a:p>
              <a:p>
                <a:r>
                  <a:rPr lang="en-US" dirty="0"/>
                  <a:t>                  Client JVM</a:t>
                </a:r>
                <a:endParaRPr lang="en-IN" dirty="0"/>
              </a:p>
            </p:txBody>
          </p:sp>
          <p:grpSp>
            <p:nvGrpSpPr>
              <p:cNvPr id="14" name="Group 13">
                <a:extLst>
                  <a:ext uri="{FF2B5EF4-FFF2-40B4-BE49-F238E27FC236}">
                    <a16:creationId xmlns:a16="http://schemas.microsoft.com/office/drawing/2014/main" id="{10C18523-1738-40EC-92AF-78A07968110F}"/>
                  </a:ext>
                </a:extLst>
              </p:cNvPr>
              <p:cNvGrpSpPr/>
              <p:nvPr/>
            </p:nvGrpSpPr>
            <p:grpSpPr>
              <a:xfrm>
                <a:off x="3243828" y="1434521"/>
                <a:ext cx="2953278" cy="923330"/>
                <a:chOff x="3243828" y="1434521"/>
                <a:chExt cx="2953278" cy="923330"/>
              </a:xfrm>
            </p:grpSpPr>
            <p:sp>
              <p:nvSpPr>
                <p:cNvPr id="3" name="TextBox 2">
                  <a:extLst>
                    <a:ext uri="{FF2B5EF4-FFF2-40B4-BE49-F238E27FC236}">
                      <a16:creationId xmlns:a16="http://schemas.microsoft.com/office/drawing/2014/main" id="{529214EF-8DAD-4412-93A9-964AC9E0F485}"/>
                    </a:ext>
                  </a:extLst>
                </p:cNvPr>
                <p:cNvSpPr txBox="1"/>
                <p:nvPr/>
              </p:nvSpPr>
              <p:spPr>
                <a:xfrm>
                  <a:off x="3243828" y="1434521"/>
                  <a:ext cx="1413336"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r>
                    <a:rPr lang="en-US" dirty="0"/>
                    <a:t>User</a:t>
                  </a:r>
                </a:p>
                <a:p>
                  <a:pPr algn="ctr"/>
                  <a:r>
                    <a:rPr lang="en-US" dirty="0"/>
                    <a:t>Map Reduce </a:t>
                  </a:r>
                </a:p>
                <a:p>
                  <a:pPr algn="ctr"/>
                  <a:r>
                    <a:rPr lang="en-US" dirty="0"/>
                    <a:t>Application </a:t>
                  </a:r>
                  <a:endParaRPr lang="en-IN" dirty="0"/>
                </a:p>
              </p:txBody>
            </p:sp>
            <p:sp>
              <p:nvSpPr>
                <p:cNvPr id="5" name="TextBox 4">
                  <a:extLst>
                    <a:ext uri="{FF2B5EF4-FFF2-40B4-BE49-F238E27FC236}">
                      <a16:creationId xmlns:a16="http://schemas.microsoft.com/office/drawing/2014/main" id="{68F4DDC1-BCF0-44F4-8950-F29F15D42536}"/>
                    </a:ext>
                  </a:extLst>
                </p:cNvPr>
                <p:cNvSpPr txBox="1"/>
                <p:nvPr/>
              </p:nvSpPr>
              <p:spPr>
                <a:xfrm>
                  <a:off x="5020694" y="1584654"/>
                  <a:ext cx="117641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r>
                    <a:rPr lang="en-US" dirty="0"/>
                    <a:t>Job client  </a:t>
                  </a:r>
                  <a:endParaRPr lang="en-IN" dirty="0"/>
                </a:p>
              </p:txBody>
            </p:sp>
            <p:cxnSp>
              <p:nvCxnSpPr>
                <p:cNvPr id="13" name="Straight Arrow Connector 12">
                  <a:extLst>
                    <a:ext uri="{FF2B5EF4-FFF2-40B4-BE49-F238E27FC236}">
                      <a16:creationId xmlns:a16="http://schemas.microsoft.com/office/drawing/2014/main" id="{EB7D2635-F46D-4B6C-B03F-00AB527A37B8}"/>
                    </a:ext>
                  </a:extLst>
                </p:cNvPr>
                <p:cNvCxnSpPr/>
                <p:nvPr/>
              </p:nvCxnSpPr>
              <p:spPr>
                <a:xfrm>
                  <a:off x="4657164" y="1803426"/>
                  <a:ext cx="3635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grpSp>
        <p:nvGrpSpPr>
          <p:cNvPr id="28" name="Group 27">
            <a:extLst>
              <a:ext uri="{FF2B5EF4-FFF2-40B4-BE49-F238E27FC236}">
                <a16:creationId xmlns:a16="http://schemas.microsoft.com/office/drawing/2014/main" id="{C510B963-22CE-4382-AF3B-6DE183D3E592}"/>
              </a:ext>
            </a:extLst>
          </p:cNvPr>
          <p:cNvGrpSpPr/>
          <p:nvPr/>
        </p:nvGrpSpPr>
        <p:grpSpPr>
          <a:xfrm>
            <a:off x="7817432" y="327944"/>
            <a:ext cx="3716697" cy="2031325"/>
            <a:chOff x="7166128" y="315974"/>
            <a:chExt cx="3716697" cy="2031325"/>
          </a:xfrm>
        </p:grpSpPr>
        <p:sp>
          <p:nvSpPr>
            <p:cNvPr id="20" name="TextBox 19">
              <a:extLst>
                <a:ext uri="{FF2B5EF4-FFF2-40B4-BE49-F238E27FC236}">
                  <a16:creationId xmlns:a16="http://schemas.microsoft.com/office/drawing/2014/main" id="{7C9C472D-BB7E-4088-B24C-E69846279147}"/>
                </a:ext>
              </a:extLst>
            </p:cNvPr>
            <p:cNvSpPr txBox="1"/>
            <p:nvPr/>
          </p:nvSpPr>
          <p:spPr>
            <a:xfrm>
              <a:off x="7166128" y="315974"/>
              <a:ext cx="3716697" cy="20313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endParaRPr lang="en-US" dirty="0"/>
            </a:p>
            <a:p>
              <a:endParaRPr lang="en-US" dirty="0"/>
            </a:p>
            <a:p>
              <a:endParaRPr lang="en-US" dirty="0"/>
            </a:p>
            <a:p>
              <a:endParaRPr lang="en-US" dirty="0"/>
            </a:p>
            <a:p>
              <a:endParaRPr lang="en-US" dirty="0"/>
            </a:p>
            <a:p>
              <a:endParaRPr lang="en-US" dirty="0"/>
            </a:p>
            <a:p>
              <a:pPr algn="r"/>
              <a:r>
                <a:rPr lang="en-IN" dirty="0"/>
                <a:t>Master Node </a:t>
              </a:r>
            </a:p>
          </p:txBody>
        </p:sp>
        <p:sp>
          <p:nvSpPr>
            <p:cNvPr id="22" name="TextBox 21">
              <a:extLst>
                <a:ext uri="{FF2B5EF4-FFF2-40B4-BE49-F238E27FC236}">
                  <a16:creationId xmlns:a16="http://schemas.microsoft.com/office/drawing/2014/main" id="{B55929C8-BB55-4693-A1D6-C5BD9683BA74}"/>
                </a:ext>
              </a:extLst>
            </p:cNvPr>
            <p:cNvSpPr txBox="1"/>
            <p:nvPr/>
          </p:nvSpPr>
          <p:spPr>
            <a:xfrm>
              <a:off x="7458211" y="431664"/>
              <a:ext cx="3186205"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a:p>
              <a:endParaRPr lang="en-US" dirty="0"/>
            </a:p>
            <a:p>
              <a:endParaRPr lang="en-US" dirty="0"/>
            </a:p>
            <a:p>
              <a:endParaRPr lang="en-US" dirty="0"/>
            </a:p>
            <a:p>
              <a:r>
                <a:rPr lang="en-US" dirty="0"/>
                <a:t>                  Client JVM</a:t>
              </a:r>
              <a:endParaRPr lang="en-IN" dirty="0"/>
            </a:p>
          </p:txBody>
        </p:sp>
        <p:sp>
          <p:nvSpPr>
            <p:cNvPr id="6" name="TextBox 5">
              <a:extLst>
                <a:ext uri="{FF2B5EF4-FFF2-40B4-BE49-F238E27FC236}">
                  <a16:creationId xmlns:a16="http://schemas.microsoft.com/office/drawing/2014/main" id="{C08A4E61-4B10-4C50-BB87-D946DEDF4653}"/>
                </a:ext>
              </a:extLst>
            </p:cNvPr>
            <p:cNvSpPr txBox="1"/>
            <p:nvPr/>
          </p:nvSpPr>
          <p:spPr>
            <a:xfrm>
              <a:off x="7559110" y="762173"/>
              <a:ext cx="128189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r>
                <a:rPr lang="en-US" dirty="0"/>
                <a:t>Job Tracker </a:t>
              </a:r>
              <a:endParaRPr lang="en-IN" dirty="0"/>
            </a:p>
          </p:txBody>
        </p:sp>
        <p:sp>
          <p:nvSpPr>
            <p:cNvPr id="7" name="TextBox 6">
              <a:extLst>
                <a:ext uri="{FF2B5EF4-FFF2-40B4-BE49-F238E27FC236}">
                  <a16:creationId xmlns:a16="http://schemas.microsoft.com/office/drawing/2014/main" id="{8BB8CD61-EA16-425B-9F03-2C11578F070F}"/>
                </a:ext>
              </a:extLst>
            </p:cNvPr>
            <p:cNvSpPr txBox="1"/>
            <p:nvPr/>
          </p:nvSpPr>
          <p:spPr>
            <a:xfrm>
              <a:off x="9243364" y="762173"/>
              <a:ext cx="130516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r>
                <a:rPr lang="en-US" dirty="0" err="1"/>
                <a:t>NameNode</a:t>
              </a:r>
              <a:r>
                <a:rPr lang="en-US" dirty="0"/>
                <a:t> </a:t>
              </a:r>
              <a:endParaRPr lang="en-IN" dirty="0"/>
            </a:p>
          </p:txBody>
        </p:sp>
        <p:cxnSp>
          <p:nvCxnSpPr>
            <p:cNvPr id="27" name="Straight Arrow Connector 26">
              <a:extLst>
                <a:ext uri="{FF2B5EF4-FFF2-40B4-BE49-F238E27FC236}">
                  <a16:creationId xmlns:a16="http://schemas.microsoft.com/office/drawing/2014/main" id="{C6442FEB-3AFD-4F90-9436-BD2E9C5B7AAF}"/>
                </a:ext>
              </a:extLst>
            </p:cNvPr>
            <p:cNvCxnSpPr/>
            <p:nvPr/>
          </p:nvCxnSpPr>
          <p:spPr>
            <a:xfrm flipH="1">
              <a:off x="8845266" y="946839"/>
              <a:ext cx="398098"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sp>
        <p:nvSpPr>
          <p:cNvPr id="31" name="TextBox 30">
            <a:extLst>
              <a:ext uri="{FF2B5EF4-FFF2-40B4-BE49-F238E27FC236}">
                <a16:creationId xmlns:a16="http://schemas.microsoft.com/office/drawing/2014/main" id="{4D5E5038-FDBE-4302-8716-C240DB338AE2}"/>
              </a:ext>
            </a:extLst>
          </p:cNvPr>
          <p:cNvSpPr txBox="1"/>
          <p:nvPr/>
        </p:nvSpPr>
        <p:spPr>
          <a:xfrm>
            <a:off x="7334402" y="3253655"/>
            <a:ext cx="3716697" cy="34163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endParaRPr lang="en-US" dirty="0"/>
          </a:p>
          <a:p>
            <a:endParaRPr lang="en-US" dirty="0"/>
          </a:p>
          <a:p>
            <a:endParaRPr lang="en-US" dirty="0"/>
          </a:p>
          <a:p>
            <a:endParaRPr lang="en-US" dirty="0"/>
          </a:p>
          <a:p>
            <a:endParaRPr lang="en-US" dirty="0"/>
          </a:p>
          <a:p>
            <a:endParaRPr lang="en-US" dirty="0"/>
          </a:p>
          <a:p>
            <a:pPr algn="r"/>
            <a:endParaRPr lang="en-IN" dirty="0"/>
          </a:p>
          <a:p>
            <a:pPr algn="r"/>
            <a:endParaRPr lang="en-IN" dirty="0"/>
          </a:p>
          <a:p>
            <a:pPr algn="r"/>
            <a:endParaRPr lang="en-IN" dirty="0"/>
          </a:p>
          <a:p>
            <a:pPr algn="r"/>
            <a:endParaRPr lang="en-IN" dirty="0"/>
          </a:p>
          <a:p>
            <a:pPr algn="r"/>
            <a:endParaRPr lang="en-IN" dirty="0"/>
          </a:p>
          <a:p>
            <a:pPr algn="r"/>
            <a:r>
              <a:rPr lang="en-IN" dirty="0"/>
              <a:t>Data Node </a:t>
            </a:r>
          </a:p>
        </p:txBody>
      </p:sp>
      <p:sp>
        <p:nvSpPr>
          <p:cNvPr id="32" name="TextBox 31">
            <a:extLst>
              <a:ext uri="{FF2B5EF4-FFF2-40B4-BE49-F238E27FC236}">
                <a16:creationId xmlns:a16="http://schemas.microsoft.com/office/drawing/2014/main" id="{5C259347-B5D2-44A9-9E16-7012B0EF859F}"/>
              </a:ext>
            </a:extLst>
          </p:cNvPr>
          <p:cNvSpPr txBox="1"/>
          <p:nvPr/>
        </p:nvSpPr>
        <p:spPr>
          <a:xfrm>
            <a:off x="7626485" y="3369345"/>
            <a:ext cx="3186205"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a:p>
            <a:endParaRPr lang="en-US" dirty="0"/>
          </a:p>
          <a:p>
            <a:endParaRPr lang="en-US" dirty="0"/>
          </a:p>
          <a:p>
            <a:endParaRPr lang="en-US" dirty="0"/>
          </a:p>
          <a:p>
            <a:endParaRPr lang="en-US" dirty="0"/>
          </a:p>
          <a:p>
            <a:r>
              <a:rPr lang="en-US" dirty="0"/>
              <a:t>                  </a:t>
            </a:r>
          </a:p>
          <a:p>
            <a:endParaRPr lang="en-US" dirty="0"/>
          </a:p>
          <a:p>
            <a:endParaRPr lang="en-IN" dirty="0"/>
          </a:p>
        </p:txBody>
      </p:sp>
      <p:sp>
        <p:nvSpPr>
          <p:cNvPr id="9" name="TextBox 8">
            <a:extLst>
              <a:ext uri="{FF2B5EF4-FFF2-40B4-BE49-F238E27FC236}">
                <a16:creationId xmlns:a16="http://schemas.microsoft.com/office/drawing/2014/main" id="{E71A47D5-481D-4475-BBC9-D3B377043131}"/>
              </a:ext>
            </a:extLst>
          </p:cNvPr>
          <p:cNvSpPr txBox="1"/>
          <p:nvPr/>
        </p:nvSpPr>
        <p:spPr>
          <a:xfrm>
            <a:off x="7912620" y="3535615"/>
            <a:ext cx="1088760"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r>
              <a:rPr lang="en-US" dirty="0"/>
              <a:t>Run Map </a:t>
            </a:r>
          </a:p>
          <a:p>
            <a:pPr algn="ctr"/>
            <a:r>
              <a:rPr lang="en-US" dirty="0"/>
              <a:t>Job or</a:t>
            </a:r>
          </a:p>
          <a:p>
            <a:pPr algn="ctr"/>
            <a:r>
              <a:rPr lang="en-US" dirty="0"/>
              <a:t>Reduce </a:t>
            </a:r>
          </a:p>
          <a:p>
            <a:pPr algn="ctr"/>
            <a:r>
              <a:rPr lang="en-US" dirty="0"/>
              <a:t>Job </a:t>
            </a:r>
            <a:endParaRPr lang="en-IN" dirty="0"/>
          </a:p>
        </p:txBody>
      </p:sp>
      <p:sp>
        <p:nvSpPr>
          <p:cNvPr id="8" name="TextBox 7">
            <a:extLst>
              <a:ext uri="{FF2B5EF4-FFF2-40B4-BE49-F238E27FC236}">
                <a16:creationId xmlns:a16="http://schemas.microsoft.com/office/drawing/2014/main" id="{24FD6E05-D81A-41D9-9C1F-124BC831ECB0}"/>
              </a:ext>
            </a:extLst>
          </p:cNvPr>
          <p:cNvSpPr txBox="1"/>
          <p:nvPr/>
        </p:nvSpPr>
        <p:spPr>
          <a:xfrm>
            <a:off x="9573650" y="3535615"/>
            <a:ext cx="1088760"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r>
              <a:rPr lang="en-US" dirty="0"/>
              <a:t>Run Map </a:t>
            </a:r>
          </a:p>
          <a:p>
            <a:pPr algn="ctr"/>
            <a:r>
              <a:rPr lang="en-US" dirty="0"/>
              <a:t>Job or</a:t>
            </a:r>
          </a:p>
          <a:p>
            <a:pPr algn="ctr"/>
            <a:r>
              <a:rPr lang="en-US" dirty="0"/>
              <a:t>Reduce </a:t>
            </a:r>
          </a:p>
          <a:p>
            <a:pPr algn="ctr"/>
            <a:r>
              <a:rPr lang="en-US" dirty="0"/>
              <a:t>Job </a:t>
            </a:r>
            <a:endParaRPr lang="en-IN" dirty="0"/>
          </a:p>
        </p:txBody>
      </p:sp>
      <p:sp>
        <p:nvSpPr>
          <p:cNvPr id="10" name="TextBox 9">
            <a:extLst>
              <a:ext uri="{FF2B5EF4-FFF2-40B4-BE49-F238E27FC236}">
                <a16:creationId xmlns:a16="http://schemas.microsoft.com/office/drawing/2014/main" id="{37D15200-D6A6-4AB6-9CE3-D7032A068C51}"/>
              </a:ext>
            </a:extLst>
          </p:cNvPr>
          <p:cNvSpPr txBox="1"/>
          <p:nvPr/>
        </p:nvSpPr>
        <p:spPr>
          <a:xfrm>
            <a:off x="8531410" y="5047431"/>
            <a:ext cx="136325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r>
              <a:rPr lang="en-US" dirty="0"/>
              <a:t>Task Tracker </a:t>
            </a:r>
            <a:endParaRPr lang="en-IN" dirty="0"/>
          </a:p>
        </p:txBody>
      </p:sp>
      <p:cxnSp>
        <p:nvCxnSpPr>
          <p:cNvPr id="36" name="Straight Connector 35">
            <a:extLst>
              <a:ext uri="{FF2B5EF4-FFF2-40B4-BE49-F238E27FC236}">
                <a16:creationId xmlns:a16="http://schemas.microsoft.com/office/drawing/2014/main" id="{0760AABB-C8E6-4928-9FCF-02C0C173E91C}"/>
              </a:ext>
            </a:extLst>
          </p:cNvPr>
          <p:cNvCxnSpPr>
            <a:cxnSpLocks/>
          </p:cNvCxnSpPr>
          <p:nvPr/>
        </p:nvCxnSpPr>
        <p:spPr>
          <a:xfrm flipH="1">
            <a:off x="8125014" y="5253927"/>
            <a:ext cx="331986" cy="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D4DB0CCB-D996-4DC0-AEE6-56AC60C3FF3B}"/>
              </a:ext>
            </a:extLst>
          </p:cNvPr>
          <p:cNvCxnSpPr/>
          <p:nvPr/>
        </p:nvCxnSpPr>
        <p:spPr>
          <a:xfrm flipV="1">
            <a:off x="8109515" y="4735944"/>
            <a:ext cx="0" cy="4961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F9A100D-3F04-4E9B-8BC0-15228E341127}"/>
              </a:ext>
            </a:extLst>
          </p:cNvPr>
          <p:cNvCxnSpPr/>
          <p:nvPr/>
        </p:nvCxnSpPr>
        <p:spPr>
          <a:xfrm>
            <a:off x="9894668" y="5232097"/>
            <a:ext cx="458200" cy="0"/>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BDC1E973-AEAC-45E6-B040-72F92E178ADA}"/>
              </a:ext>
            </a:extLst>
          </p:cNvPr>
          <p:cNvCxnSpPr/>
          <p:nvPr/>
        </p:nvCxnSpPr>
        <p:spPr>
          <a:xfrm flipV="1">
            <a:off x="10352868" y="4735944"/>
            <a:ext cx="0" cy="5179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AB9FB1D7-5A49-41B6-9D63-F25A04B98210}"/>
              </a:ext>
            </a:extLst>
          </p:cNvPr>
          <p:cNvCxnSpPr>
            <a:cxnSpLocks/>
            <a:stCxn id="16" idx="3"/>
            <a:endCxn id="20" idx="1"/>
          </p:cNvCxnSpPr>
          <p:nvPr/>
        </p:nvCxnSpPr>
        <p:spPr>
          <a:xfrm flipV="1">
            <a:off x="6557475" y="1343607"/>
            <a:ext cx="125995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438CCFAC-BBA2-459A-865A-F9DC08F4F53A}"/>
              </a:ext>
            </a:extLst>
          </p:cNvPr>
          <p:cNvSpPr txBox="1"/>
          <p:nvPr/>
        </p:nvSpPr>
        <p:spPr>
          <a:xfrm>
            <a:off x="6535545" y="706148"/>
            <a:ext cx="1005403" cy="646331"/>
          </a:xfrm>
          <a:prstGeom prst="rect">
            <a:avLst/>
          </a:prstGeom>
          <a:noFill/>
        </p:spPr>
        <p:txBody>
          <a:bodyPr wrap="none" rtlCol="0">
            <a:spAutoFit/>
          </a:bodyPr>
          <a:lstStyle/>
          <a:p>
            <a:r>
              <a:rPr lang="en-US" dirty="0"/>
              <a:t>Submit </a:t>
            </a:r>
          </a:p>
          <a:p>
            <a:r>
              <a:rPr lang="en-US" dirty="0"/>
              <a:t>Function</a:t>
            </a:r>
            <a:endParaRPr lang="en-IN" dirty="0"/>
          </a:p>
        </p:txBody>
      </p:sp>
      <p:cxnSp>
        <p:nvCxnSpPr>
          <p:cNvPr id="51" name="Straight Arrow Connector 50">
            <a:extLst>
              <a:ext uri="{FF2B5EF4-FFF2-40B4-BE49-F238E27FC236}">
                <a16:creationId xmlns:a16="http://schemas.microsoft.com/office/drawing/2014/main" id="{8DA13A38-646C-433C-8326-3BC90C5D61CD}"/>
              </a:ext>
            </a:extLst>
          </p:cNvPr>
          <p:cNvCxnSpPr/>
          <p:nvPr/>
        </p:nvCxnSpPr>
        <p:spPr>
          <a:xfrm flipH="1">
            <a:off x="8382524" y="1198518"/>
            <a:ext cx="18152" cy="2055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B92AB5CB-EF2B-4DF2-AD33-03C1A439CF72}"/>
              </a:ext>
            </a:extLst>
          </p:cNvPr>
          <p:cNvCxnSpPr/>
          <p:nvPr/>
        </p:nvCxnSpPr>
        <p:spPr>
          <a:xfrm flipV="1">
            <a:off x="8800905" y="1180331"/>
            <a:ext cx="0" cy="2073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6FA5E265-8A3C-4BFF-8464-647BAC6D73F0}"/>
              </a:ext>
            </a:extLst>
          </p:cNvPr>
          <p:cNvSpPr txBox="1"/>
          <p:nvPr/>
        </p:nvSpPr>
        <p:spPr>
          <a:xfrm>
            <a:off x="6710766" y="2665708"/>
            <a:ext cx="1514902" cy="646331"/>
          </a:xfrm>
          <a:prstGeom prst="rect">
            <a:avLst/>
          </a:prstGeom>
          <a:noFill/>
        </p:spPr>
        <p:txBody>
          <a:bodyPr wrap="none" rtlCol="0">
            <a:spAutoFit/>
          </a:bodyPr>
          <a:lstStyle/>
          <a:p>
            <a:r>
              <a:rPr lang="en-US" dirty="0"/>
              <a:t>Assign task to </a:t>
            </a:r>
          </a:p>
          <a:p>
            <a:r>
              <a:rPr lang="en-US" dirty="0"/>
              <a:t>Task Trackers</a:t>
            </a:r>
            <a:endParaRPr lang="en-IN" dirty="0"/>
          </a:p>
        </p:txBody>
      </p:sp>
      <p:sp>
        <p:nvSpPr>
          <p:cNvPr id="56" name="TextBox 55">
            <a:extLst>
              <a:ext uri="{FF2B5EF4-FFF2-40B4-BE49-F238E27FC236}">
                <a16:creationId xmlns:a16="http://schemas.microsoft.com/office/drawing/2014/main" id="{7504E8CA-352C-49B6-A090-A269506969BE}"/>
              </a:ext>
            </a:extLst>
          </p:cNvPr>
          <p:cNvSpPr txBox="1"/>
          <p:nvPr/>
        </p:nvSpPr>
        <p:spPr>
          <a:xfrm>
            <a:off x="9183416" y="2430793"/>
            <a:ext cx="1260794" cy="646331"/>
          </a:xfrm>
          <a:prstGeom prst="rect">
            <a:avLst/>
          </a:prstGeom>
          <a:noFill/>
        </p:spPr>
        <p:txBody>
          <a:bodyPr wrap="none" rtlCol="0">
            <a:spAutoFit/>
          </a:bodyPr>
          <a:lstStyle/>
          <a:p>
            <a:r>
              <a:rPr lang="en-US" dirty="0"/>
              <a:t>Send status</a:t>
            </a:r>
          </a:p>
          <a:p>
            <a:r>
              <a:rPr lang="en-US" dirty="0"/>
              <a:t> of the task</a:t>
            </a:r>
            <a:endParaRPr lang="en-IN" dirty="0"/>
          </a:p>
        </p:txBody>
      </p:sp>
      <p:sp>
        <p:nvSpPr>
          <p:cNvPr id="55" name="Explosion: 8 Points 54">
            <a:extLst>
              <a:ext uri="{FF2B5EF4-FFF2-40B4-BE49-F238E27FC236}">
                <a16:creationId xmlns:a16="http://schemas.microsoft.com/office/drawing/2014/main" id="{99D17474-94DD-4E40-8293-0F34C23041ED}"/>
              </a:ext>
            </a:extLst>
          </p:cNvPr>
          <p:cNvSpPr/>
          <p:nvPr/>
        </p:nvSpPr>
        <p:spPr>
          <a:xfrm>
            <a:off x="2817685" y="2911421"/>
            <a:ext cx="2797016" cy="2689334"/>
          </a:xfrm>
          <a:prstGeom prst="irregularSeal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Shared File System (HDFS) and Resources </a:t>
            </a:r>
            <a:endParaRPr lang="en-IN" dirty="0"/>
          </a:p>
        </p:txBody>
      </p:sp>
      <p:cxnSp>
        <p:nvCxnSpPr>
          <p:cNvPr id="58" name="Straight Arrow Connector 57">
            <a:extLst>
              <a:ext uri="{FF2B5EF4-FFF2-40B4-BE49-F238E27FC236}">
                <a16:creationId xmlns:a16="http://schemas.microsoft.com/office/drawing/2014/main" id="{8428F58A-6CF5-4A99-9D13-88DF183A1C9C}"/>
              </a:ext>
            </a:extLst>
          </p:cNvPr>
          <p:cNvCxnSpPr>
            <a:cxnSpLocks/>
          </p:cNvCxnSpPr>
          <p:nvPr/>
        </p:nvCxnSpPr>
        <p:spPr>
          <a:xfrm flipH="1" flipV="1">
            <a:off x="5302659" y="4135779"/>
            <a:ext cx="2031742" cy="1738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87146912-F32A-4396-87B3-C0FEA2BAEF4F}"/>
              </a:ext>
            </a:extLst>
          </p:cNvPr>
          <p:cNvSpPr txBox="1"/>
          <p:nvPr/>
        </p:nvSpPr>
        <p:spPr>
          <a:xfrm>
            <a:off x="5147129" y="5253927"/>
            <a:ext cx="2889445" cy="923330"/>
          </a:xfrm>
          <a:prstGeom prst="rect">
            <a:avLst/>
          </a:prstGeom>
          <a:noFill/>
        </p:spPr>
        <p:txBody>
          <a:bodyPr wrap="none" rtlCol="0">
            <a:spAutoFit/>
          </a:bodyPr>
          <a:lstStyle/>
          <a:p>
            <a:r>
              <a:rPr lang="en-US" dirty="0"/>
              <a:t>Retrieve job resources</a:t>
            </a:r>
          </a:p>
          <a:p>
            <a:r>
              <a:rPr lang="en-US" dirty="0"/>
              <a:t>And setup local environment</a:t>
            </a:r>
          </a:p>
          <a:p>
            <a:r>
              <a:rPr lang="en-US" dirty="0"/>
              <a:t>To run the jobs. </a:t>
            </a:r>
            <a:endParaRPr lang="en-IN" dirty="0"/>
          </a:p>
        </p:txBody>
      </p:sp>
      <p:cxnSp>
        <p:nvCxnSpPr>
          <p:cNvPr id="62" name="Straight Arrow Connector 61">
            <a:extLst>
              <a:ext uri="{FF2B5EF4-FFF2-40B4-BE49-F238E27FC236}">
                <a16:creationId xmlns:a16="http://schemas.microsoft.com/office/drawing/2014/main" id="{B3296054-61D9-49CC-8687-8E167B20C39D}"/>
              </a:ext>
            </a:extLst>
          </p:cNvPr>
          <p:cNvCxnSpPr/>
          <p:nvPr/>
        </p:nvCxnSpPr>
        <p:spPr>
          <a:xfrm flipH="1">
            <a:off x="3131861" y="1068442"/>
            <a:ext cx="2643212" cy="2345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AD374C10-173C-4751-AD30-EC7F1B8C0E19}"/>
              </a:ext>
            </a:extLst>
          </p:cNvPr>
          <p:cNvSpPr txBox="1"/>
          <p:nvPr/>
        </p:nvSpPr>
        <p:spPr>
          <a:xfrm flipH="1">
            <a:off x="2790142" y="2473087"/>
            <a:ext cx="1375195" cy="646331"/>
          </a:xfrm>
          <a:prstGeom prst="rect">
            <a:avLst/>
          </a:prstGeom>
          <a:noFill/>
        </p:spPr>
        <p:txBody>
          <a:bodyPr wrap="square" rtlCol="0">
            <a:spAutoFit/>
          </a:bodyPr>
          <a:lstStyle/>
          <a:p>
            <a:r>
              <a:rPr lang="en-US" dirty="0"/>
              <a:t>Copt job Resources </a:t>
            </a:r>
            <a:endParaRPr lang="en-IN" dirty="0"/>
          </a:p>
        </p:txBody>
      </p:sp>
      <p:cxnSp>
        <p:nvCxnSpPr>
          <p:cNvPr id="5121" name="Straight Arrow Connector 5120">
            <a:extLst>
              <a:ext uri="{FF2B5EF4-FFF2-40B4-BE49-F238E27FC236}">
                <a16:creationId xmlns:a16="http://schemas.microsoft.com/office/drawing/2014/main" id="{D177DD9B-5003-4390-98A3-DC935AE4F069}"/>
              </a:ext>
            </a:extLst>
          </p:cNvPr>
          <p:cNvCxnSpPr/>
          <p:nvPr/>
        </p:nvCxnSpPr>
        <p:spPr>
          <a:xfrm flipH="1">
            <a:off x="4960094" y="1170328"/>
            <a:ext cx="3440582" cy="2365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23" name="TextBox 5122">
            <a:extLst>
              <a:ext uri="{FF2B5EF4-FFF2-40B4-BE49-F238E27FC236}">
                <a16:creationId xmlns:a16="http://schemas.microsoft.com/office/drawing/2014/main" id="{427C4A2F-FA3B-46DE-AD39-023ECDECA17D}"/>
              </a:ext>
            </a:extLst>
          </p:cNvPr>
          <p:cNvSpPr txBox="1"/>
          <p:nvPr/>
        </p:nvSpPr>
        <p:spPr>
          <a:xfrm>
            <a:off x="4832279" y="2796252"/>
            <a:ext cx="1606915" cy="369332"/>
          </a:xfrm>
          <a:prstGeom prst="rect">
            <a:avLst/>
          </a:prstGeom>
          <a:noFill/>
        </p:spPr>
        <p:txBody>
          <a:bodyPr wrap="none" rtlCol="0">
            <a:spAutoFit/>
          </a:bodyPr>
          <a:lstStyle/>
          <a:p>
            <a:r>
              <a:rPr lang="en-US" dirty="0"/>
              <a:t>Get input splits</a:t>
            </a:r>
            <a:endParaRPr lang="en-IN" dirty="0"/>
          </a:p>
        </p:txBody>
      </p:sp>
      <p:sp>
        <p:nvSpPr>
          <p:cNvPr id="11" name="TextBox 10">
            <a:extLst>
              <a:ext uri="{FF2B5EF4-FFF2-40B4-BE49-F238E27FC236}">
                <a16:creationId xmlns:a16="http://schemas.microsoft.com/office/drawing/2014/main" id="{2D4E46FD-1445-464D-AACF-EF971210A942}"/>
              </a:ext>
            </a:extLst>
          </p:cNvPr>
          <p:cNvSpPr txBox="1"/>
          <p:nvPr/>
        </p:nvSpPr>
        <p:spPr>
          <a:xfrm>
            <a:off x="245478" y="5770209"/>
            <a:ext cx="3731855" cy="369332"/>
          </a:xfrm>
          <a:prstGeom prst="rect">
            <a:avLst/>
          </a:prstGeom>
          <a:noFill/>
        </p:spPr>
        <p:txBody>
          <a:bodyPr wrap="none" rtlCol="0">
            <a:spAutoFit/>
          </a:bodyPr>
          <a:lstStyle/>
          <a:p>
            <a:r>
              <a:rPr lang="en-US" dirty="0"/>
              <a:t>Detail with example will be done later</a:t>
            </a:r>
            <a:endParaRPr lang="en-IN" dirty="0"/>
          </a:p>
        </p:txBody>
      </p:sp>
    </p:spTree>
    <p:extLst>
      <p:ext uri="{BB962C8B-B14F-4D97-AF65-F5344CB8AC3E}">
        <p14:creationId xmlns:p14="http://schemas.microsoft.com/office/powerpoint/2010/main" val="2066428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5DB67E-F080-4C90-81EA-10A6D1478278}"/>
              </a:ext>
            </a:extLst>
          </p:cNvPr>
          <p:cNvSpPr>
            <a:spLocks noGrp="1"/>
          </p:cNvSpPr>
          <p:nvPr>
            <p:ph type="title"/>
          </p:nvPr>
        </p:nvSpPr>
        <p:spPr>
          <a:xfrm>
            <a:off x="838200" y="365125"/>
            <a:ext cx="6494585" cy="1325563"/>
          </a:xfrm>
        </p:spPr>
        <p:txBody>
          <a:bodyPr/>
          <a:lstStyle/>
          <a:p>
            <a:r>
              <a:rPr lang="en-IN" dirty="0"/>
              <a:t>APACHE PIG</a:t>
            </a:r>
          </a:p>
        </p:txBody>
      </p:sp>
      <p:sp>
        <p:nvSpPr>
          <p:cNvPr id="5" name="Content Placeholder 4">
            <a:extLst>
              <a:ext uri="{FF2B5EF4-FFF2-40B4-BE49-F238E27FC236}">
                <a16:creationId xmlns:a16="http://schemas.microsoft.com/office/drawing/2014/main" id="{6FD08DAA-9F2B-47D1-9258-B747427FCDC0}"/>
              </a:ext>
            </a:extLst>
          </p:cNvPr>
          <p:cNvSpPr>
            <a:spLocks noGrp="1"/>
          </p:cNvSpPr>
          <p:nvPr>
            <p:ph idx="1"/>
          </p:nvPr>
        </p:nvSpPr>
        <p:spPr>
          <a:xfrm>
            <a:off x="380999" y="1325561"/>
            <a:ext cx="11260015" cy="5167313"/>
          </a:xfrm>
        </p:spPr>
        <p:txBody>
          <a:bodyPr>
            <a:normAutofit fontScale="92500" lnSpcReduction="10000"/>
          </a:bodyPr>
          <a:lstStyle/>
          <a:p>
            <a:pPr algn="l">
              <a:lnSpc>
                <a:spcPct val="150000"/>
              </a:lnSpc>
            </a:pPr>
            <a:r>
              <a:rPr lang="en-US" sz="2400" b="0" i="0" u="none" strike="noStrike" baseline="0" dirty="0">
                <a:solidFill>
                  <a:srgbClr val="494949"/>
                </a:solidFill>
                <a:latin typeface="Times New Roman" panose="02020603050405020304" pitchFamily="18" charset="0"/>
              </a:rPr>
              <a:t>PIG was initially developed by Yahoo.</a:t>
            </a:r>
            <a:endParaRPr lang="en-IN" sz="2400" b="0" i="0" u="none" strike="noStrike" baseline="0" dirty="0">
              <a:solidFill>
                <a:srgbClr val="000000"/>
              </a:solidFill>
              <a:latin typeface="Times New Roman" panose="02020603050405020304" pitchFamily="18" charset="0"/>
            </a:endParaRPr>
          </a:p>
          <a:p>
            <a:pPr>
              <a:lnSpc>
                <a:spcPct val="150000"/>
              </a:lnSpc>
            </a:pPr>
            <a:r>
              <a:rPr lang="en-US" sz="2400" b="0" i="0" u="none" strike="noStrike" baseline="0" dirty="0">
                <a:solidFill>
                  <a:srgbClr val="494949"/>
                </a:solidFill>
                <a:latin typeface="Times New Roman" panose="02020603050405020304" pitchFamily="18" charset="0"/>
              </a:rPr>
              <a:t>PIG has two parts: </a:t>
            </a:r>
            <a:r>
              <a:rPr lang="en-US" sz="2400" b="1" i="0" u="none" strike="noStrike" baseline="0" dirty="0">
                <a:solidFill>
                  <a:srgbClr val="494949"/>
                </a:solidFill>
                <a:latin typeface="Times New Roman" panose="02020603050405020304" pitchFamily="18" charset="0"/>
              </a:rPr>
              <a:t>Pig Latin</a:t>
            </a:r>
            <a:r>
              <a:rPr lang="en-US" sz="2400" b="0" i="0" u="none" strike="noStrike" baseline="0" dirty="0">
                <a:solidFill>
                  <a:srgbClr val="494949"/>
                </a:solidFill>
                <a:latin typeface="Times New Roman" panose="02020603050405020304" pitchFamily="18" charset="0"/>
              </a:rPr>
              <a:t>, the language and </a:t>
            </a:r>
            <a:r>
              <a:rPr lang="en-US" sz="2400" b="1" i="0" u="none" strike="noStrike" baseline="0" dirty="0">
                <a:solidFill>
                  <a:srgbClr val="494949"/>
                </a:solidFill>
                <a:latin typeface="Times New Roman" panose="02020603050405020304" pitchFamily="18" charset="0"/>
              </a:rPr>
              <a:t>the pig runtime, </a:t>
            </a:r>
            <a:r>
              <a:rPr lang="en-US" sz="2400" b="0" i="0" u="none" strike="noStrike" baseline="0" dirty="0">
                <a:solidFill>
                  <a:srgbClr val="494949"/>
                </a:solidFill>
                <a:latin typeface="Times New Roman" panose="02020603050405020304" pitchFamily="18" charset="0"/>
              </a:rPr>
              <a:t>for the execution environment. You can better understand it as Java and JVM. </a:t>
            </a:r>
          </a:p>
          <a:p>
            <a:pPr>
              <a:lnSpc>
                <a:spcPct val="150000"/>
              </a:lnSpc>
            </a:pPr>
            <a:r>
              <a:rPr lang="en-US" sz="2400" b="0" i="0" u="none" strike="noStrike" baseline="0" dirty="0">
                <a:solidFill>
                  <a:srgbClr val="494949"/>
                </a:solidFill>
                <a:latin typeface="Times New Roman" panose="02020603050405020304" pitchFamily="18" charset="0"/>
              </a:rPr>
              <a:t>It supports </a:t>
            </a:r>
            <a:r>
              <a:rPr lang="en-US" sz="2400" b="0" i="1" u="none" strike="noStrike" baseline="0" dirty="0">
                <a:solidFill>
                  <a:srgbClr val="494949"/>
                </a:solidFill>
                <a:latin typeface="Times New Roman" panose="02020603050405020304" pitchFamily="18" charset="0"/>
              </a:rPr>
              <a:t>pig </a:t>
            </a:r>
            <a:r>
              <a:rPr lang="en-US" sz="2400" b="0" i="1" u="none" strike="noStrike" baseline="0" dirty="0" err="1">
                <a:solidFill>
                  <a:srgbClr val="494949"/>
                </a:solidFill>
                <a:latin typeface="Times New Roman" panose="02020603050405020304" pitchFamily="18" charset="0"/>
              </a:rPr>
              <a:t>latin</a:t>
            </a:r>
            <a:r>
              <a:rPr lang="en-US" sz="2400" b="0" i="1" u="none" strike="noStrike" baseline="0" dirty="0">
                <a:solidFill>
                  <a:srgbClr val="494949"/>
                </a:solidFill>
                <a:latin typeface="Times New Roman" panose="02020603050405020304" pitchFamily="18" charset="0"/>
              </a:rPr>
              <a:t> </a:t>
            </a:r>
            <a:r>
              <a:rPr lang="en-US" sz="2400" b="0" i="0" u="none" strike="noStrike" baseline="0" dirty="0">
                <a:solidFill>
                  <a:srgbClr val="494949"/>
                </a:solidFill>
                <a:latin typeface="Times New Roman" panose="02020603050405020304" pitchFamily="18" charset="0"/>
              </a:rPr>
              <a:t>language, which has SQL like command structure. </a:t>
            </a:r>
          </a:p>
          <a:p>
            <a:pPr marL="0" indent="0">
              <a:lnSpc>
                <a:spcPct val="150000"/>
              </a:lnSpc>
              <a:buNone/>
            </a:pPr>
            <a:r>
              <a:rPr lang="en-US" sz="2400" b="1" i="1" u="none" strike="noStrike" baseline="0" dirty="0">
                <a:solidFill>
                  <a:srgbClr val="494949"/>
                </a:solidFill>
                <a:latin typeface="Times New Roman" panose="02020603050405020304" pitchFamily="18" charset="0"/>
              </a:rPr>
              <a:t>                 10 line of pig </a:t>
            </a:r>
            <a:r>
              <a:rPr lang="en-US" sz="2400" b="1" i="1" u="none" strike="noStrike" baseline="0" dirty="0" err="1">
                <a:solidFill>
                  <a:srgbClr val="494949"/>
                </a:solidFill>
                <a:latin typeface="Times New Roman" panose="02020603050405020304" pitchFamily="18" charset="0"/>
              </a:rPr>
              <a:t>latin</a:t>
            </a:r>
            <a:r>
              <a:rPr lang="en-US" sz="2400" b="1" i="1" u="none" strike="noStrike" baseline="0" dirty="0">
                <a:solidFill>
                  <a:srgbClr val="494949"/>
                </a:solidFill>
                <a:latin typeface="Times New Roman" panose="02020603050405020304" pitchFamily="18" charset="0"/>
              </a:rPr>
              <a:t> = approx. 200 lines of Map-Reduce Java code</a:t>
            </a:r>
          </a:p>
          <a:p>
            <a:pPr>
              <a:lnSpc>
                <a:spcPct val="150000"/>
              </a:lnSpc>
            </a:pPr>
            <a:r>
              <a:rPr lang="en-US" sz="2400" b="0" i="0" u="none" strike="noStrike" baseline="0" dirty="0">
                <a:solidFill>
                  <a:srgbClr val="494949"/>
                </a:solidFill>
                <a:latin typeface="Times New Roman" panose="02020603050405020304" pitchFamily="18" charset="0"/>
              </a:rPr>
              <a:t> The compiler internally converts pig </a:t>
            </a:r>
            <a:r>
              <a:rPr lang="en-US" sz="2400" b="0" i="0" u="none" strike="noStrike" baseline="0" dirty="0" err="1">
                <a:solidFill>
                  <a:srgbClr val="494949"/>
                </a:solidFill>
                <a:latin typeface="Times New Roman" panose="02020603050405020304" pitchFamily="18" charset="0"/>
              </a:rPr>
              <a:t>latin</a:t>
            </a:r>
            <a:r>
              <a:rPr lang="en-US" sz="2400" b="0" i="0" u="none" strike="noStrike" baseline="0" dirty="0">
                <a:solidFill>
                  <a:srgbClr val="494949"/>
                </a:solidFill>
                <a:latin typeface="Times New Roman" panose="02020603050405020304" pitchFamily="18" charset="0"/>
              </a:rPr>
              <a:t> to MapReduce. It produces a sequential set of MapReduce jobs, and that’s an abstraction (which works like black box). </a:t>
            </a:r>
          </a:p>
          <a:p>
            <a:pPr>
              <a:lnSpc>
                <a:spcPct val="150000"/>
              </a:lnSpc>
            </a:pPr>
            <a:r>
              <a:rPr lang="en-US" sz="2400" b="0" i="0" u="none" strike="noStrike" baseline="0" dirty="0">
                <a:solidFill>
                  <a:srgbClr val="494949"/>
                </a:solidFill>
                <a:latin typeface="Times New Roman" panose="02020603050405020304" pitchFamily="18" charset="0"/>
              </a:rPr>
              <a:t> It gives you a platform for building data flow for ETL (Extract, Transform and Load), processing and analyzing huge data sets. </a:t>
            </a:r>
          </a:p>
          <a:p>
            <a:endParaRPr lang="en-IN" dirty="0"/>
          </a:p>
        </p:txBody>
      </p:sp>
      <p:pic>
        <p:nvPicPr>
          <p:cNvPr id="7" name="Picture 6">
            <a:extLst>
              <a:ext uri="{FF2B5EF4-FFF2-40B4-BE49-F238E27FC236}">
                <a16:creationId xmlns:a16="http://schemas.microsoft.com/office/drawing/2014/main" id="{D5D4152B-7503-44D9-B9EE-89F63A4F3D9E}"/>
              </a:ext>
            </a:extLst>
          </p:cNvPr>
          <p:cNvPicPr>
            <a:picLocks noChangeAspect="1"/>
          </p:cNvPicPr>
          <p:nvPr/>
        </p:nvPicPr>
        <p:blipFill>
          <a:blip r:embed="rId2"/>
          <a:stretch>
            <a:fillRect/>
          </a:stretch>
        </p:blipFill>
        <p:spPr>
          <a:xfrm>
            <a:off x="10625807" y="340824"/>
            <a:ext cx="1455985" cy="1969477"/>
          </a:xfrm>
          <a:prstGeom prst="rect">
            <a:avLst/>
          </a:prstGeom>
        </p:spPr>
      </p:pic>
    </p:spTree>
    <p:extLst>
      <p:ext uri="{BB962C8B-B14F-4D97-AF65-F5344CB8AC3E}">
        <p14:creationId xmlns:p14="http://schemas.microsoft.com/office/powerpoint/2010/main" val="157909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3A500D2E49F44F80C3F99F3764D3AE" ma:contentTypeVersion="4" ma:contentTypeDescription="Create a new document." ma:contentTypeScope="" ma:versionID="d06f1073b93545799f49ff739aadb86a">
  <xsd:schema xmlns:xsd="http://www.w3.org/2001/XMLSchema" xmlns:xs="http://www.w3.org/2001/XMLSchema" xmlns:p="http://schemas.microsoft.com/office/2006/metadata/properties" xmlns:ns2="9e899c17-99ef-40ff-95a6-91f4f850db08" targetNamespace="http://schemas.microsoft.com/office/2006/metadata/properties" ma:root="true" ma:fieldsID="5adbf281cb1ea38aa7ee5779d934899d" ns2:_="">
    <xsd:import namespace="9e899c17-99ef-40ff-95a6-91f4f850db0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899c17-99ef-40ff-95a6-91f4f850db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69BA3F9-0C9E-433C-A020-0FA4BE94B96F}"/>
</file>

<file path=customXml/itemProps2.xml><?xml version="1.0" encoding="utf-8"?>
<ds:datastoreItem xmlns:ds="http://schemas.openxmlformats.org/officeDocument/2006/customXml" ds:itemID="{5B275547-02C7-4128-9D0F-0F5D02989246}"/>
</file>

<file path=customXml/itemProps3.xml><?xml version="1.0" encoding="utf-8"?>
<ds:datastoreItem xmlns:ds="http://schemas.openxmlformats.org/officeDocument/2006/customXml" ds:itemID="{719F3B0E-9D51-4F36-B496-BCAF5C667FF0}"/>
</file>

<file path=docProps/app.xml><?xml version="1.0" encoding="utf-8"?>
<Properties xmlns="http://schemas.openxmlformats.org/officeDocument/2006/extended-properties" xmlns:vt="http://schemas.openxmlformats.org/officeDocument/2006/docPropsVTypes">
  <TotalTime>120</TotalTime>
  <Words>2022</Words>
  <Application>Microsoft Office PowerPoint</Application>
  <PresentationFormat>Widescreen</PresentationFormat>
  <Paragraphs>188</Paragraphs>
  <Slides>15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Hadoop Ecosystem Components and Its Architecture</vt:lpstr>
      <vt:lpstr>HDFS </vt:lpstr>
      <vt:lpstr>What is Hadoop ecosystem? </vt:lpstr>
      <vt:lpstr>PowerPoint Presentation</vt:lpstr>
      <vt:lpstr>PowerPoint Presentation</vt:lpstr>
      <vt:lpstr>Hadoop Common </vt:lpstr>
      <vt:lpstr>YARN Architecture</vt:lpstr>
      <vt:lpstr>Map Reduce </vt:lpstr>
      <vt:lpstr>APACHE PIG</vt:lpstr>
      <vt:lpstr>Thank You </vt:lpstr>
      <vt:lpstr>HIVE </vt:lpstr>
      <vt:lpstr>Mahout </vt:lpstr>
      <vt:lpstr>What Mahout does?</vt:lpstr>
      <vt:lpstr>Spark </vt:lpstr>
      <vt:lpstr>Apache HBASE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 Ecosystem Components and Its Architecture</dc:title>
  <dc:creator>Supriya Chakraborty</dc:creator>
  <cp:lastModifiedBy>Supriya Chakraborty</cp:lastModifiedBy>
  <cp:revision>11</cp:revision>
  <dcterms:created xsi:type="dcterms:W3CDTF">2022-03-29T09:57:47Z</dcterms:created>
  <dcterms:modified xsi:type="dcterms:W3CDTF">2022-03-31T10:38:40Z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0x010100AF3A500D2E49F44F80C3F99F3764D3AE</vt:lpwstr>
  </property>
</Properties>
</file>