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layout2.xml" ContentType="application/vnd.openxmlformats-officedocument.drawingml.diagramLayout+xml"/>
  <Override PartName="/ppt/diagrams/quickStyle2.xml" ContentType="application/vnd.openxmlformats-officedocument.drawingml.diagramStyle+xml"/>
  <Override PartName="/ppt/diagrams/drawing2.xml" ContentType="application/vnd.ms-office.drawingml.diagramDrawing+xml"/>
  <Override PartName="/ppt/diagrams/colors2.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69" r:id="rId6"/>
    <p:sldId id="257" r:id="rId7"/>
    <p:sldId id="258" r:id="rId8"/>
    <p:sldId id="259" r:id="rId9"/>
    <p:sldId id="260" r:id="rId10"/>
    <p:sldId id="261" r:id="rId11"/>
    <p:sldId id="263" r:id="rId12"/>
    <p:sldId id="274" r:id="rId13"/>
    <p:sldId id="264" r:id="rId14"/>
    <p:sldId id="265" r:id="rId15"/>
    <p:sldId id="266" r:id="rId16"/>
    <p:sldId id="267" r:id="rId17"/>
    <p:sldId id="268"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C58D6-9EAD-49CC-A369-7A3858E3915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F177905-6D46-44CB-9140-7E93E210D4A5}">
      <dgm:prSet/>
      <dgm:spPr/>
      <dgm:t>
        <a:bodyPr/>
        <a:lstStyle/>
        <a:p>
          <a:r>
            <a:rPr lang="en-US" b="0" i="0"/>
            <a:t>1. Logistic regression</a:t>
          </a:r>
          <a:endParaRPr lang="en-US"/>
        </a:p>
      </dgm:t>
    </dgm:pt>
    <dgm:pt modelId="{E829C130-2087-47CA-AD88-B2B8F4BC3D47}" type="parTrans" cxnId="{22B7EC60-C996-4DBC-9486-4DAE8504B444}">
      <dgm:prSet/>
      <dgm:spPr/>
      <dgm:t>
        <a:bodyPr/>
        <a:lstStyle/>
        <a:p>
          <a:endParaRPr lang="en-US"/>
        </a:p>
      </dgm:t>
    </dgm:pt>
    <dgm:pt modelId="{EA2DEA13-003D-4B97-AF30-0B9D96E5CF83}" type="sibTrans" cxnId="{22B7EC60-C996-4DBC-9486-4DAE8504B444}">
      <dgm:prSet/>
      <dgm:spPr/>
      <dgm:t>
        <a:bodyPr/>
        <a:lstStyle/>
        <a:p>
          <a:endParaRPr lang="en-US"/>
        </a:p>
      </dgm:t>
    </dgm:pt>
    <dgm:pt modelId="{5C3AD43D-DAB5-4CF7-80E2-F399E5748D44}">
      <dgm:prSet/>
      <dgm:spPr/>
      <dgm:t>
        <a:bodyPr/>
        <a:lstStyle/>
        <a:p>
          <a:r>
            <a:rPr lang="en-US" b="0" i="0"/>
            <a:t>2. Naive Bayes</a:t>
          </a:r>
          <a:endParaRPr lang="en-US"/>
        </a:p>
      </dgm:t>
    </dgm:pt>
    <dgm:pt modelId="{6A8A7FA9-1A45-4AEE-B3AB-B36AAF35B46C}" type="parTrans" cxnId="{BFB0B5E3-BE65-404C-B8B1-832CCFEB36A2}">
      <dgm:prSet/>
      <dgm:spPr/>
      <dgm:t>
        <a:bodyPr/>
        <a:lstStyle/>
        <a:p>
          <a:endParaRPr lang="en-US"/>
        </a:p>
      </dgm:t>
    </dgm:pt>
    <dgm:pt modelId="{CCA1B642-219C-49BB-B95A-B555C97D6A83}" type="sibTrans" cxnId="{BFB0B5E3-BE65-404C-B8B1-832CCFEB36A2}">
      <dgm:prSet/>
      <dgm:spPr/>
      <dgm:t>
        <a:bodyPr/>
        <a:lstStyle/>
        <a:p>
          <a:endParaRPr lang="en-US"/>
        </a:p>
      </dgm:t>
    </dgm:pt>
    <dgm:pt modelId="{29A9D774-02A3-4D0E-B826-FFCCEEBCC1D4}">
      <dgm:prSet/>
      <dgm:spPr/>
      <dgm:t>
        <a:bodyPr/>
        <a:lstStyle/>
        <a:p>
          <a:r>
            <a:rPr lang="en-US" b="0" i="0"/>
            <a:t>3. K-Nearest Neighbors</a:t>
          </a:r>
          <a:endParaRPr lang="en-US"/>
        </a:p>
      </dgm:t>
    </dgm:pt>
    <dgm:pt modelId="{5DDDB72A-9B7F-4EB4-BF4F-C2C289D342F4}" type="parTrans" cxnId="{DFC349BB-BE64-4D44-BDD8-6EE5D438F2FF}">
      <dgm:prSet/>
      <dgm:spPr/>
      <dgm:t>
        <a:bodyPr/>
        <a:lstStyle/>
        <a:p>
          <a:endParaRPr lang="en-US"/>
        </a:p>
      </dgm:t>
    </dgm:pt>
    <dgm:pt modelId="{DCDA3ACD-FDF6-444E-A80D-27FD57F07824}" type="sibTrans" cxnId="{DFC349BB-BE64-4D44-BDD8-6EE5D438F2FF}">
      <dgm:prSet/>
      <dgm:spPr/>
      <dgm:t>
        <a:bodyPr/>
        <a:lstStyle/>
        <a:p>
          <a:endParaRPr lang="en-US"/>
        </a:p>
      </dgm:t>
    </dgm:pt>
    <dgm:pt modelId="{79D35A10-8D38-493D-B107-86B5238AD5C3}">
      <dgm:prSet/>
      <dgm:spPr/>
      <dgm:t>
        <a:bodyPr/>
        <a:lstStyle/>
        <a:p>
          <a:r>
            <a:rPr lang="en-US" b="0" i="0"/>
            <a:t>4.Support Vector Machine</a:t>
          </a:r>
          <a:endParaRPr lang="en-US"/>
        </a:p>
      </dgm:t>
    </dgm:pt>
    <dgm:pt modelId="{8A34082D-481C-41E9-AB21-091F1DB22C12}" type="parTrans" cxnId="{3D039B71-2888-4FCA-875B-66B429BA4569}">
      <dgm:prSet/>
      <dgm:spPr/>
      <dgm:t>
        <a:bodyPr/>
        <a:lstStyle/>
        <a:p>
          <a:endParaRPr lang="en-US"/>
        </a:p>
      </dgm:t>
    </dgm:pt>
    <dgm:pt modelId="{7FCBBC8B-75DD-4D54-9C9F-DF293CCED7DF}" type="sibTrans" cxnId="{3D039B71-2888-4FCA-875B-66B429BA4569}">
      <dgm:prSet/>
      <dgm:spPr/>
      <dgm:t>
        <a:bodyPr/>
        <a:lstStyle/>
        <a:p>
          <a:endParaRPr lang="en-US"/>
        </a:p>
      </dgm:t>
    </dgm:pt>
    <dgm:pt modelId="{ECBCC91F-84DC-4C20-9936-4A60EB3AAE4F}">
      <dgm:prSet/>
      <dgm:spPr/>
      <dgm:t>
        <a:bodyPr/>
        <a:lstStyle/>
        <a:p>
          <a:r>
            <a:rPr lang="en-US" b="0" i="0"/>
            <a:t>5. Decision Tree</a:t>
          </a:r>
          <a:endParaRPr lang="en-US"/>
        </a:p>
      </dgm:t>
    </dgm:pt>
    <dgm:pt modelId="{C2F62A2C-12EC-4471-BE53-5DFE049694A0}" type="parTrans" cxnId="{BDAAB4AD-85D8-4281-AB4D-D5193AD1A0E7}">
      <dgm:prSet/>
      <dgm:spPr/>
      <dgm:t>
        <a:bodyPr/>
        <a:lstStyle/>
        <a:p>
          <a:endParaRPr lang="en-US"/>
        </a:p>
      </dgm:t>
    </dgm:pt>
    <dgm:pt modelId="{9D3580A0-19EA-40F4-B503-08B6AE3C2A86}" type="sibTrans" cxnId="{BDAAB4AD-85D8-4281-AB4D-D5193AD1A0E7}">
      <dgm:prSet/>
      <dgm:spPr/>
      <dgm:t>
        <a:bodyPr/>
        <a:lstStyle/>
        <a:p>
          <a:endParaRPr lang="en-US"/>
        </a:p>
      </dgm:t>
    </dgm:pt>
    <dgm:pt modelId="{CB403E19-2D70-444C-A30C-60B03522B79C}" type="pres">
      <dgm:prSet presAssocID="{FFAC58D6-9EAD-49CC-A369-7A3858E39158}" presName="vert0" presStyleCnt="0">
        <dgm:presLayoutVars>
          <dgm:dir/>
          <dgm:animOne val="branch"/>
          <dgm:animLvl val="lvl"/>
        </dgm:presLayoutVars>
      </dgm:prSet>
      <dgm:spPr/>
    </dgm:pt>
    <dgm:pt modelId="{C2474A6A-E85E-4820-BB69-B87B551BD886}" type="pres">
      <dgm:prSet presAssocID="{8F177905-6D46-44CB-9140-7E93E210D4A5}" presName="thickLine" presStyleLbl="alignNode1" presStyleIdx="0" presStyleCnt="5"/>
      <dgm:spPr/>
    </dgm:pt>
    <dgm:pt modelId="{FE6A40BC-FDE1-470A-978E-FCCECE838016}" type="pres">
      <dgm:prSet presAssocID="{8F177905-6D46-44CB-9140-7E93E210D4A5}" presName="horz1" presStyleCnt="0"/>
      <dgm:spPr/>
    </dgm:pt>
    <dgm:pt modelId="{6C12207B-001F-4535-8E1C-DCFFB79967D8}" type="pres">
      <dgm:prSet presAssocID="{8F177905-6D46-44CB-9140-7E93E210D4A5}" presName="tx1" presStyleLbl="revTx" presStyleIdx="0" presStyleCnt="5"/>
      <dgm:spPr/>
    </dgm:pt>
    <dgm:pt modelId="{1AC10A75-93BC-4105-9629-018607E8357B}" type="pres">
      <dgm:prSet presAssocID="{8F177905-6D46-44CB-9140-7E93E210D4A5}" presName="vert1" presStyleCnt="0"/>
      <dgm:spPr/>
    </dgm:pt>
    <dgm:pt modelId="{7497F8D0-67CC-4BE7-961F-76965592027E}" type="pres">
      <dgm:prSet presAssocID="{5C3AD43D-DAB5-4CF7-80E2-F399E5748D44}" presName="thickLine" presStyleLbl="alignNode1" presStyleIdx="1" presStyleCnt="5"/>
      <dgm:spPr/>
    </dgm:pt>
    <dgm:pt modelId="{D697586D-C410-4236-B94E-8698C434F148}" type="pres">
      <dgm:prSet presAssocID="{5C3AD43D-DAB5-4CF7-80E2-F399E5748D44}" presName="horz1" presStyleCnt="0"/>
      <dgm:spPr/>
    </dgm:pt>
    <dgm:pt modelId="{966AC056-9C6B-4FCE-B41F-89390A6D1A53}" type="pres">
      <dgm:prSet presAssocID="{5C3AD43D-DAB5-4CF7-80E2-F399E5748D44}" presName="tx1" presStyleLbl="revTx" presStyleIdx="1" presStyleCnt="5"/>
      <dgm:spPr/>
    </dgm:pt>
    <dgm:pt modelId="{47CE072E-61A6-44B3-99C8-9695E7405662}" type="pres">
      <dgm:prSet presAssocID="{5C3AD43D-DAB5-4CF7-80E2-F399E5748D44}" presName="vert1" presStyleCnt="0"/>
      <dgm:spPr/>
    </dgm:pt>
    <dgm:pt modelId="{23DF006F-B65C-400F-95E2-57CDA292AA06}" type="pres">
      <dgm:prSet presAssocID="{29A9D774-02A3-4D0E-B826-FFCCEEBCC1D4}" presName="thickLine" presStyleLbl="alignNode1" presStyleIdx="2" presStyleCnt="5"/>
      <dgm:spPr/>
    </dgm:pt>
    <dgm:pt modelId="{C3A1B829-03A9-433C-94AB-1C1D38B21CA2}" type="pres">
      <dgm:prSet presAssocID="{29A9D774-02A3-4D0E-B826-FFCCEEBCC1D4}" presName="horz1" presStyleCnt="0"/>
      <dgm:spPr/>
    </dgm:pt>
    <dgm:pt modelId="{ABF71DCD-7E63-4016-B454-39FBC89EBCD0}" type="pres">
      <dgm:prSet presAssocID="{29A9D774-02A3-4D0E-B826-FFCCEEBCC1D4}" presName="tx1" presStyleLbl="revTx" presStyleIdx="2" presStyleCnt="5"/>
      <dgm:spPr/>
    </dgm:pt>
    <dgm:pt modelId="{C87B90BA-6903-49DE-99F8-9766B3E10F12}" type="pres">
      <dgm:prSet presAssocID="{29A9D774-02A3-4D0E-B826-FFCCEEBCC1D4}" presName="vert1" presStyleCnt="0"/>
      <dgm:spPr/>
    </dgm:pt>
    <dgm:pt modelId="{E811EC07-6DDB-4F25-8A33-EA380D989BC7}" type="pres">
      <dgm:prSet presAssocID="{79D35A10-8D38-493D-B107-86B5238AD5C3}" presName="thickLine" presStyleLbl="alignNode1" presStyleIdx="3" presStyleCnt="5"/>
      <dgm:spPr/>
    </dgm:pt>
    <dgm:pt modelId="{AEE3C8D6-486D-4424-A280-F0674E9A2B46}" type="pres">
      <dgm:prSet presAssocID="{79D35A10-8D38-493D-B107-86B5238AD5C3}" presName="horz1" presStyleCnt="0"/>
      <dgm:spPr/>
    </dgm:pt>
    <dgm:pt modelId="{78268CCB-95A2-469D-B8BE-FC96ECB3A7D8}" type="pres">
      <dgm:prSet presAssocID="{79D35A10-8D38-493D-B107-86B5238AD5C3}" presName="tx1" presStyleLbl="revTx" presStyleIdx="3" presStyleCnt="5"/>
      <dgm:spPr/>
    </dgm:pt>
    <dgm:pt modelId="{0ACDC4F4-167D-4A2F-8B98-4BC2BA9F0DE9}" type="pres">
      <dgm:prSet presAssocID="{79D35A10-8D38-493D-B107-86B5238AD5C3}" presName="vert1" presStyleCnt="0"/>
      <dgm:spPr/>
    </dgm:pt>
    <dgm:pt modelId="{4A452370-B690-4950-98FC-72269CC1EF48}" type="pres">
      <dgm:prSet presAssocID="{ECBCC91F-84DC-4C20-9936-4A60EB3AAE4F}" presName="thickLine" presStyleLbl="alignNode1" presStyleIdx="4" presStyleCnt="5"/>
      <dgm:spPr/>
    </dgm:pt>
    <dgm:pt modelId="{AF1A90F4-7A33-469D-B8DC-EB41EF5D1D79}" type="pres">
      <dgm:prSet presAssocID="{ECBCC91F-84DC-4C20-9936-4A60EB3AAE4F}" presName="horz1" presStyleCnt="0"/>
      <dgm:spPr/>
    </dgm:pt>
    <dgm:pt modelId="{DA6726E3-E6EC-49D4-9F2C-4B6AC242DBE8}" type="pres">
      <dgm:prSet presAssocID="{ECBCC91F-84DC-4C20-9936-4A60EB3AAE4F}" presName="tx1" presStyleLbl="revTx" presStyleIdx="4" presStyleCnt="5"/>
      <dgm:spPr/>
    </dgm:pt>
    <dgm:pt modelId="{D7B4DACD-C502-4426-8BF9-1955744456A9}" type="pres">
      <dgm:prSet presAssocID="{ECBCC91F-84DC-4C20-9936-4A60EB3AAE4F}" presName="vert1" presStyleCnt="0"/>
      <dgm:spPr/>
    </dgm:pt>
  </dgm:ptLst>
  <dgm:cxnLst>
    <dgm:cxn modelId="{0A401626-1E9A-4A8C-B76A-78B44E819D1D}" type="presOf" srcId="{5C3AD43D-DAB5-4CF7-80E2-F399E5748D44}" destId="{966AC056-9C6B-4FCE-B41F-89390A6D1A53}" srcOrd="0" destOrd="0" presId="urn:microsoft.com/office/officeart/2008/layout/LinedList"/>
    <dgm:cxn modelId="{22B7EC60-C996-4DBC-9486-4DAE8504B444}" srcId="{FFAC58D6-9EAD-49CC-A369-7A3858E39158}" destId="{8F177905-6D46-44CB-9140-7E93E210D4A5}" srcOrd="0" destOrd="0" parTransId="{E829C130-2087-47CA-AD88-B2B8F4BC3D47}" sibTransId="{EA2DEA13-003D-4B97-AF30-0B9D96E5CF83}"/>
    <dgm:cxn modelId="{CF25AB4F-56E5-4E36-A29C-E16DF3F6E0C3}" type="presOf" srcId="{8F177905-6D46-44CB-9140-7E93E210D4A5}" destId="{6C12207B-001F-4535-8E1C-DCFFB79967D8}" srcOrd="0" destOrd="0" presId="urn:microsoft.com/office/officeart/2008/layout/LinedList"/>
    <dgm:cxn modelId="{F2C44950-828E-45E1-9B70-8AA373710116}" type="presOf" srcId="{29A9D774-02A3-4D0E-B826-FFCCEEBCC1D4}" destId="{ABF71DCD-7E63-4016-B454-39FBC89EBCD0}" srcOrd="0" destOrd="0" presId="urn:microsoft.com/office/officeart/2008/layout/LinedList"/>
    <dgm:cxn modelId="{3D039B71-2888-4FCA-875B-66B429BA4569}" srcId="{FFAC58D6-9EAD-49CC-A369-7A3858E39158}" destId="{79D35A10-8D38-493D-B107-86B5238AD5C3}" srcOrd="3" destOrd="0" parTransId="{8A34082D-481C-41E9-AB21-091F1DB22C12}" sibTransId="{7FCBBC8B-75DD-4D54-9C9F-DF293CCED7DF}"/>
    <dgm:cxn modelId="{EAA75A93-A0A2-4802-8353-71E6CAB9A2BF}" type="presOf" srcId="{79D35A10-8D38-493D-B107-86B5238AD5C3}" destId="{78268CCB-95A2-469D-B8BE-FC96ECB3A7D8}" srcOrd="0" destOrd="0" presId="urn:microsoft.com/office/officeart/2008/layout/LinedList"/>
    <dgm:cxn modelId="{8722B895-F96C-4199-BF42-66203BECF975}" type="presOf" srcId="{FFAC58D6-9EAD-49CC-A369-7A3858E39158}" destId="{CB403E19-2D70-444C-A30C-60B03522B79C}" srcOrd="0" destOrd="0" presId="urn:microsoft.com/office/officeart/2008/layout/LinedList"/>
    <dgm:cxn modelId="{6C1EE495-78D2-4C7E-83FE-E120195708A3}" type="presOf" srcId="{ECBCC91F-84DC-4C20-9936-4A60EB3AAE4F}" destId="{DA6726E3-E6EC-49D4-9F2C-4B6AC242DBE8}" srcOrd="0" destOrd="0" presId="urn:microsoft.com/office/officeart/2008/layout/LinedList"/>
    <dgm:cxn modelId="{BDAAB4AD-85D8-4281-AB4D-D5193AD1A0E7}" srcId="{FFAC58D6-9EAD-49CC-A369-7A3858E39158}" destId="{ECBCC91F-84DC-4C20-9936-4A60EB3AAE4F}" srcOrd="4" destOrd="0" parTransId="{C2F62A2C-12EC-4471-BE53-5DFE049694A0}" sibTransId="{9D3580A0-19EA-40F4-B503-08B6AE3C2A86}"/>
    <dgm:cxn modelId="{DFC349BB-BE64-4D44-BDD8-6EE5D438F2FF}" srcId="{FFAC58D6-9EAD-49CC-A369-7A3858E39158}" destId="{29A9D774-02A3-4D0E-B826-FFCCEEBCC1D4}" srcOrd="2" destOrd="0" parTransId="{5DDDB72A-9B7F-4EB4-BF4F-C2C289D342F4}" sibTransId="{DCDA3ACD-FDF6-444E-A80D-27FD57F07824}"/>
    <dgm:cxn modelId="{BFB0B5E3-BE65-404C-B8B1-832CCFEB36A2}" srcId="{FFAC58D6-9EAD-49CC-A369-7A3858E39158}" destId="{5C3AD43D-DAB5-4CF7-80E2-F399E5748D44}" srcOrd="1" destOrd="0" parTransId="{6A8A7FA9-1A45-4AEE-B3AB-B36AAF35B46C}" sibTransId="{CCA1B642-219C-49BB-B95A-B555C97D6A83}"/>
    <dgm:cxn modelId="{89E99C9A-3E7F-4A1C-88C2-AE0890A0A28F}" type="presParOf" srcId="{CB403E19-2D70-444C-A30C-60B03522B79C}" destId="{C2474A6A-E85E-4820-BB69-B87B551BD886}" srcOrd="0" destOrd="0" presId="urn:microsoft.com/office/officeart/2008/layout/LinedList"/>
    <dgm:cxn modelId="{27070A4B-17B8-456F-B99A-52AD3CF17CFF}" type="presParOf" srcId="{CB403E19-2D70-444C-A30C-60B03522B79C}" destId="{FE6A40BC-FDE1-470A-978E-FCCECE838016}" srcOrd="1" destOrd="0" presId="urn:microsoft.com/office/officeart/2008/layout/LinedList"/>
    <dgm:cxn modelId="{AF8284F9-FD63-4ADE-95BE-A068EC38A704}" type="presParOf" srcId="{FE6A40BC-FDE1-470A-978E-FCCECE838016}" destId="{6C12207B-001F-4535-8E1C-DCFFB79967D8}" srcOrd="0" destOrd="0" presId="urn:microsoft.com/office/officeart/2008/layout/LinedList"/>
    <dgm:cxn modelId="{CAFA79D5-710F-460A-BB90-8C70EF8C8069}" type="presParOf" srcId="{FE6A40BC-FDE1-470A-978E-FCCECE838016}" destId="{1AC10A75-93BC-4105-9629-018607E8357B}" srcOrd="1" destOrd="0" presId="urn:microsoft.com/office/officeart/2008/layout/LinedList"/>
    <dgm:cxn modelId="{BFD27E3C-0ACB-4AE3-B0D2-F8EEEBE3DB8A}" type="presParOf" srcId="{CB403E19-2D70-444C-A30C-60B03522B79C}" destId="{7497F8D0-67CC-4BE7-961F-76965592027E}" srcOrd="2" destOrd="0" presId="urn:microsoft.com/office/officeart/2008/layout/LinedList"/>
    <dgm:cxn modelId="{00E0AF8C-6FE6-42E7-9984-85C631DC1CAE}" type="presParOf" srcId="{CB403E19-2D70-444C-A30C-60B03522B79C}" destId="{D697586D-C410-4236-B94E-8698C434F148}" srcOrd="3" destOrd="0" presId="urn:microsoft.com/office/officeart/2008/layout/LinedList"/>
    <dgm:cxn modelId="{A47AC49C-C0A6-4567-911A-5EC96B00156E}" type="presParOf" srcId="{D697586D-C410-4236-B94E-8698C434F148}" destId="{966AC056-9C6B-4FCE-B41F-89390A6D1A53}" srcOrd="0" destOrd="0" presId="urn:microsoft.com/office/officeart/2008/layout/LinedList"/>
    <dgm:cxn modelId="{7190904C-2A32-4AF8-9D90-727C17781242}" type="presParOf" srcId="{D697586D-C410-4236-B94E-8698C434F148}" destId="{47CE072E-61A6-44B3-99C8-9695E7405662}" srcOrd="1" destOrd="0" presId="urn:microsoft.com/office/officeart/2008/layout/LinedList"/>
    <dgm:cxn modelId="{D595D0D7-921B-4822-925F-9FFD6998FA01}" type="presParOf" srcId="{CB403E19-2D70-444C-A30C-60B03522B79C}" destId="{23DF006F-B65C-400F-95E2-57CDA292AA06}" srcOrd="4" destOrd="0" presId="urn:microsoft.com/office/officeart/2008/layout/LinedList"/>
    <dgm:cxn modelId="{DD5A21CC-7B29-4665-B2E7-E5E0125B0858}" type="presParOf" srcId="{CB403E19-2D70-444C-A30C-60B03522B79C}" destId="{C3A1B829-03A9-433C-94AB-1C1D38B21CA2}" srcOrd="5" destOrd="0" presId="urn:microsoft.com/office/officeart/2008/layout/LinedList"/>
    <dgm:cxn modelId="{3D8178F9-E5D1-4F53-A47A-3BCE24A90B09}" type="presParOf" srcId="{C3A1B829-03A9-433C-94AB-1C1D38B21CA2}" destId="{ABF71DCD-7E63-4016-B454-39FBC89EBCD0}" srcOrd="0" destOrd="0" presId="urn:microsoft.com/office/officeart/2008/layout/LinedList"/>
    <dgm:cxn modelId="{F3B8C9F2-9A79-44BB-A575-3FB088A38730}" type="presParOf" srcId="{C3A1B829-03A9-433C-94AB-1C1D38B21CA2}" destId="{C87B90BA-6903-49DE-99F8-9766B3E10F12}" srcOrd="1" destOrd="0" presId="urn:microsoft.com/office/officeart/2008/layout/LinedList"/>
    <dgm:cxn modelId="{51A30DBF-DDBE-47FA-817B-BAD7282D3F9C}" type="presParOf" srcId="{CB403E19-2D70-444C-A30C-60B03522B79C}" destId="{E811EC07-6DDB-4F25-8A33-EA380D989BC7}" srcOrd="6" destOrd="0" presId="urn:microsoft.com/office/officeart/2008/layout/LinedList"/>
    <dgm:cxn modelId="{AA68E756-96A5-4995-B69F-F86025B71BE3}" type="presParOf" srcId="{CB403E19-2D70-444C-A30C-60B03522B79C}" destId="{AEE3C8D6-486D-4424-A280-F0674E9A2B46}" srcOrd="7" destOrd="0" presId="urn:microsoft.com/office/officeart/2008/layout/LinedList"/>
    <dgm:cxn modelId="{EF59C4CD-3E03-4E72-9FED-C89C0EDD0C2B}" type="presParOf" srcId="{AEE3C8D6-486D-4424-A280-F0674E9A2B46}" destId="{78268CCB-95A2-469D-B8BE-FC96ECB3A7D8}" srcOrd="0" destOrd="0" presId="urn:microsoft.com/office/officeart/2008/layout/LinedList"/>
    <dgm:cxn modelId="{09FE76DA-CCFA-45F4-AF7A-B57C7FAEA30F}" type="presParOf" srcId="{AEE3C8D6-486D-4424-A280-F0674E9A2B46}" destId="{0ACDC4F4-167D-4A2F-8B98-4BC2BA9F0DE9}" srcOrd="1" destOrd="0" presId="urn:microsoft.com/office/officeart/2008/layout/LinedList"/>
    <dgm:cxn modelId="{8F2C6107-8727-4563-BC95-DE3793713590}" type="presParOf" srcId="{CB403E19-2D70-444C-A30C-60B03522B79C}" destId="{4A452370-B690-4950-98FC-72269CC1EF48}" srcOrd="8" destOrd="0" presId="urn:microsoft.com/office/officeart/2008/layout/LinedList"/>
    <dgm:cxn modelId="{E1360BB9-6D4A-4D3C-9209-3C1F3AAE41B5}" type="presParOf" srcId="{CB403E19-2D70-444C-A30C-60B03522B79C}" destId="{AF1A90F4-7A33-469D-B8DC-EB41EF5D1D79}" srcOrd="9" destOrd="0" presId="urn:microsoft.com/office/officeart/2008/layout/LinedList"/>
    <dgm:cxn modelId="{8FDF7A91-86FD-4DD4-9CFE-DF8C4D96E6B2}" type="presParOf" srcId="{AF1A90F4-7A33-469D-B8DC-EB41EF5D1D79}" destId="{DA6726E3-E6EC-49D4-9F2C-4B6AC242DBE8}" srcOrd="0" destOrd="0" presId="urn:microsoft.com/office/officeart/2008/layout/LinedList"/>
    <dgm:cxn modelId="{F51B6CB4-F5C0-4A37-8275-210A047FE7A4}" type="presParOf" srcId="{AF1A90F4-7A33-469D-B8DC-EB41EF5D1D79}" destId="{D7B4DACD-C502-4426-8BF9-1955744456A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E16663-3552-43C9-9D54-48908AFEEC5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289BEB8-00F1-4742-B1B0-890654C25C72}">
      <dgm:prSet/>
      <dgm:spPr/>
      <dgm:t>
        <a:bodyPr/>
        <a:lstStyle/>
        <a:p>
          <a:r>
            <a:rPr lang="en-US" b="0" i="0"/>
            <a:t>Binary (eg. Tumor Malignant or Benign)</a:t>
          </a:r>
          <a:endParaRPr lang="en-US"/>
        </a:p>
      </dgm:t>
    </dgm:pt>
    <dgm:pt modelId="{1E7D15D3-A1D6-4A60-BFE2-9B7357D2E8FE}" type="parTrans" cxnId="{0F92D2B5-D903-46E1-9334-76CF4E1E0259}">
      <dgm:prSet/>
      <dgm:spPr/>
      <dgm:t>
        <a:bodyPr/>
        <a:lstStyle/>
        <a:p>
          <a:endParaRPr lang="en-US"/>
        </a:p>
      </dgm:t>
    </dgm:pt>
    <dgm:pt modelId="{BF370D75-2A45-46CB-AB7A-1F1DD96BE7A5}" type="sibTrans" cxnId="{0F92D2B5-D903-46E1-9334-76CF4E1E0259}">
      <dgm:prSet/>
      <dgm:spPr/>
      <dgm:t>
        <a:bodyPr/>
        <a:lstStyle/>
        <a:p>
          <a:endParaRPr lang="en-US"/>
        </a:p>
      </dgm:t>
    </dgm:pt>
    <dgm:pt modelId="{693A2608-6CFB-4C4E-A43C-2EC86A2E3F89}">
      <dgm:prSet/>
      <dgm:spPr/>
      <dgm:t>
        <a:bodyPr/>
        <a:lstStyle/>
        <a:p>
          <a:r>
            <a:rPr lang="en-US" b="0" i="0"/>
            <a:t>Multi-linear functions failsClass (eg. Cats, dogs or Sheep's)</a:t>
          </a:r>
          <a:endParaRPr lang="en-US"/>
        </a:p>
      </dgm:t>
    </dgm:pt>
    <dgm:pt modelId="{D1DEBA1E-3580-44BE-960C-AC4020779B9C}" type="parTrans" cxnId="{3B3E3290-30B8-4697-95E2-DBC822839B28}">
      <dgm:prSet/>
      <dgm:spPr/>
      <dgm:t>
        <a:bodyPr/>
        <a:lstStyle/>
        <a:p>
          <a:endParaRPr lang="en-US"/>
        </a:p>
      </dgm:t>
    </dgm:pt>
    <dgm:pt modelId="{BC53390A-D53C-40CB-AE79-3B198D528F7A}" type="sibTrans" cxnId="{3B3E3290-30B8-4697-95E2-DBC822839B28}">
      <dgm:prSet/>
      <dgm:spPr/>
      <dgm:t>
        <a:bodyPr/>
        <a:lstStyle/>
        <a:p>
          <a:endParaRPr lang="en-US"/>
        </a:p>
      </dgm:t>
    </dgm:pt>
    <dgm:pt modelId="{DB7C3E80-9075-43DF-93F0-9B74747ED644}" type="pres">
      <dgm:prSet presAssocID="{80E16663-3552-43C9-9D54-48908AFEEC53}" presName="linear" presStyleCnt="0">
        <dgm:presLayoutVars>
          <dgm:animLvl val="lvl"/>
          <dgm:resizeHandles val="exact"/>
        </dgm:presLayoutVars>
      </dgm:prSet>
      <dgm:spPr/>
    </dgm:pt>
    <dgm:pt modelId="{628282DC-5EE5-4127-A7BF-4E2D9B878FAC}" type="pres">
      <dgm:prSet presAssocID="{5289BEB8-00F1-4742-B1B0-890654C25C72}" presName="parentText" presStyleLbl="node1" presStyleIdx="0" presStyleCnt="2">
        <dgm:presLayoutVars>
          <dgm:chMax val="0"/>
          <dgm:bulletEnabled val="1"/>
        </dgm:presLayoutVars>
      </dgm:prSet>
      <dgm:spPr/>
    </dgm:pt>
    <dgm:pt modelId="{C699B83C-A92C-4B6C-B728-69A52E227D4D}" type="pres">
      <dgm:prSet presAssocID="{BF370D75-2A45-46CB-AB7A-1F1DD96BE7A5}" presName="spacer" presStyleCnt="0"/>
      <dgm:spPr/>
    </dgm:pt>
    <dgm:pt modelId="{B3F54E59-441C-41B0-A5AA-52E65B5FCB97}" type="pres">
      <dgm:prSet presAssocID="{693A2608-6CFB-4C4E-A43C-2EC86A2E3F89}" presName="parentText" presStyleLbl="node1" presStyleIdx="1" presStyleCnt="2">
        <dgm:presLayoutVars>
          <dgm:chMax val="0"/>
          <dgm:bulletEnabled val="1"/>
        </dgm:presLayoutVars>
      </dgm:prSet>
      <dgm:spPr/>
    </dgm:pt>
  </dgm:ptLst>
  <dgm:cxnLst>
    <dgm:cxn modelId="{08D18009-7FD2-49C7-A1D0-B53BFCB6599B}" type="presOf" srcId="{5289BEB8-00F1-4742-B1B0-890654C25C72}" destId="{628282DC-5EE5-4127-A7BF-4E2D9B878FAC}" srcOrd="0" destOrd="0" presId="urn:microsoft.com/office/officeart/2005/8/layout/vList2"/>
    <dgm:cxn modelId="{3B3E3290-30B8-4697-95E2-DBC822839B28}" srcId="{80E16663-3552-43C9-9D54-48908AFEEC53}" destId="{693A2608-6CFB-4C4E-A43C-2EC86A2E3F89}" srcOrd="1" destOrd="0" parTransId="{D1DEBA1E-3580-44BE-960C-AC4020779B9C}" sibTransId="{BC53390A-D53C-40CB-AE79-3B198D528F7A}"/>
    <dgm:cxn modelId="{51CD8BA9-C6AF-4F3F-8B98-9F662BF0FC04}" type="presOf" srcId="{80E16663-3552-43C9-9D54-48908AFEEC53}" destId="{DB7C3E80-9075-43DF-93F0-9B74747ED644}" srcOrd="0" destOrd="0" presId="urn:microsoft.com/office/officeart/2005/8/layout/vList2"/>
    <dgm:cxn modelId="{0F92D2B5-D903-46E1-9334-76CF4E1E0259}" srcId="{80E16663-3552-43C9-9D54-48908AFEEC53}" destId="{5289BEB8-00F1-4742-B1B0-890654C25C72}" srcOrd="0" destOrd="0" parTransId="{1E7D15D3-A1D6-4A60-BFE2-9B7357D2E8FE}" sibTransId="{BF370D75-2A45-46CB-AB7A-1F1DD96BE7A5}"/>
    <dgm:cxn modelId="{316A42C9-3827-4248-87CB-FDFA0ACB537F}" type="presOf" srcId="{693A2608-6CFB-4C4E-A43C-2EC86A2E3F89}" destId="{B3F54E59-441C-41B0-A5AA-52E65B5FCB97}" srcOrd="0" destOrd="0" presId="urn:microsoft.com/office/officeart/2005/8/layout/vList2"/>
    <dgm:cxn modelId="{3DC927D6-1981-4C40-BF99-391EA6819060}" type="presParOf" srcId="{DB7C3E80-9075-43DF-93F0-9B74747ED644}" destId="{628282DC-5EE5-4127-A7BF-4E2D9B878FAC}" srcOrd="0" destOrd="0" presId="urn:microsoft.com/office/officeart/2005/8/layout/vList2"/>
    <dgm:cxn modelId="{0F9F6920-F118-4205-A1CE-5B999B1B8FB1}" type="presParOf" srcId="{DB7C3E80-9075-43DF-93F0-9B74747ED644}" destId="{C699B83C-A92C-4B6C-B728-69A52E227D4D}" srcOrd="1" destOrd="0" presId="urn:microsoft.com/office/officeart/2005/8/layout/vList2"/>
    <dgm:cxn modelId="{61DAB237-4463-4DF1-9A1E-8B3814AED456}" type="presParOf" srcId="{DB7C3E80-9075-43DF-93F0-9B74747ED644}" destId="{B3F54E59-441C-41B0-A5AA-52E65B5FCB9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74A6A-E85E-4820-BB69-B87B551BD886}">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2207B-001F-4535-8E1C-DCFFB79967D8}">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b="0" i="0" kern="1200"/>
            <a:t>1. Logistic regression</a:t>
          </a:r>
          <a:endParaRPr lang="en-US" sz="4500" kern="1200"/>
        </a:p>
      </dsp:txBody>
      <dsp:txXfrm>
        <a:off x="0" y="623"/>
        <a:ext cx="6492875" cy="1020830"/>
      </dsp:txXfrm>
    </dsp:sp>
    <dsp:sp modelId="{7497F8D0-67CC-4BE7-961F-76965592027E}">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6AC056-9C6B-4FCE-B41F-89390A6D1A53}">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b="0" i="0" kern="1200"/>
            <a:t>2. Naive Bayes</a:t>
          </a:r>
          <a:endParaRPr lang="en-US" sz="4500" kern="1200"/>
        </a:p>
      </dsp:txBody>
      <dsp:txXfrm>
        <a:off x="0" y="1021453"/>
        <a:ext cx="6492875" cy="1020830"/>
      </dsp:txXfrm>
    </dsp:sp>
    <dsp:sp modelId="{23DF006F-B65C-400F-95E2-57CDA292AA06}">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71DCD-7E63-4016-B454-39FBC89EBCD0}">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b="0" i="0" kern="1200"/>
            <a:t>3. K-Nearest Neighbors</a:t>
          </a:r>
          <a:endParaRPr lang="en-US" sz="4500" kern="1200"/>
        </a:p>
      </dsp:txBody>
      <dsp:txXfrm>
        <a:off x="0" y="2042284"/>
        <a:ext cx="6492875" cy="1020830"/>
      </dsp:txXfrm>
    </dsp:sp>
    <dsp:sp modelId="{E811EC07-6DDB-4F25-8A33-EA380D989BC7}">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268CCB-95A2-469D-B8BE-FC96ECB3A7D8}">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b="0" i="0" kern="1200"/>
            <a:t>4.Support Vector Machine</a:t>
          </a:r>
          <a:endParaRPr lang="en-US" sz="4500" kern="1200"/>
        </a:p>
      </dsp:txBody>
      <dsp:txXfrm>
        <a:off x="0" y="3063115"/>
        <a:ext cx="6492875" cy="1020830"/>
      </dsp:txXfrm>
    </dsp:sp>
    <dsp:sp modelId="{4A452370-B690-4950-98FC-72269CC1EF48}">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726E3-E6EC-49D4-9F2C-4B6AC242DBE8}">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b="0" i="0" kern="1200"/>
            <a:t>5. Decision Tree</a:t>
          </a:r>
          <a:endParaRPr lang="en-US" sz="4500" kern="1200"/>
        </a:p>
      </dsp:txBody>
      <dsp:txXfrm>
        <a:off x="0" y="4083946"/>
        <a:ext cx="6492875" cy="1020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282DC-5EE5-4127-A7BF-4E2D9B878FAC}">
      <dsp:nvSpPr>
        <dsp:cNvPr id="0" name=""/>
        <dsp:cNvSpPr/>
      </dsp:nvSpPr>
      <dsp:spPr>
        <a:xfrm>
          <a:off x="0" y="30070"/>
          <a:ext cx="6666833" cy="262920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0" i="0" kern="1200"/>
            <a:t>Binary (eg. Tumor Malignant or Benign)</a:t>
          </a:r>
          <a:endParaRPr lang="en-US" sz="4700" kern="1200"/>
        </a:p>
      </dsp:txBody>
      <dsp:txXfrm>
        <a:off x="128347" y="158417"/>
        <a:ext cx="6410139" cy="2372515"/>
      </dsp:txXfrm>
    </dsp:sp>
    <dsp:sp modelId="{B3F54E59-441C-41B0-A5AA-52E65B5FCB97}">
      <dsp:nvSpPr>
        <dsp:cNvPr id="0" name=""/>
        <dsp:cNvSpPr/>
      </dsp:nvSpPr>
      <dsp:spPr>
        <a:xfrm>
          <a:off x="0" y="2794640"/>
          <a:ext cx="6666833" cy="262920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0" i="0" kern="1200"/>
            <a:t>Multi-linear functions failsClass (eg. Cats, dogs or Sheep's)</a:t>
          </a:r>
          <a:endParaRPr lang="en-US" sz="4700" kern="1200"/>
        </a:p>
      </dsp:txBody>
      <dsp:txXfrm>
        <a:off x="128347" y="2922987"/>
        <a:ext cx="6410139" cy="23725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08T09:23:31.562"/>
    </inkml:context>
    <inkml:brush xml:id="br0">
      <inkml:brushProperty name="width" value="0.05292" units="cm"/>
      <inkml:brushProperty name="height" value="0.05292" units="cm"/>
      <inkml:brushProperty name="color" value="#FF0000"/>
    </inkml:brush>
  </inkml:definitions>
  <inkml:trace contextRef="#ctx0" brushRef="#br0">14833 11708 0,'372'794'265,"-347"-745"-265,0 1 16,-25-1-16,0 1 31,0-25-31,25 24 16,-25-24-1,24 99 17,-24-49 15,0-51-16,0 1-16,-49 25 314,24-25-314,0-1 1,0 1-1,1 0 1,24 25 0,-25-50-16,0 49 15,25-24 17,-25-25-17,25 25 1</inkml:trace>
  <inkml:trace contextRef="#ctx0" brushRef="#br0" timeOffset="7153.6">1463 7615 0,'0'25'78,"25"24"-78,0-24 16,0 25-16,0-25 15,-1-1-15,1 26 16,0-25-16,0 49 31,25-99 47,49-49-62,174-224-1,-75 100 1,50-100-16,-49 150 16,247-249-1,-198 173 1,124-98 0,-322 297-16,24-49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95C7-7D82-4F97-B2D9-08A70D22F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7A784C-874B-441D-813D-2C878F6F0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C2A85E-69D0-47A4-8CA9-5B65530C53C4}"/>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5" name="Footer Placeholder 4">
            <a:extLst>
              <a:ext uri="{FF2B5EF4-FFF2-40B4-BE49-F238E27FC236}">
                <a16:creationId xmlns:a16="http://schemas.microsoft.com/office/drawing/2014/main" id="{C5C3C647-9297-4ECA-88AF-879E55A77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923F8-E7C6-48C9-8A67-C480E386575D}"/>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109793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6924-4ECC-4AC8-BC07-996CF6EDFF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17B9E4-AEA8-4EA7-B5E4-6F8416FB1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11861-F38D-4D8C-833A-3FDB8EE04996}"/>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5" name="Footer Placeholder 4">
            <a:extLst>
              <a:ext uri="{FF2B5EF4-FFF2-40B4-BE49-F238E27FC236}">
                <a16:creationId xmlns:a16="http://schemas.microsoft.com/office/drawing/2014/main" id="{7BA261DC-571B-43FD-8C0A-8F75491A5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E150D8-E63D-448E-9231-DD0A15E4ECB9}"/>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387906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9DD98-AF8E-47CF-91AB-AE4E0FCB6B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D920E4-2C74-45CF-B087-F4FA074507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738937-1350-4C8C-98E2-58419A8AC4AD}"/>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5" name="Footer Placeholder 4">
            <a:extLst>
              <a:ext uri="{FF2B5EF4-FFF2-40B4-BE49-F238E27FC236}">
                <a16:creationId xmlns:a16="http://schemas.microsoft.com/office/drawing/2014/main" id="{E07E576B-B7AA-46C8-9E1A-48301B230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64955-4510-40D0-B0AC-B406C99B2B21}"/>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211169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8544-CEC6-4760-B597-EFFAC81B58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BE0853-99F3-4D46-821A-D9A331127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AF8B3-4383-45AD-B2A8-4FDFAEF30785}"/>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5" name="Footer Placeholder 4">
            <a:extLst>
              <a:ext uri="{FF2B5EF4-FFF2-40B4-BE49-F238E27FC236}">
                <a16:creationId xmlns:a16="http://schemas.microsoft.com/office/drawing/2014/main" id="{CA2C37AE-9B63-4EBE-8F08-705457117D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F316EB-12A6-4BF2-89F7-A4B92D6371E2}"/>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72762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A97C-6B32-4D6A-B17A-10B36EE55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82AD8D-C7BD-4FAE-BCAB-FA353ABEF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AD3BE5-C6C9-439A-8628-4FFF3BD25FCD}"/>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5" name="Footer Placeholder 4">
            <a:extLst>
              <a:ext uri="{FF2B5EF4-FFF2-40B4-BE49-F238E27FC236}">
                <a16:creationId xmlns:a16="http://schemas.microsoft.com/office/drawing/2014/main" id="{10728A23-09CC-440A-A7C4-6514968DC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011E5-B388-4CD4-A5F6-8256C104002D}"/>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94502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591E-ABDF-4DAC-96C1-F2B38B1512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AE4064-812B-462C-B647-833FC3E5DF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2D9823-E486-4C0F-9347-89E826E372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6F3C44-10B9-4AD0-A0F8-4DBCF3207729}"/>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6" name="Footer Placeholder 5">
            <a:extLst>
              <a:ext uri="{FF2B5EF4-FFF2-40B4-BE49-F238E27FC236}">
                <a16:creationId xmlns:a16="http://schemas.microsoft.com/office/drawing/2014/main" id="{47F0C231-B164-4D9D-A505-BB4C5905A6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1DD3BC-A237-43D5-B9BC-A93765AEE1B7}"/>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78998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9C02-3113-413F-A99A-842B40A039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2A50BB-905B-4470-8263-0C59A096EE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C848A-99DC-42A3-B60F-9142C4041C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43ED68-CAE0-40C2-888F-CAF8CC417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752BF-C40A-4CFE-A389-6D7254CA92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3970AA-A3F9-4E30-A71B-F9AA9C610506}"/>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8" name="Footer Placeholder 7">
            <a:extLst>
              <a:ext uri="{FF2B5EF4-FFF2-40B4-BE49-F238E27FC236}">
                <a16:creationId xmlns:a16="http://schemas.microsoft.com/office/drawing/2014/main" id="{2EE09DF3-3ADA-4CE1-9702-D8F01EEECB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2C8BE8-F98B-49E3-B3F1-289BADCA1FCB}"/>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3241142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4034-51DD-46BB-8B7C-9C8592047C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982C2A-75F8-43AF-8597-8ABE2DDC4AFC}"/>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4" name="Footer Placeholder 3">
            <a:extLst>
              <a:ext uri="{FF2B5EF4-FFF2-40B4-BE49-F238E27FC236}">
                <a16:creationId xmlns:a16="http://schemas.microsoft.com/office/drawing/2014/main" id="{D8636662-B5C5-496D-B034-28505B4E9D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71AA82-E576-4B12-8295-3C65B7374823}"/>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359306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25F02-0CD2-41E5-AFCA-826898873B21}"/>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3" name="Footer Placeholder 2">
            <a:extLst>
              <a:ext uri="{FF2B5EF4-FFF2-40B4-BE49-F238E27FC236}">
                <a16:creationId xmlns:a16="http://schemas.microsoft.com/office/drawing/2014/main" id="{EF9F6FB6-433C-4DB1-AB97-D90FB488D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742A04-B675-42C3-8FBA-E083417CB332}"/>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51996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2403-E017-4506-A367-971F7F76A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9C1B29-D624-4C26-8847-51591B263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02DE92-7490-479B-9120-3BC2FEE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E4427-E80F-416E-80D6-09264F4B9B2A}"/>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6" name="Footer Placeholder 5">
            <a:extLst>
              <a:ext uri="{FF2B5EF4-FFF2-40B4-BE49-F238E27FC236}">
                <a16:creationId xmlns:a16="http://schemas.microsoft.com/office/drawing/2014/main" id="{8F12F2A7-9414-4FD0-8FF0-F124FA6898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F67F3-42CC-4DC2-9A19-598FE4BC9347}"/>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166253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5BC5-9031-4B78-BF33-971BCB517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7B4212-24A5-4C71-8A8B-0E1FA866B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5CCDCE-56EF-463C-8702-DD7FEC70E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5F622-2700-4088-9942-A64F3BEAA71F}"/>
              </a:ext>
            </a:extLst>
          </p:cNvPr>
          <p:cNvSpPr>
            <a:spLocks noGrp="1"/>
          </p:cNvSpPr>
          <p:nvPr>
            <p:ph type="dt" sz="half" idx="10"/>
          </p:nvPr>
        </p:nvSpPr>
        <p:spPr/>
        <p:txBody>
          <a:bodyPr/>
          <a:lstStyle/>
          <a:p>
            <a:fld id="{E4B9B0C0-F91C-46F4-BA00-DAD58C5F3FC9}" type="datetimeFigureOut">
              <a:rPr lang="en-IN" smtClean="0"/>
              <a:t>10-05-2022</a:t>
            </a:fld>
            <a:endParaRPr lang="en-IN"/>
          </a:p>
        </p:txBody>
      </p:sp>
      <p:sp>
        <p:nvSpPr>
          <p:cNvPr id="6" name="Footer Placeholder 5">
            <a:extLst>
              <a:ext uri="{FF2B5EF4-FFF2-40B4-BE49-F238E27FC236}">
                <a16:creationId xmlns:a16="http://schemas.microsoft.com/office/drawing/2014/main" id="{87B4F4F7-E5EA-4221-A5C7-180AE0B947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B3A96C-623D-4C8A-A248-439C653C92C5}"/>
              </a:ext>
            </a:extLst>
          </p:cNvPr>
          <p:cNvSpPr>
            <a:spLocks noGrp="1"/>
          </p:cNvSpPr>
          <p:nvPr>
            <p:ph type="sldNum" sz="quarter" idx="12"/>
          </p:nvPr>
        </p:nvSpPr>
        <p:spPr/>
        <p:txBody>
          <a:bodyPr/>
          <a:lstStyle/>
          <a:p>
            <a:fld id="{E643450D-A8B0-4CD8-9CF9-8D812FEA47B1}" type="slidenum">
              <a:rPr lang="en-IN" smtClean="0"/>
              <a:t>‹#›</a:t>
            </a:fld>
            <a:endParaRPr lang="en-IN"/>
          </a:p>
        </p:txBody>
      </p:sp>
    </p:spTree>
    <p:extLst>
      <p:ext uri="{BB962C8B-B14F-4D97-AF65-F5344CB8AC3E}">
        <p14:creationId xmlns:p14="http://schemas.microsoft.com/office/powerpoint/2010/main" val="268409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35BE0-670A-49C4-A4C3-A97A44DC5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D3795E-3641-4A0F-A265-9E6EC2496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95C34-3A3F-4679-A693-5BF78725A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9B0C0-F91C-46F4-BA00-DAD58C5F3FC9}" type="datetimeFigureOut">
              <a:rPr lang="en-IN" smtClean="0"/>
              <a:t>10-05-2022</a:t>
            </a:fld>
            <a:endParaRPr lang="en-IN"/>
          </a:p>
        </p:txBody>
      </p:sp>
      <p:sp>
        <p:nvSpPr>
          <p:cNvPr id="5" name="Footer Placeholder 4">
            <a:extLst>
              <a:ext uri="{FF2B5EF4-FFF2-40B4-BE49-F238E27FC236}">
                <a16:creationId xmlns:a16="http://schemas.microsoft.com/office/drawing/2014/main" id="{50607000-A2AD-4B49-8D3C-87250BC7A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2816EF-16D1-4271-BA72-67C6E58E3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3450D-A8B0-4CD8-9CF9-8D812FEA47B1}" type="slidenum">
              <a:rPr lang="en-IN" smtClean="0"/>
              <a:t>‹#›</a:t>
            </a:fld>
            <a:endParaRPr lang="en-IN"/>
          </a:p>
        </p:txBody>
      </p:sp>
    </p:spTree>
    <p:extLst>
      <p:ext uri="{BB962C8B-B14F-4D97-AF65-F5344CB8AC3E}">
        <p14:creationId xmlns:p14="http://schemas.microsoft.com/office/powerpoint/2010/main" val="12755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nalyticsindiamag.com/correcting-class-imbalanced-data-for-binary-classification-problems-demonstrations-using-animated-videos/" TargetMode="External"/><Relationship Id="rId2" Type="http://schemas.openxmlformats.org/officeDocument/2006/relationships/hyperlink" Target="https://analyticsindiamag.com/benchmark-analysis-of-popular-image-classification-models/" TargetMode="External"/><Relationship Id="rId1" Type="http://schemas.openxmlformats.org/officeDocument/2006/relationships/slideLayout" Target="../slideLayouts/slideLayout2.xml"/><Relationship Id="rId5" Type="http://schemas.openxmlformats.org/officeDocument/2006/relationships/hyperlink" Target="https://analyticsindiamag.com/multi-label-image-classification-with-tensorflow-keras/" TargetMode="External"/><Relationship Id="rId4" Type="http://schemas.openxmlformats.org/officeDocument/2006/relationships/hyperlink" Target="https://analyticsindiamag.com/step-by-step-guide-to-implement-multi-class-classification-with-bert-tensorflow/"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analyticsindiamag.com/a-beginners-guide-to-scikit-learns-mlpclassifi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B16B-D878-483C-9AFE-CC880A34C335}"/>
              </a:ext>
            </a:extLst>
          </p:cNvPr>
          <p:cNvSpPr>
            <a:spLocks noGrp="1"/>
          </p:cNvSpPr>
          <p:nvPr>
            <p:ph type="ctrTitle"/>
          </p:nvPr>
        </p:nvSpPr>
        <p:spPr/>
        <p:txBody>
          <a:bodyPr/>
          <a:lstStyle/>
          <a:p>
            <a:r>
              <a:rPr lang="en-US" dirty="0"/>
              <a:t>Classification </a:t>
            </a:r>
            <a:endParaRPr lang="en-IN" dirty="0"/>
          </a:p>
        </p:txBody>
      </p:sp>
      <p:sp>
        <p:nvSpPr>
          <p:cNvPr id="3" name="Subtitle 2">
            <a:extLst>
              <a:ext uri="{FF2B5EF4-FFF2-40B4-BE49-F238E27FC236}">
                <a16:creationId xmlns:a16="http://schemas.microsoft.com/office/drawing/2014/main" id="{E38171DB-080D-4AF6-B40F-730B71765DF2}"/>
              </a:ext>
            </a:extLst>
          </p:cNvPr>
          <p:cNvSpPr>
            <a:spLocks noGrp="1"/>
          </p:cNvSpPr>
          <p:nvPr>
            <p:ph type="subTitle" idx="1"/>
          </p:nvPr>
        </p:nvSpPr>
        <p:spPr/>
        <p:txBody>
          <a:bodyPr/>
          <a:lstStyle/>
          <a:p>
            <a:r>
              <a:rPr lang="en-US" dirty="0"/>
              <a:t>By Dr. Supriya Chakraborty </a:t>
            </a:r>
            <a:endParaRPr lang="en-IN" dirty="0"/>
          </a:p>
        </p:txBody>
      </p:sp>
    </p:spTree>
    <p:extLst>
      <p:ext uri="{BB962C8B-B14F-4D97-AF65-F5344CB8AC3E}">
        <p14:creationId xmlns:p14="http://schemas.microsoft.com/office/powerpoint/2010/main" val="185694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F164-1717-4DCC-91B9-0F87BB6FB8C0}"/>
              </a:ext>
            </a:extLst>
          </p:cNvPr>
          <p:cNvSpPr>
            <a:spLocks noGrp="1"/>
          </p:cNvSpPr>
          <p:nvPr>
            <p:ph type="title"/>
          </p:nvPr>
        </p:nvSpPr>
        <p:spPr/>
        <p:txBody>
          <a:bodyPr/>
          <a:lstStyle/>
          <a:p>
            <a:r>
              <a:rPr lang="en-US" b="0" i="0" dirty="0">
                <a:solidFill>
                  <a:srgbClr val="292929"/>
                </a:solidFill>
                <a:effectLst/>
                <a:latin typeface="sohne"/>
              </a:rPr>
              <a:t>What is the Sigmoid Function?</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CEBE9B89-8DAF-4E34-BCE6-59C30FEAF7EE}"/>
              </a:ext>
            </a:extLst>
          </p:cNvPr>
          <p:cNvSpPr>
            <a:spLocks noGrp="1"/>
          </p:cNvSpPr>
          <p:nvPr>
            <p:ph idx="1"/>
          </p:nvPr>
        </p:nvSpPr>
        <p:spPr>
          <a:xfrm>
            <a:off x="838200" y="1825625"/>
            <a:ext cx="4198495" cy="4351338"/>
          </a:xfrm>
        </p:spPr>
        <p:txBody>
          <a:bodyPr/>
          <a:lstStyle/>
          <a:p>
            <a:pPr algn="just"/>
            <a:r>
              <a:rPr lang="en-US" b="0" i="0" dirty="0">
                <a:solidFill>
                  <a:srgbClr val="292929"/>
                </a:solidFill>
                <a:effectLst/>
                <a:latin typeface="charter"/>
              </a:rPr>
              <a:t>In order to map predicted values to probabilities, we use the Sigmoid function. The function maps any real value into another value between 0 and 1. In machine learning, we use sigmoid to map predictions to probabilities.</a:t>
            </a:r>
          </a:p>
          <a:p>
            <a:endParaRPr lang="en-IN" dirty="0"/>
          </a:p>
        </p:txBody>
      </p:sp>
      <p:pic>
        <p:nvPicPr>
          <p:cNvPr id="4098" name="Picture 2">
            <a:extLst>
              <a:ext uri="{FF2B5EF4-FFF2-40B4-BE49-F238E27FC236}">
                <a16:creationId xmlns:a16="http://schemas.microsoft.com/office/drawing/2014/main" id="{C8FFF508-8FCE-4A96-B6A3-A0D713151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992" y="2470347"/>
            <a:ext cx="2581275" cy="1152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1FA309-4C7F-40D2-BCF5-966D0B326BA7}"/>
              </a:ext>
            </a:extLst>
          </p:cNvPr>
          <p:cNvSpPr txBox="1"/>
          <p:nvPr/>
        </p:nvSpPr>
        <p:spPr>
          <a:xfrm>
            <a:off x="7155307" y="2008682"/>
            <a:ext cx="3915495"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400" dirty="0"/>
              <a:t>Equation of Sigmoid Function </a:t>
            </a:r>
            <a:endParaRPr lang="en-IN" sz="2400" dirty="0"/>
          </a:p>
        </p:txBody>
      </p:sp>
    </p:spTree>
    <p:extLst>
      <p:ext uri="{BB962C8B-B14F-4D97-AF65-F5344CB8AC3E}">
        <p14:creationId xmlns:p14="http://schemas.microsoft.com/office/powerpoint/2010/main" val="113562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1E49-8E18-4F17-8687-6F59C32F6F55}"/>
              </a:ext>
            </a:extLst>
          </p:cNvPr>
          <p:cNvSpPr>
            <a:spLocks noGrp="1"/>
          </p:cNvSpPr>
          <p:nvPr>
            <p:ph type="title"/>
          </p:nvPr>
        </p:nvSpPr>
        <p:spPr/>
        <p:txBody>
          <a:bodyPr/>
          <a:lstStyle/>
          <a:p>
            <a:r>
              <a:rPr lang="en-US" dirty="0"/>
              <a:t>Hypothesis Representation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C69093-B896-4ACE-BAC4-36673052D007}"/>
                  </a:ext>
                </a:extLst>
              </p:cNvPr>
              <p:cNvSpPr>
                <a:spLocks noGrp="1"/>
              </p:cNvSpPr>
              <p:nvPr>
                <p:ph idx="1"/>
              </p:nvPr>
            </p:nvSpPr>
            <p:spPr>
              <a:xfrm>
                <a:off x="838200" y="1825625"/>
                <a:ext cx="10515600" cy="1603375"/>
              </a:xfrm>
            </p:spPr>
            <p:txBody>
              <a:bodyPr/>
              <a:lstStyle/>
              <a:p>
                <a:pPr marL="0" indent="0">
                  <a:buNone/>
                </a:pPr>
                <a:r>
                  <a:rPr lang="en-US" b="0" i="0" dirty="0">
                    <a:solidFill>
                      <a:srgbClr val="292929"/>
                    </a:solidFill>
                    <a:effectLst/>
                    <a:latin typeface="charter"/>
                  </a:rPr>
                  <a:t>When using </a:t>
                </a:r>
                <a:r>
                  <a:rPr lang="en-US" b="0" i="1" dirty="0">
                    <a:solidFill>
                      <a:srgbClr val="292929"/>
                    </a:solidFill>
                    <a:effectLst/>
                    <a:latin typeface="charter"/>
                  </a:rPr>
                  <a:t>linear regression</a:t>
                </a:r>
                <a:r>
                  <a:rPr lang="en-US" b="0" i="0" dirty="0">
                    <a:solidFill>
                      <a:srgbClr val="292929"/>
                    </a:solidFill>
                    <a:effectLst/>
                    <a:latin typeface="charter"/>
                  </a:rPr>
                  <a:t> we used a formula of the hypothesis:</a:t>
                </a:r>
              </a:p>
              <a:p>
                <a:pPr marL="0" indent="0">
                  <a:buNone/>
                </a:pPr>
                <a:endParaRPr lang="en-US" b="0" i="0" dirty="0">
                  <a:solidFill>
                    <a:srgbClr val="292929"/>
                  </a:solidFill>
                  <a:effectLst/>
                  <a:latin typeface="charter"/>
                </a:endParaRPr>
              </a:p>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h</m:t>
                          </m:r>
                        </m:e>
                        <m:sub>
                          <m:r>
                            <a:rPr lang="en-IN"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IN" dirty="0"/>
              </a:p>
            </p:txBody>
          </p:sp>
        </mc:Choice>
        <mc:Fallback xmlns="">
          <p:sp>
            <p:nvSpPr>
              <p:cNvPr id="3" name="Content Placeholder 2">
                <a:extLst>
                  <a:ext uri="{FF2B5EF4-FFF2-40B4-BE49-F238E27FC236}">
                    <a16:creationId xmlns:a16="http://schemas.microsoft.com/office/drawing/2014/main" id="{2AC69093-B896-4ACE-BAC4-36673052D007}"/>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1217" t="-606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84C796A-672B-4395-8E5B-CB4560E59F91}"/>
                  </a:ext>
                </a:extLst>
              </p:cNvPr>
              <p:cNvSpPr txBox="1">
                <a:spLocks/>
              </p:cNvSpPr>
              <p:nvPr/>
            </p:nvSpPr>
            <p:spPr>
              <a:xfrm>
                <a:off x="838200" y="3785560"/>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292929"/>
                    </a:solidFill>
                    <a:latin typeface="charter"/>
                  </a:rPr>
                  <a:t>For logistic regression, modify the above equation as below: </a:t>
                </a:r>
              </a:p>
              <a:p>
                <a:pPr marL="0" indent="0">
                  <a:buFont typeface="Arial" panose="020B0604020202020204" pitchFamily="34" charset="0"/>
                  <a:buNone/>
                </a:pPr>
                <a:endParaRPr lang="en-US" dirty="0">
                  <a:solidFill>
                    <a:srgbClr val="292929"/>
                  </a:solidFill>
                  <a:latin typeface="charter"/>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r>
                            <a:rPr lang="en-US" b="0" i="1" smtClean="0">
                              <a:latin typeface="Cambria Math" panose="02040503050406030204" pitchFamily="18" charset="0"/>
                            </a:rPr>
                            <m:t>𝑍</m:t>
                          </m:r>
                        </m:e>
                      </m:d>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IN" dirty="0"/>
              </a:p>
            </p:txBody>
          </p:sp>
        </mc:Choice>
        <mc:Fallback xmlns="">
          <p:sp>
            <p:nvSpPr>
              <p:cNvPr id="4" name="Content Placeholder 2">
                <a:extLst>
                  <a:ext uri="{FF2B5EF4-FFF2-40B4-BE49-F238E27FC236}">
                    <a16:creationId xmlns:a16="http://schemas.microsoft.com/office/drawing/2014/main" id="{284C796A-672B-4395-8E5B-CB4560E59F91}"/>
                  </a:ext>
                </a:extLst>
              </p:cNvPr>
              <p:cNvSpPr txBox="1">
                <a:spLocks noRot="1" noChangeAspect="1" noMove="1" noResize="1" noEditPoints="1" noAdjustHandles="1" noChangeArrowheads="1" noChangeShapeType="1" noTextEdit="1"/>
              </p:cNvSpPr>
              <p:nvPr/>
            </p:nvSpPr>
            <p:spPr>
              <a:xfrm>
                <a:off x="838200" y="3785560"/>
                <a:ext cx="10515600" cy="1603375"/>
              </a:xfrm>
              <a:prstGeom prst="rect">
                <a:avLst/>
              </a:prstGeom>
              <a:blipFill>
                <a:blip r:embed="rId3"/>
                <a:stretch>
                  <a:fillRect l="-1217" t="-6464"/>
                </a:stretch>
              </a:blipFill>
            </p:spPr>
            <p:txBody>
              <a:bodyPr/>
              <a:lstStyle/>
              <a:p>
                <a:r>
                  <a:rPr lang="en-IN">
                    <a:noFill/>
                  </a:rPr>
                  <a:t> </a:t>
                </a:r>
              </a:p>
            </p:txBody>
          </p:sp>
        </mc:Fallback>
      </mc:AlternateContent>
    </p:spTree>
    <p:extLst>
      <p:ext uri="{BB962C8B-B14F-4D97-AF65-F5344CB8AC3E}">
        <p14:creationId xmlns:p14="http://schemas.microsoft.com/office/powerpoint/2010/main" val="45058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C307D9-9CCD-4590-A70D-71C350867A55}"/>
              </a:ext>
            </a:extLst>
          </p:cNvPr>
          <p:cNvSpPr>
            <a:spLocks noGrp="1"/>
          </p:cNvSpPr>
          <p:nvPr>
            <p:ph type="title"/>
          </p:nvPr>
        </p:nvSpPr>
        <p:spPr>
          <a:xfrm>
            <a:off x="839788" y="365125"/>
            <a:ext cx="10515600" cy="774127"/>
          </a:xfrm>
        </p:spPr>
        <p:style>
          <a:lnRef idx="2">
            <a:schemeClr val="accent2"/>
          </a:lnRef>
          <a:fillRef idx="1">
            <a:schemeClr val="lt1"/>
          </a:fillRef>
          <a:effectRef idx="0">
            <a:schemeClr val="accent2"/>
          </a:effectRef>
          <a:fontRef idx="minor">
            <a:schemeClr val="dk1"/>
          </a:fontRef>
        </p:style>
        <p:txBody>
          <a:bodyPr/>
          <a:lstStyle/>
          <a:p>
            <a:r>
              <a:rPr lang="en-US" dirty="0"/>
              <a:t>Linear vs. Logistic Regression </a:t>
            </a:r>
            <a:endParaRPr lang="en-IN" dirty="0"/>
          </a:p>
        </p:txBody>
      </p:sp>
      <p:sp>
        <p:nvSpPr>
          <p:cNvPr id="6" name="Text Placeholder 5">
            <a:extLst>
              <a:ext uri="{FF2B5EF4-FFF2-40B4-BE49-F238E27FC236}">
                <a16:creationId xmlns:a16="http://schemas.microsoft.com/office/drawing/2014/main" id="{D883BE92-6DE0-4C62-A45E-3D4505619B71}"/>
              </a:ext>
            </a:extLst>
          </p:cNvPr>
          <p:cNvSpPr>
            <a:spLocks noGrp="1"/>
          </p:cNvSpPr>
          <p:nvPr>
            <p:ph type="body" idx="1"/>
          </p:nvPr>
        </p:nvSpPr>
        <p:spPr>
          <a:xfrm>
            <a:off x="836612" y="1126526"/>
            <a:ext cx="5157787" cy="492411"/>
          </a:xfrm>
        </p:spPr>
        <p:style>
          <a:lnRef idx="2">
            <a:schemeClr val="accent1"/>
          </a:lnRef>
          <a:fillRef idx="1">
            <a:schemeClr val="lt1"/>
          </a:fillRef>
          <a:effectRef idx="0">
            <a:schemeClr val="accent1"/>
          </a:effectRef>
          <a:fontRef idx="minor">
            <a:schemeClr val="dk1"/>
          </a:fontRef>
        </p:style>
        <p:txBody>
          <a:bodyPr/>
          <a:lstStyle/>
          <a:p>
            <a:r>
              <a:rPr lang="en-US" dirty="0"/>
              <a:t>Similarities </a:t>
            </a:r>
            <a:endParaRPr lang="en-IN" dirty="0"/>
          </a:p>
        </p:txBody>
      </p:sp>
      <p:sp>
        <p:nvSpPr>
          <p:cNvPr id="7" name="Content Placeholder 6">
            <a:extLst>
              <a:ext uri="{FF2B5EF4-FFF2-40B4-BE49-F238E27FC236}">
                <a16:creationId xmlns:a16="http://schemas.microsoft.com/office/drawing/2014/main" id="{6554A747-2BCE-489C-BD06-6B7EEF24FF08}"/>
              </a:ext>
            </a:extLst>
          </p:cNvPr>
          <p:cNvSpPr>
            <a:spLocks noGrp="1"/>
          </p:cNvSpPr>
          <p:nvPr>
            <p:ph sz="half" idx="2"/>
          </p:nvPr>
        </p:nvSpPr>
        <p:spPr>
          <a:xfrm>
            <a:off x="839788" y="1681162"/>
            <a:ext cx="5157787" cy="4508502"/>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gn="l">
              <a:lnSpc>
                <a:spcPct val="170000"/>
              </a:lnSpc>
              <a:buFont typeface="Arial" panose="020B0604020202020204" pitchFamily="34" charset="0"/>
              <a:buChar char="•"/>
            </a:pPr>
            <a:r>
              <a:rPr lang="en-US" b="0" i="0" dirty="0">
                <a:solidFill>
                  <a:srgbClr val="222222"/>
                </a:solidFill>
                <a:effectLst/>
                <a:latin typeface="Lato" panose="020F0502020204030203" pitchFamily="34" charset="0"/>
              </a:rPr>
              <a:t>Linear Regression and Logistic Regression both are supervised Machine Learning algorithms.</a:t>
            </a:r>
          </a:p>
          <a:p>
            <a:pPr algn="l">
              <a:lnSpc>
                <a:spcPct val="170000"/>
              </a:lnSpc>
              <a:buFont typeface="Arial" panose="020B0604020202020204" pitchFamily="34" charset="0"/>
              <a:buChar char="•"/>
            </a:pPr>
            <a:r>
              <a:rPr lang="en-US" b="0" i="0" dirty="0">
                <a:solidFill>
                  <a:srgbClr val="222222"/>
                </a:solidFill>
                <a:effectLst/>
                <a:latin typeface="Lato" panose="020F0502020204030203" pitchFamily="34" charset="0"/>
              </a:rPr>
              <a:t>Linear Regression and Logistic Regression, both the models are parametric regression i.e. both the models use linear equations for predictions</a:t>
            </a:r>
          </a:p>
          <a:p>
            <a:pPr>
              <a:lnSpc>
                <a:spcPct val="170000"/>
              </a:lnSpc>
            </a:pPr>
            <a:endParaRPr lang="en-IN" dirty="0"/>
          </a:p>
        </p:txBody>
      </p:sp>
      <p:sp>
        <p:nvSpPr>
          <p:cNvPr id="8" name="Text Placeholder 7">
            <a:extLst>
              <a:ext uri="{FF2B5EF4-FFF2-40B4-BE49-F238E27FC236}">
                <a16:creationId xmlns:a16="http://schemas.microsoft.com/office/drawing/2014/main" id="{E798321B-60A1-4887-9501-DFF964F8E8C3}"/>
              </a:ext>
            </a:extLst>
          </p:cNvPr>
          <p:cNvSpPr>
            <a:spLocks noGrp="1"/>
          </p:cNvSpPr>
          <p:nvPr>
            <p:ph type="body" sz="quarter" idx="3"/>
          </p:nvPr>
        </p:nvSpPr>
        <p:spPr>
          <a:xfrm>
            <a:off x="6197603" y="1164001"/>
            <a:ext cx="5183188" cy="492411"/>
          </a:xfrm>
        </p:spPr>
        <p:style>
          <a:lnRef idx="2">
            <a:schemeClr val="accent1"/>
          </a:lnRef>
          <a:fillRef idx="1">
            <a:schemeClr val="lt1"/>
          </a:fillRef>
          <a:effectRef idx="0">
            <a:schemeClr val="accent1"/>
          </a:effectRef>
          <a:fontRef idx="minor">
            <a:schemeClr val="dk1"/>
          </a:fontRef>
        </p:style>
        <p:txBody>
          <a:bodyPr/>
          <a:lstStyle/>
          <a:p>
            <a:r>
              <a:rPr lang="en-US" dirty="0"/>
              <a:t>Difference </a:t>
            </a:r>
            <a:endParaRPr lang="en-IN" dirty="0"/>
          </a:p>
        </p:txBody>
      </p:sp>
      <p:sp>
        <p:nvSpPr>
          <p:cNvPr id="9" name="Content Placeholder 8">
            <a:extLst>
              <a:ext uri="{FF2B5EF4-FFF2-40B4-BE49-F238E27FC236}">
                <a16:creationId xmlns:a16="http://schemas.microsoft.com/office/drawing/2014/main" id="{EAB5A138-591E-4494-A224-14904BC56FD5}"/>
              </a:ext>
            </a:extLst>
          </p:cNvPr>
          <p:cNvSpPr>
            <a:spLocks noGrp="1"/>
          </p:cNvSpPr>
          <p:nvPr>
            <p:ph sz="quarter" idx="4"/>
          </p:nvPr>
        </p:nvSpPr>
        <p:spPr>
          <a:xfrm>
            <a:off x="6172200" y="1681162"/>
            <a:ext cx="5183188" cy="4508502"/>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gn="l">
              <a:buFont typeface="Arial" panose="020B0604020202020204" pitchFamily="34" charset="0"/>
              <a:buChar char="•"/>
            </a:pPr>
            <a:r>
              <a:rPr lang="en-US" b="0" i="0" dirty="0">
                <a:solidFill>
                  <a:srgbClr val="222222"/>
                </a:solidFill>
                <a:effectLst/>
                <a:latin typeface="Lato" panose="020F0502020204030203" pitchFamily="34" charset="0"/>
              </a:rPr>
              <a:t>Linear Regression is used to handle regression problems whereas Logistic regression is used to handle the classification problems.</a:t>
            </a:r>
          </a:p>
          <a:p>
            <a:pPr algn="l">
              <a:buFont typeface="Arial" panose="020B0604020202020204" pitchFamily="34" charset="0"/>
              <a:buChar char="•"/>
            </a:pPr>
            <a:r>
              <a:rPr lang="en-US" b="0" i="0" dirty="0">
                <a:solidFill>
                  <a:srgbClr val="222222"/>
                </a:solidFill>
                <a:effectLst/>
                <a:latin typeface="Lato" panose="020F0502020204030203" pitchFamily="34" charset="0"/>
              </a:rPr>
              <a:t>Linear regression provides a continuous output but Logistic regression provides discreet output.</a:t>
            </a:r>
          </a:p>
          <a:p>
            <a:pPr algn="l">
              <a:buFont typeface="Arial" panose="020B0604020202020204" pitchFamily="34" charset="0"/>
              <a:buChar char="•"/>
            </a:pPr>
            <a:r>
              <a:rPr lang="en-US" b="0" i="0" dirty="0">
                <a:solidFill>
                  <a:srgbClr val="222222"/>
                </a:solidFill>
                <a:effectLst/>
                <a:latin typeface="Lato" panose="020F0502020204030203" pitchFamily="34" charset="0"/>
              </a:rPr>
              <a:t>The purpose of Linear Regression is to find the best-fitted line while Logistic regression is one step ahead and fitting the line values to the sigmoid curve.</a:t>
            </a:r>
          </a:p>
          <a:p>
            <a:pPr algn="l">
              <a:buFont typeface="Arial" panose="020B0604020202020204" pitchFamily="34" charset="0"/>
              <a:buChar char="•"/>
            </a:pPr>
            <a:r>
              <a:rPr lang="en-US" b="0" i="0" dirty="0">
                <a:solidFill>
                  <a:srgbClr val="222222"/>
                </a:solidFill>
                <a:effectLst/>
                <a:latin typeface="Lato" panose="020F0502020204030203" pitchFamily="34" charset="0"/>
              </a:rPr>
              <a:t>The method for calculating loss function in linear regression is the mean squared error whereas for logistic regression it is maximum likelihood estimation.</a:t>
            </a:r>
          </a:p>
          <a:p>
            <a:endParaRPr lang="en-IN" dirty="0"/>
          </a:p>
        </p:txBody>
      </p:sp>
    </p:spTree>
    <p:extLst>
      <p:ext uri="{BB962C8B-B14F-4D97-AF65-F5344CB8AC3E}">
        <p14:creationId xmlns:p14="http://schemas.microsoft.com/office/powerpoint/2010/main" val="283127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EE6EDD-843E-4922-BD29-A14B9D5DA953}"/>
                  </a:ext>
                </a:extLst>
              </p:cNvPr>
              <p:cNvSpPr>
                <a:spLocks noGrp="1"/>
              </p:cNvSpPr>
              <p:nvPr>
                <p:ph idx="1"/>
              </p:nvPr>
            </p:nvSpPr>
            <p:spPr>
              <a:xfrm>
                <a:off x="838200" y="389744"/>
                <a:ext cx="10515600" cy="6115987"/>
              </a:xfrm>
            </p:spPr>
            <p:txBody>
              <a:bodyPr/>
              <a:lstStyle/>
              <a:p>
                <a:r>
                  <a:rPr lang="en-US" dirty="0"/>
                  <a:t>Hypothesis lies between 0 and 1:</a:t>
                </a:r>
              </a:p>
              <a:p>
                <a:pPr marL="0" indent="0">
                  <a:buNone/>
                </a:pPr>
                <a:r>
                  <a:rPr lang="en-US" dirty="0"/>
                  <a:t>Therefore, </a:t>
                </a:r>
                <a14:m>
                  <m:oMath xmlns:m="http://schemas.openxmlformats.org/officeDocument/2006/math">
                    <m:r>
                      <m:rPr>
                        <m:sty m:val="p"/>
                      </m:rPr>
                      <a:rPr lang="en-US" b="0" i="0" smtClean="0">
                        <a:latin typeface="Cambria Math" panose="02040503050406030204" pitchFamily="18" charset="0"/>
                      </a:rPr>
                      <m:t>Z</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IN" i="1" smtClean="0">
                            <a:latin typeface="Cambria Math" panose="02040503050406030204" pitchFamily="18" charset="0"/>
                          </a:rPr>
                        </m:ctrlPr>
                      </m:sSubPr>
                      <m:e>
                        <m:r>
                          <a:rPr lang="en-US" b="0" i="1" smtClean="0">
                            <a:latin typeface="Cambria Math" panose="02040503050406030204" pitchFamily="18" charset="0"/>
                          </a:rPr>
                          <m:t>h</m:t>
                        </m:r>
                      </m:e>
                      <m:sub>
                        <m:r>
                          <a:rPr lang="en-IN"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𝑆𝑖𝑔𝑚𝑜𝑖𝑑</m:t>
                    </m:r>
                    <m:r>
                      <a:rPr lang="en-US" b="0" i="1" smtClean="0">
                        <a:latin typeface="Cambria Math" panose="02040503050406030204" pitchFamily="18" charset="0"/>
                      </a:rPr>
                      <m:t> (</m:t>
                    </m:r>
                    <m:r>
                      <a:rPr lang="en-US" b="0" i="1" smtClean="0">
                        <a:latin typeface="Cambria Math" panose="02040503050406030204" pitchFamily="18" charset="0"/>
                      </a:rPr>
                      <m:t>𝑍</m:t>
                    </m:r>
                    <m:r>
                      <a:rPr lang="en-US" b="0" i="1" smtClean="0">
                        <a:latin typeface="Cambria Math" panose="02040503050406030204" pitchFamily="18" charset="0"/>
                      </a:rPr>
                      <m:t>)</m:t>
                    </m:r>
                  </m:oMath>
                </a14:m>
                <a:endParaRPr lang="en-IN" dirty="0"/>
              </a:p>
              <a:p>
                <a:pPr marL="0" indent="0">
                  <a:buNone/>
                </a:pPr>
                <a:endParaRPr lang="en-IN" dirty="0"/>
              </a:p>
              <a:p>
                <a:pPr marL="0" indent="0">
                  <a:buNone/>
                </a:pPr>
                <a:r>
                  <a:rPr lang="en-IN" dirty="0"/>
                  <a:t>i.e. </a:t>
                </a:r>
                <a14:m>
                  <m:oMath xmlns:m="http://schemas.openxmlformats.org/officeDocument/2006/math">
                    <m:sSub>
                      <m:sSubPr>
                        <m:ctrlPr>
                          <a:rPr lang="en-IN" sz="4000" i="1" smtClean="0">
                            <a:latin typeface="Cambria Math" panose="02040503050406030204" pitchFamily="18" charset="0"/>
                          </a:rPr>
                        </m:ctrlPr>
                      </m:sSubPr>
                      <m:e>
                        <m:r>
                          <a:rPr lang="en-US" sz="4000" b="0" i="1" smtClean="0">
                            <a:latin typeface="Cambria Math" panose="02040503050406030204" pitchFamily="18" charset="0"/>
                          </a:rPr>
                          <m:t>h</m:t>
                        </m:r>
                      </m:e>
                      <m:sub>
                        <m:r>
                          <a:rPr lang="en-IN" sz="4000" i="1" smtClean="0">
                            <a:latin typeface="Cambria Math" panose="02040503050406030204" pitchFamily="18" charset="0"/>
                            <a:ea typeface="Cambria Math" panose="02040503050406030204" pitchFamily="18" charset="0"/>
                          </a:rPr>
                          <m:t>𝜃</m:t>
                        </m:r>
                        <m:r>
                          <a:rPr lang="en-US" sz="4000" b="0" i="1" smtClean="0">
                            <a:latin typeface="Cambria Math" panose="02040503050406030204" pitchFamily="18" charset="0"/>
                            <a:ea typeface="Cambria Math" panose="02040503050406030204" pitchFamily="18" charset="0"/>
                          </a:rPr>
                          <m:t> </m:t>
                        </m:r>
                      </m:sub>
                    </m:sSub>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𝑥</m:t>
                        </m:r>
                      </m:e>
                    </m:d>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
                          <a:rPr lang="en-US" sz="4000" b="0" i="1" smtClean="0">
                            <a:latin typeface="Cambria Math" panose="02040503050406030204" pitchFamily="18" charset="0"/>
                          </a:rPr>
                          <m:t>1+ </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𝑒</m:t>
                            </m:r>
                          </m:e>
                          <m:sup>
                            <m:r>
                              <a:rPr lang="en-US" sz="4000" b="0" i="1" smtClean="0">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𝛽</m:t>
                                </m:r>
                              </m:e>
                              <m:sub>
                                <m:r>
                                  <a:rPr lang="en-US" sz="4000" i="1">
                                    <a:latin typeface="Cambria Math" panose="02040503050406030204" pitchFamily="18" charset="0"/>
                                  </a:rPr>
                                  <m:t>0</m:t>
                                </m:r>
                              </m:sub>
                            </m:sSub>
                            <m:r>
                              <a:rPr lang="en-US" sz="4000" i="1">
                                <a:latin typeface="Cambria Math" panose="02040503050406030204" pitchFamily="18" charset="0"/>
                              </a:rPr>
                              <m:t>+ </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𝛽</m:t>
                                </m:r>
                              </m:e>
                              <m:sub>
                                <m:r>
                                  <a:rPr lang="en-US" sz="4000" i="1">
                                    <a:latin typeface="Cambria Math" panose="02040503050406030204" pitchFamily="18" charset="0"/>
                                  </a:rPr>
                                  <m:t>1</m:t>
                                </m:r>
                              </m:sub>
                            </m:sSub>
                            <m:r>
                              <a:rPr lang="en-US" sz="4000" b="0" i="1" smtClean="0">
                                <a:latin typeface="Cambria Math" panose="02040503050406030204" pitchFamily="18" charset="0"/>
                              </a:rPr>
                              <m:t>𝑋</m:t>
                            </m:r>
                            <m:r>
                              <a:rPr lang="en-US" sz="4000" b="0" i="1" smtClean="0">
                                <a:latin typeface="Cambria Math" panose="02040503050406030204" pitchFamily="18" charset="0"/>
                              </a:rPr>
                              <m:t>)</m:t>
                            </m:r>
                          </m:sup>
                        </m:sSup>
                      </m:den>
                    </m:f>
                  </m:oMath>
                </a14:m>
                <a:endParaRPr lang="en-IN" sz="4000" dirty="0"/>
              </a:p>
            </p:txBody>
          </p:sp>
        </mc:Choice>
        <mc:Fallback>
          <p:sp>
            <p:nvSpPr>
              <p:cNvPr id="3" name="Content Placeholder 2">
                <a:extLst>
                  <a:ext uri="{FF2B5EF4-FFF2-40B4-BE49-F238E27FC236}">
                    <a16:creationId xmlns:a16="http://schemas.microsoft.com/office/drawing/2014/main" id="{ACEE6EDD-843E-4922-BD29-A14B9D5DA953}"/>
                  </a:ext>
                </a:extLst>
              </p:cNvPr>
              <p:cNvSpPr>
                <a:spLocks noGrp="1" noRot="1" noChangeAspect="1" noMove="1" noResize="1" noEditPoints="1" noAdjustHandles="1" noChangeArrowheads="1" noChangeShapeType="1" noTextEdit="1"/>
              </p:cNvSpPr>
              <p:nvPr>
                <p:ph idx="1"/>
              </p:nvPr>
            </p:nvSpPr>
            <p:spPr>
              <a:xfrm>
                <a:off x="838200" y="389744"/>
                <a:ext cx="10515600" cy="6115987"/>
              </a:xfrm>
              <a:blipFill>
                <a:blip r:embed="rId2"/>
                <a:stretch>
                  <a:fillRect l="-1217" t="-1695"/>
                </a:stretch>
              </a:blipFill>
            </p:spPr>
            <p:txBody>
              <a:bodyPr/>
              <a:lstStyle/>
              <a:p>
                <a:r>
                  <a:rPr lang="en-IN">
                    <a:noFill/>
                  </a:rPr>
                  <a:t> </a:t>
                </a:r>
              </a:p>
            </p:txBody>
          </p:sp>
        </mc:Fallback>
      </mc:AlternateContent>
    </p:spTree>
    <p:extLst>
      <p:ext uri="{BB962C8B-B14F-4D97-AF65-F5344CB8AC3E}">
        <p14:creationId xmlns:p14="http://schemas.microsoft.com/office/powerpoint/2010/main" val="32182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FC31-5808-4334-A5D0-B5769BB25F7C}"/>
              </a:ext>
            </a:extLst>
          </p:cNvPr>
          <p:cNvSpPr>
            <a:spLocks noGrp="1"/>
          </p:cNvSpPr>
          <p:nvPr>
            <p:ph type="title"/>
          </p:nvPr>
        </p:nvSpPr>
        <p:spPr/>
        <p:txBody>
          <a:bodyPr/>
          <a:lstStyle/>
          <a:p>
            <a:r>
              <a:rPr lang="en-US" dirty="0"/>
              <a:t>Decision Boundary </a:t>
            </a:r>
            <a:endParaRPr lang="en-IN" dirty="0"/>
          </a:p>
        </p:txBody>
      </p:sp>
      <p:sp>
        <p:nvSpPr>
          <p:cNvPr id="3" name="Content Placeholder 2">
            <a:extLst>
              <a:ext uri="{FF2B5EF4-FFF2-40B4-BE49-F238E27FC236}">
                <a16:creationId xmlns:a16="http://schemas.microsoft.com/office/drawing/2014/main" id="{7776AB6A-42C6-4B0B-84D9-81C650B3C0FA}"/>
              </a:ext>
            </a:extLst>
          </p:cNvPr>
          <p:cNvSpPr>
            <a:spLocks noGrp="1"/>
          </p:cNvSpPr>
          <p:nvPr>
            <p:ph idx="1"/>
          </p:nvPr>
        </p:nvSpPr>
        <p:spPr/>
        <p:txBody>
          <a:bodyPr/>
          <a:lstStyle/>
          <a:p>
            <a:pPr>
              <a:lnSpc>
                <a:spcPct val="200000"/>
              </a:lnSpc>
            </a:pPr>
            <a:r>
              <a:rPr lang="en-US" dirty="0">
                <a:solidFill>
                  <a:srgbClr val="292929"/>
                </a:solidFill>
                <a:latin typeface="charter"/>
              </a:rPr>
              <a:t>T</a:t>
            </a:r>
            <a:r>
              <a:rPr lang="en-US" b="0" i="0" dirty="0">
                <a:solidFill>
                  <a:srgbClr val="292929"/>
                </a:solidFill>
                <a:effectLst/>
                <a:latin typeface="charter"/>
              </a:rPr>
              <a:t>he threshold as 0.5, if the prediction function returned a value of 0.7 then we would classify this observation as Class 1(DOG). If our prediction returned a value of 0.2 then we would classify the observation as Class 2(CAT).</a:t>
            </a:r>
            <a:endParaRPr lang="en-IN" dirty="0"/>
          </a:p>
        </p:txBody>
      </p:sp>
    </p:spTree>
    <p:extLst>
      <p:ext uri="{BB962C8B-B14F-4D97-AF65-F5344CB8AC3E}">
        <p14:creationId xmlns:p14="http://schemas.microsoft.com/office/powerpoint/2010/main" val="1364368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5696-0653-45A8-8D2D-7B4D3935497C}"/>
              </a:ext>
            </a:extLst>
          </p:cNvPr>
          <p:cNvSpPr>
            <a:spLocks noGrp="1"/>
          </p:cNvSpPr>
          <p:nvPr>
            <p:ph type="title"/>
          </p:nvPr>
        </p:nvSpPr>
        <p:spPr>
          <a:xfrm>
            <a:off x="369414" y="54676"/>
            <a:ext cx="3363170" cy="2183042"/>
          </a:xfrm>
        </p:spPr>
        <p:txBody>
          <a:bodyPr anchor="b">
            <a:normAutofit/>
          </a:bodyPr>
          <a:lstStyle/>
          <a:p>
            <a:r>
              <a:rPr lang="en-US" sz="4000" dirty="0"/>
              <a:t>Cost Function </a:t>
            </a:r>
            <a:endParaRPr lang="en-IN" sz="4000" dirty="0"/>
          </a:p>
        </p:txBody>
      </p:sp>
      <p:pic>
        <p:nvPicPr>
          <p:cNvPr id="1026" name="Picture 2">
            <a:extLst>
              <a:ext uri="{FF2B5EF4-FFF2-40B4-BE49-F238E27FC236}">
                <a16:creationId xmlns:a16="http://schemas.microsoft.com/office/drawing/2014/main" id="{30B95556-DBC9-499C-9085-EC67AB4AF2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4228" y="668227"/>
            <a:ext cx="5371048" cy="15893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A628334-3077-43AA-B221-392EAA487810}"/>
              </a:ext>
            </a:extLst>
          </p:cNvPr>
          <p:cNvSpPr>
            <a:spLocks noGrp="1"/>
          </p:cNvSpPr>
          <p:nvPr>
            <p:ph idx="1"/>
          </p:nvPr>
        </p:nvSpPr>
        <p:spPr>
          <a:xfrm>
            <a:off x="369415" y="2817101"/>
            <a:ext cx="6340256" cy="3189382"/>
          </a:xfrm>
        </p:spPr>
        <p:txBody>
          <a:bodyPr>
            <a:noAutofit/>
          </a:bodyPr>
          <a:lstStyle/>
          <a:p>
            <a:pPr algn="just"/>
            <a:r>
              <a:rPr lang="en-US" sz="2000" dirty="0"/>
              <a:t>If we apply the following cost function of the linear regression:</a:t>
            </a:r>
          </a:p>
          <a:p>
            <a:pPr algn="just"/>
            <a:endParaRPr lang="en-IN" sz="2000" dirty="0"/>
          </a:p>
          <a:p>
            <a:pPr algn="just"/>
            <a:r>
              <a:rPr lang="en-US" sz="2000" b="0" i="0" dirty="0">
                <a:effectLst/>
                <a:latin typeface="charter"/>
              </a:rPr>
              <a:t>if we try to use the cost function of the linear regression in ‘Logistic Regression’ then it would be of no use as it would end up being a </a:t>
            </a:r>
            <a:r>
              <a:rPr lang="en-US" sz="2000" b="1" i="0" dirty="0">
                <a:effectLst/>
                <a:latin typeface="charter"/>
              </a:rPr>
              <a:t>non-convex</a:t>
            </a:r>
            <a:r>
              <a:rPr lang="en-US" sz="2000" b="0" i="0" dirty="0">
                <a:effectLst/>
                <a:latin typeface="charter"/>
              </a:rPr>
              <a:t> function with many local minimums, in which it would be very </a:t>
            </a:r>
            <a:r>
              <a:rPr lang="en-US" sz="2000" b="1" i="0" dirty="0">
                <a:effectLst/>
                <a:latin typeface="charter"/>
              </a:rPr>
              <a:t>difficult</a:t>
            </a:r>
            <a:r>
              <a:rPr lang="en-US" sz="2000" b="0" i="0" dirty="0">
                <a:effectLst/>
                <a:latin typeface="charter"/>
              </a:rPr>
              <a:t> to </a:t>
            </a:r>
            <a:r>
              <a:rPr lang="en-US" sz="2000" b="1" i="0" dirty="0">
                <a:effectLst/>
                <a:latin typeface="charter"/>
              </a:rPr>
              <a:t>minimize the cost value</a:t>
            </a:r>
            <a:r>
              <a:rPr lang="en-US" sz="2000" b="0" i="0" dirty="0">
                <a:effectLst/>
                <a:latin typeface="charter"/>
              </a:rPr>
              <a:t> and find the global minimum.</a:t>
            </a:r>
            <a:endParaRPr lang="en-IN" sz="2000" dirty="0"/>
          </a:p>
        </p:txBody>
      </p:sp>
      <p:pic>
        <p:nvPicPr>
          <p:cNvPr id="1028" name="Picture 4">
            <a:extLst>
              <a:ext uri="{FF2B5EF4-FFF2-40B4-BE49-F238E27FC236}">
                <a16:creationId xmlns:a16="http://schemas.microsoft.com/office/drawing/2014/main" id="{C43788AB-751F-408D-A731-1ABFF1E7E7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5043" y="2570471"/>
            <a:ext cx="4017364" cy="18360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D4FC3EE-5958-4EA3-9A79-CA03B552DCCA}"/>
              </a:ext>
            </a:extLst>
          </p:cNvPr>
          <p:cNvCxnSpPr/>
          <p:nvPr/>
        </p:nvCxnSpPr>
        <p:spPr>
          <a:xfrm flipV="1">
            <a:off x="6621588" y="4167266"/>
            <a:ext cx="1075946" cy="1037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2FE2EB2-4FB3-46FB-904E-5E7F1F1F21B3}"/>
              </a:ext>
            </a:extLst>
          </p:cNvPr>
          <p:cNvCxnSpPr>
            <a:cxnSpLocks/>
            <a:endCxn id="1026" idx="1"/>
          </p:cNvCxnSpPr>
          <p:nvPr/>
        </p:nvCxnSpPr>
        <p:spPr>
          <a:xfrm flipV="1">
            <a:off x="3980822" y="1462924"/>
            <a:ext cx="803406" cy="135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30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6A01370-9CE6-4D68-8D01-EB3DA7702172}"/>
              </a:ext>
            </a:extLst>
          </p:cNvPr>
          <p:cNvSpPr>
            <a:spLocks noGrp="1" noChangeArrowheads="1"/>
          </p:cNvSpPr>
          <p:nvPr>
            <p:ph type="title"/>
          </p:nvPr>
        </p:nvSpPr>
        <p:spPr bwMode="auto">
          <a:xfrm>
            <a:off x="838200" y="427742"/>
            <a:ext cx="1023786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92929"/>
                </a:solidFill>
                <a:effectLst/>
                <a:latin typeface="charter"/>
              </a:rPr>
              <a:t>For logistic regression, the Cost function is defined as:</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E2D8B617-42A7-4FDE-A36A-CF810D11FC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7535" y="1666081"/>
            <a:ext cx="9599196" cy="17629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9FD6EB-5C4D-42EC-AFD2-F52D89015024}"/>
              </a:ext>
            </a:extLst>
          </p:cNvPr>
          <p:cNvSpPr txBox="1"/>
          <p:nvPr/>
        </p:nvSpPr>
        <p:spPr>
          <a:xfrm>
            <a:off x="204865" y="3481976"/>
            <a:ext cx="11782269" cy="1200329"/>
          </a:xfrm>
          <a:prstGeom prst="rect">
            <a:avLst/>
          </a:prstGeom>
          <a:noFill/>
        </p:spPr>
        <p:txBody>
          <a:bodyPr wrap="square">
            <a:spAutoFit/>
          </a:bodyPr>
          <a:lstStyle/>
          <a:p>
            <a:r>
              <a:rPr lang="en-US" sz="3600" b="0" i="0" dirty="0">
                <a:solidFill>
                  <a:srgbClr val="292929"/>
                </a:solidFill>
                <a:effectLst/>
                <a:latin typeface="charter"/>
              </a:rPr>
              <a:t>The above two functions can be compressed into a single function i.e.</a:t>
            </a:r>
            <a:endParaRPr lang="en-IN" sz="3600" dirty="0"/>
          </a:p>
        </p:txBody>
      </p:sp>
      <p:pic>
        <p:nvPicPr>
          <p:cNvPr id="2053" name="Picture 5">
            <a:extLst>
              <a:ext uri="{FF2B5EF4-FFF2-40B4-BE49-F238E27FC236}">
                <a16:creationId xmlns:a16="http://schemas.microsoft.com/office/drawing/2014/main" id="{910955B6-2966-462F-B779-1E59F0509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65" y="4682305"/>
            <a:ext cx="11782269" cy="146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74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F988-7E74-45B3-BE23-5CC99FBF1900}"/>
              </a:ext>
            </a:extLst>
          </p:cNvPr>
          <p:cNvSpPr>
            <a:spLocks noGrp="1"/>
          </p:cNvSpPr>
          <p:nvPr>
            <p:ph type="title"/>
          </p:nvPr>
        </p:nvSpPr>
        <p:spPr/>
        <p:txBody>
          <a:bodyPr/>
          <a:lstStyle/>
          <a:p>
            <a:r>
              <a:rPr lang="en-US" dirty="0"/>
              <a:t>Reduce the cost using Gradient Descent </a:t>
            </a:r>
            <a:endParaRPr lang="en-IN" dirty="0"/>
          </a:p>
        </p:txBody>
      </p:sp>
      <p:pic>
        <p:nvPicPr>
          <p:cNvPr id="3074" name="Picture 2">
            <a:extLst>
              <a:ext uri="{FF2B5EF4-FFF2-40B4-BE49-F238E27FC236}">
                <a16:creationId xmlns:a16="http://schemas.microsoft.com/office/drawing/2014/main" id="{5C5EEB10-0BDE-4950-BAC9-D643224749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5087" y="1690689"/>
            <a:ext cx="5929313" cy="13255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5343301-3C55-4D2F-87ED-861195FB6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555" y="3059111"/>
            <a:ext cx="833437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437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33BF-BEDE-425E-8DE8-23E017F485F0}"/>
              </a:ext>
            </a:extLst>
          </p:cNvPr>
          <p:cNvSpPr>
            <a:spLocks noGrp="1"/>
          </p:cNvSpPr>
          <p:nvPr>
            <p:ph type="title"/>
          </p:nvPr>
        </p:nvSpPr>
        <p:spPr>
          <a:xfrm>
            <a:off x="838200" y="365125"/>
            <a:ext cx="10515600" cy="3517327"/>
          </a:xfrm>
        </p:spPr>
        <p:txBody>
          <a:bodyPr>
            <a:normAutofit fontScale="90000"/>
          </a:bodyPr>
          <a:lstStyle/>
          <a:p>
            <a:r>
              <a:rPr lang="en-US" dirty="0"/>
              <a:t>Thank you</a:t>
            </a:r>
            <a:br>
              <a:rPr lang="en-US" dirty="0"/>
            </a:br>
            <a:br>
              <a:rPr lang="en-US" dirty="0"/>
            </a:br>
            <a:br>
              <a:rPr lang="en-US" dirty="0"/>
            </a:br>
            <a:r>
              <a:rPr lang="en-US" dirty="0"/>
              <a:t>we will further cover Naïve </a:t>
            </a:r>
            <a:r>
              <a:rPr lang="en-US" dirty="0" err="1"/>
              <a:t>Baye’s</a:t>
            </a:r>
            <a:r>
              <a:rPr lang="en-US" dirty="0"/>
              <a:t> and  Decision Tree </a:t>
            </a:r>
            <a:br>
              <a:rPr lang="en-US" dirty="0"/>
            </a:br>
            <a:br>
              <a:rPr lang="en-US" dirty="0"/>
            </a:br>
            <a:endParaRPr lang="en-IN" dirty="0"/>
          </a:p>
        </p:txBody>
      </p:sp>
    </p:spTree>
    <p:extLst>
      <p:ext uri="{BB962C8B-B14F-4D97-AF65-F5344CB8AC3E}">
        <p14:creationId xmlns:p14="http://schemas.microsoft.com/office/powerpoint/2010/main" val="318049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D56D-06C5-4F77-AF2E-0E5D54449D7C}"/>
              </a:ext>
            </a:extLst>
          </p:cNvPr>
          <p:cNvSpPr>
            <a:spLocks noGrp="1"/>
          </p:cNvSpPr>
          <p:nvPr>
            <p:ph type="title"/>
          </p:nvPr>
        </p:nvSpPr>
        <p:spPr/>
        <p:txBody>
          <a:bodyPr/>
          <a:lstStyle/>
          <a:p>
            <a:r>
              <a:rPr lang="en-US" dirty="0"/>
              <a:t>What is Classification?</a:t>
            </a:r>
            <a:endParaRPr lang="en-IN" dirty="0"/>
          </a:p>
        </p:txBody>
      </p:sp>
      <p:sp>
        <p:nvSpPr>
          <p:cNvPr id="3" name="Content Placeholder 2">
            <a:extLst>
              <a:ext uri="{FF2B5EF4-FFF2-40B4-BE49-F238E27FC236}">
                <a16:creationId xmlns:a16="http://schemas.microsoft.com/office/drawing/2014/main" id="{59776A44-A9A7-45B6-AD5E-34931F61D30F}"/>
              </a:ext>
            </a:extLst>
          </p:cNvPr>
          <p:cNvSpPr>
            <a:spLocks noGrp="1"/>
          </p:cNvSpPr>
          <p:nvPr>
            <p:ph idx="1"/>
          </p:nvPr>
        </p:nvSpPr>
        <p:spPr/>
        <p:txBody>
          <a:bodyPr/>
          <a:lstStyle/>
          <a:p>
            <a:r>
              <a:rPr lang="en-US" b="0" i="0" dirty="0">
                <a:solidFill>
                  <a:srgbClr val="000000"/>
                </a:solidFill>
                <a:effectLst/>
                <a:latin typeface="Tinos"/>
              </a:rPr>
              <a:t>Classification can be performed on structured or unstructured data. Classification is a technique where we categorize data into a given number of classes. The main goal of a classification problem is to identify the category/class to which a new data will fall under.</a:t>
            </a:r>
            <a:endParaRPr lang="en-IN" dirty="0"/>
          </a:p>
        </p:txBody>
      </p:sp>
    </p:spTree>
    <p:extLst>
      <p:ext uri="{BB962C8B-B14F-4D97-AF65-F5344CB8AC3E}">
        <p14:creationId xmlns:p14="http://schemas.microsoft.com/office/powerpoint/2010/main" val="2919129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DEB4-55D9-46CB-AF73-DA456DFD53AF}"/>
              </a:ext>
            </a:extLst>
          </p:cNvPr>
          <p:cNvSpPr>
            <a:spLocks noGrp="1"/>
          </p:cNvSpPr>
          <p:nvPr>
            <p:ph type="title"/>
          </p:nvPr>
        </p:nvSpPr>
        <p:spPr>
          <a:xfrm>
            <a:off x="838200" y="365126"/>
            <a:ext cx="10515600" cy="684186"/>
          </a:xfrm>
        </p:spPr>
        <p:txBody>
          <a:bodyPr>
            <a:normAutofit fontScale="90000"/>
          </a:bodyPr>
          <a:lstStyle/>
          <a:p>
            <a:r>
              <a:rPr lang="en-US" dirty="0"/>
              <a:t>Terminology </a:t>
            </a:r>
            <a:endParaRPr lang="en-IN" dirty="0"/>
          </a:p>
        </p:txBody>
      </p:sp>
      <p:sp>
        <p:nvSpPr>
          <p:cNvPr id="3" name="Content Placeholder 2">
            <a:extLst>
              <a:ext uri="{FF2B5EF4-FFF2-40B4-BE49-F238E27FC236}">
                <a16:creationId xmlns:a16="http://schemas.microsoft.com/office/drawing/2014/main" id="{A69FB064-F07D-4AAA-91C8-9B04BB884A74}"/>
              </a:ext>
            </a:extLst>
          </p:cNvPr>
          <p:cNvSpPr>
            <a:spLocks noGrp="1"/>
          </p:cNvSpPr>
          <p:nvPr>
            <p:ph idx="1"/>
          </p:nvPr>
        </p:nvSpPr>
        <p:spPr>
          <a:xfrm>
            <a:off x="509666" y="1049312"/>
            <a:ext cx="10844134" cy="5443562"/>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gn="l" fontAlgn="base">
              <a:buFont typeface="Arial" panose="020B0604020202020204" pitchFamily="34" charset="0"/>
              <a:buChar char="•"/>
            </a:pPr>
            <a:r>
              <a:rPr lang="en-US" b="1" i="0" dirty="0">
                <a:solidFill>
                  <a:srgbClr val="000000"/>
                </a:solidFill>
                <a:effectLst/>
                <a:latin typeface="Tinos"/>
              </a:rPr>
              <a:t>Classifier:</a:t>
            </a:r>
            <a:r>
              <a:rPr lang="en-US" b="0" i="0" dirty="0">
                <a:solidFill>
                  <a:srgbClr val="000000"/>
                </a:solidFill>
                <a:effectLst/>
                <a:latin typeface="Tinos"/>
              </a:rPr>
              <a:t> An algorithm that maps the input data to a specific category.</a:t>
            </a:r>
          </a:p>
          <a:p>
            <a:pPr algn="l" fontAlgn="base">
              <a:buFont typeface="Arial" panose="020B0604020202020204" pitchFamily="34" charset="0"/>
              <a:buChar char="•"/>
            </a:pPr>
            <a:r>
              <a:rPr lang="en-US" b="0" i="0" dirty="0">
                <a:solidFill>
                  <a:srgbClr val="000000"/>
                </a:solidFill>
                <a:effectLst/>
                <a:latin typeface="Tinos"/>
                <a:hlinkClick r:id="rId2"/>
              </a:rPr>
              <a:t>Classification model</a:t>
            </a:r>
            <a:r>
              <a:rPr lang="en-US" b="1" i="0" dirty="0">
                <a:solidFill>
                  <a:srgbClr val="000000"/>
                </a:solidFill>
                <a:effectLst/>
                <a:latin typeface="Tinos"/>
              </a:rPr>
              <a:t>: </a:t>
            </a:r>
            <a:r>
              <a:rPr lang="en-US" b="0" i="0" dirty="0">
                <a:solidFill>
                  <a:srgbClr val="000000"/>
                </a:solidFill>
                <a:effectLst/>
                <a:latin typeface="Tinos"/>
              </a:rPr>
              <a:t>A classification model tries to draw some conclusion from the input values given for training. It will predict the class labels/categories for the new data.</a:t>
            </a:r>
          </a:p>
          <a:p>
            <a:pPr algn="l" fontAlgn="base">
              <a:buFont typeface="Arial" panose="020B0604020202020204" pitchFamily="34" charset="0"/>
              <a:buChar char="•"/>
            </a:pPr>
            <a:r>
              <a:rPr lang="en-US" b="1" i="0" dirty="0">
                <a:solidFill>
                  <a:srgbClr val="000000"/>
                </a:solidFill>
                <a:effectLst/>
                <a:latin typeface="Tinos"/>
              </a:rPr>
              <a:t>Feature:</a:t>
            </a:r>
            <a:r>
              <a:rPr lang="en-US" b="0" i="0" dirty="0">
                <a:solidFill>
                  <a:srgbClr val="000000"/>
                </a:solidFill>
                <a:effectLst/>
                <a:latin typeface="Tinos"/>
              </a:rPr>
              <a:t> A feature is an individual measurable property of a phenomenon being observed.</a:t>
            </a:r>
          </a:p>
          <a:p>
            <a:pPr algn="l" fontAlgn="base">
              <a:buFont typeface="Arial" panose="020B0604020202020204" pitchFamily="34" charset="0"/>
              <a:buChar char="•"/>
            </a:pPr>
            <a:r>
              <a:rPr lang="en-US" b="0" i="0" dirty="0">
                <a:solidFill>
                  <a:srgbClr val="000000"/>
                </a:solidFill>
                <a:effectLst/>
                <a:latin typeface="Tinos"/>
                <a:hlinkClick r:id="rId3"/>
              </a:rPr>
              <a:t>Binary Classification</a:t>
            </a:r>
            <a:r>
              <a:rPr lang="en-US" b="1" i="0" dirty="0">
                <a:solidFill>
                  <a:srgbClr val="000000"/>
                </a:solidFill>
                <a:effectLst/>
                <a:latin typeface="Tinos"/>
              </a:rPr>
              <a:t>:</a:t>
            </a:r>
            <a:r>
              <a:rPr lang="en-US" b="0" i="0" dirty="0">
                <a:solidFill>
                  <a:srgbClr val="000000"/>
                </a:solidFill>
                <a:effectLst/>
                <a:latin typeface="Tinos"/>
              </a:rPr>
              <a:t> Classification task with two possible outcomes. </a:t>
            </a:r>
            <a:r>
              <a:rPr lang="en-US" b="0" i="0" dirty="0" err="1">
                <a:solidFill>
                  <a:srgbClr val="000000"/>
                </a:solidFill>
                <a:effectLst/>
                <a:latin typeface="Tinos"/>
              </a:rPr>
              <a:t>Eg</a:t>
            </a:r>
            <a:r>
              <a:rPr lang="en-US" b="0" i="0" dirty="0">
                <a:solidFill>
                  <a:srgbClr val="000000"/>
                </a:solidFill>
                <a:effectLst/>
                <a:latin typeface="Tinos"/>
              </a:rPr>
              <a:t>: Gender classification (Male / Female)</a:t>
            </a:r>
          </a:p>
          <a:p>
            <a:pPr algn="l" fontAlgn="base">
              <a:buFont typeface="Arial" panose="020B0604020202020204" pitchFamily="34" charset="0"/>
              <a:buChar char="•"/>
            </a:pPr>
            <a:r>
              <a:rPr lang="en-US" b="0" i="0" dirty="0">
                <a:solidFill>
                  <a:srgbClr val="000000"/>
                </a:solidFill>
                <a:effectLst/>
                <a:latin typeface="Tinos"/>
                <a:hlinkClick r:id="rId4"/>
              </a:rPr>
              <a:t>Multi-class classification</a:t>
            </a:r>
            <a:r>
              <a:rPr lang="en-US" b="1" i="0" dirty="0">
                <a:solidFill>
                  <a:srgbClr val="000000"/>
                </a:solidFill>
                <a:effectLst/>
                <a:latin typeface="Tinos"/>
              </a:rPr>
              <a:t>:</a:t>
            </a:r>
            <a:r>
              <a:rPr lang="en-US" b="0" i="0" dirty="0">
                <a:solidFill>
                  <a:srgbClr val="000000"/>
                </a:solidFill>
                <a:effectLst/>
                <a:latin typeface="Tinos"/>
              </a:rPr>
              <a:t> Classification with more than two classes. In multi class classification each sample is assigned to one and only one target label. </a:t>
            </a:r>
            <a:r>
              <a:rPr lang="en-US" b="0" i="0" dirty="0" err="1">
                <a:solidFill>
                  <a:srgbClr val="000000"/>
                </a:solidFill>
                <a:effectLst/>
                <a:latin typeface="Tinos"/>
              </a:rPr>
              <a:t>Eg</a:t>
            </a:r>
            <a:r>
              <a:rPr lang="en-US" b="0" i="0" dirty="0">
                <a:solidFill>
                  <a:srgbClr val="000000"/>
                </a:solidFill>
                <a:effectLst/>
                <a:latin typeface="Tinos"/>
              </a:rPr>
              <a:t>: An animal can be cat or dog but not both at the same time</a:t>
            </a:r>
          </a:p>
          <a:p>
            <a:pPr algn="l" fontAlgn="base">
              <a:buFont typeface="Arial" panose="020B0604020202020204" pitchFamily="34" charset="0"/>
              <a:buChar char="•"/>
            </a:pPr>
            <a:r>
              <a:rPr lang="en-US" b="0" i="0" dirty="0">
                <a:solidFill>
                  <a:srgbClr val="000000"/>
                </a:solidFill>
                <a:effectLst/>
                <a:latin typeface="Tinos"/>
                <a:hlinkClick r:id="rId5"/>
              </a:rPr>
              <a:t>Multi-label classification</a:t>
            </a:r>
            <a:r>
              <a:rPr lang="en-US" b="1" i="0" dirty="0">
                <a:solidFill>
                  <a:srgbClr val="000000"/>
                </a:solidFill>
                <a:effectLst/>
                <a:latin typeface="Tinos"/>
              </a:rPr>
              <a:t>: </a:t>
            </a:r>
            <a:r>
              <a:rPr lang="en-US" b="0" i="0" dirty="0">
                <a:solidFill>
                  <a:srgbClr val="000000"/>
                </a:solidFill>
                <a:effectLst/>
                <a:latin typeface="Tinos"/>
              </a:rPr>
              <a:t>Classification task where each sample is mapped to a set of target labels (more than one class). </a:t>
            </a:r>
            <a:r>
              <a:rPr lang="en-US" b="0" i="0" dirty="0" err="1">
                <a:solidFill>
                  <a:srgbClr val="000000"/>
                </a:solidFill>
                <a:effectLst/>
                <a:latin typeface="Tinos"/>
              </a:rPr>
              <a:t>Eg</a:t>
            </a:r>
            <a:r>
              <a:rPr lang="en-US" b="0" i="0" dirty="0">
                <a:solidFill>
                  <a:srgbClr val="000000"/>
                </a:solidFill>
                <a:effectLst/>
                <a:latin typeface="Tinos"/>
              </a:rPr>
              <a:t>: A news article can be about sports, a person, and location at the same time.</a:t>
            </a:r>
          </a:p>
          <a:p>
            <a:endParaRPr lang="en-IN" dirty="0"/>
          </a:p>
        </p:txBody>
      </p:sp>
    </p:spTree>
    <p:extLst>
      <p:ext uri="{BB962C8B-B14F-4D97-AF65-F5344CB8AC3E}">
        <p14:creationId xmlns:p14="http://schemas.microsoft.com/office/powerpoint/2010/main" val="14173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6C8B-8FEF-46C1-8909-CEF270D8C964}"/>
              </a:ext>
            </a:extLst>
          </p:cNvPr>
          <p:cNvSpPr>
            <a:spLocks noGrp="1"/>
          </p:cNvSpPr>
          <p:nvPr>
            <p:ph type="title"/>
          </p:nvPr>
        </p:nvSpPr>
        <p:spPr/>
        <p:txBody>
          <a:bodyPr/>
          <a:lstStyle/>
          <a:p>
            <a:r>
              <a:rPr lang="en-US" dirty="0">
                <a:solidFill>
                  <a:srgbClr val="000000"/>
                </a:solidFill>
                <a:latin typeface="Tinos"/>
              </a:rPr>
              <a:t>S</a:t>
            </a:r>
            <a:r>
              <a:rPr lang="en-US" b="0" i="0" dirty="0">
                <a:solidFill>
                  <a:srgbClr val="000000"/>
                </a:solidFill>
                <a:effectLst/>
                <a:latin typeface="Tinos"/>
              </a:rPr>
              <a:t>teps involved in building a classification mode</a:t>
            </a:r>
            <a:endParaRPr lang="en-IN" dirty="0"/>
          </a:p>
        </p:txBody>
      </p:sp>
      <p:sp>
        <p:nvSpPr>
          <p:cNvPr id="3" name="Content Placeholder 2">
            <a:extLst>
              <a:ext uri="{FF2B5EF4-FFF2-40B4-BE49-F238E27FC236}">
                <a16:creationId xmlns:a16="http://schemas.microsoft.com/office/drawing/2014/main" id="{266A3E8F-ECD9-4121-9456-3F87C1C88282}"/>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000000"/>
                </a:solidFill>
                <a:effectLst/>
                <a:latin typeface="Tinos"/>
              </a:rPr>
              <a:t>Initialize</a:t>
            </a:r>
            <a:r>
              <a:rPr lang="en-US" b="0" i="0" dirty="0">
                <a:solidFill>
                  <a:srgbClr val="000000"/>
                </a:solidFill>
                <a:effectLst/>
                <a:latin typeface="Tinos"/>
              </a:rPr>
              <a:t> the classifier to be used.</a:t>
            </a:r>
          </a:p>
          <a:p>
            <a:pPr algn="l" fontAlgn="base">
              <a:buFont typeface="Arial" panose="020B0604020202020204" pitchFamily="34" charset="0"/>
              <a:buChar char="•"/>
            </a:pPr>
            <a:r>
              <a:rPr lang="en-US" b="1" i="0" dirty="0">
                <a:solidFill>
                  <a:srgbClr val="000000"/>
                </a:solidFill>
                <a:effectLst/>
                <a:latin typeface="Tinos"/>
              </a:rPr>
              <a:t>Train the classifier:</a:t>
            </a:r>
            <a:r>
              <a:rPr lang="en-US" b="0" i="0" dirty="0">
                <a:solidFill>
                  <a:srgbClr val="000000"/>
                </a:solidFill>
                <a:effectLst/>
                <a:latin typeface="Tinos"/>
              </a:rPr>
              <a:t> All classifiers in </a:t>
            </a:r>
            <a:r>
              <a:rPr lang="en-US" b="0" i="0" dirty="0">
                <a:solidFill>
                  <a:srgbClr val="000000"/>
                </a:solidFill>
                <a:effectLst/>
                <a:latin typeface="Tinos"/>
                <a:hlinkClick r:id="rId2"/>
              </a:rPr>
              <a:t>scikit-learn</a:t>
            </a:r>
            <a:r>
              <a:rPr lang="en-US" b="0" i="0" dirty="0">
                <a:solidFill>
                  <a:srgbClr val="000000"/>
                </a:solidFill>
                <a:effectLst/>
                <a:latin typeface="Tinos"/>
              </a:rPr>
              <a:t> uses a fit(X, y) method to fit the model(training) for the given train data X and train label y.</a:t>
            </a:r>
          </a:p>
          <a:p>
            <a:pPr algn="l" fontAlgn="base">
              <a:buFont typeface="Arial" panose="020B0604020202020204" pitchFamily="34" charset="0"/>
              <a:buChar char="•"/>
            </a:pPr>
            <a:r>
              <a:rPr lang="en-US" b="1" i="0" dirty="0">
                <a:solidFill>
                  <a:srgbClr val="000000"/>
                </a:solidFill>
                <a:effectLst/>
                <a:latin typeface="Tinos"/>
              </a:rPr>
              <a:t>Predict the target:</a:t>
            </a:r>
            <a:r>
              <a:rPr lang="en-US" b="0" i="0" dirty="0">
                <a:solidFill>
                  <a:srgbClr val="000000"/>
                </a:solidFill>
                <a:effectLst/>
                <a:latin typeface="Tinos"/>
              </a:rPr>
              <a:t> Given an unlabeled observation X, the predict(X) returns the predicted label y.</a:t>
            </a:r>
          </a:p>
          <a:p>
            <a:pPr algn="l" fontAlgn="base">
              <a:buFont typeface="Arial" panose="020B0604020202020204" pitchFamily="34" charset="0"/>
              <a:buChar char="•"/>
            </a:pPr>
            <a:r>
              <a:rPr lang="en-US" b="1" i="0" dirty="0">
                <a:solidFill>
                  <a:srgbClr val="000000"/>
                </a:solidFill>
                <a:effectLst/>
                <a:latin typeface="Tinos"/>
              </a:rPr>
              <a:t>Evaluate</a:t>
            </a:r>
            <a:r>
              <a:rPr lang="en-US" b="0" i="0" dirty="0">
                <a:solidFill>
                  <a:srgbClr val="000000"/>
                </a:solidFill>
                <a:effectLst/>
                <a:latin typeface="Tinos"/>
              </a:rPr>
              <a:t> the classifier model</a:t>
            </a:r>
          </a:p>
          <a:p>
            <a:endParaRPr lang="en-IN" dirty="0"/>
          </a:p>
        </p:txBody>
      </p:sp>
    </p:spTree>
    <p:extLst>
      <p:ext uri="{BB962C8B-B14F-4D97-AF65-F5344CB8AC3E}">
        <p14:creationId xmlns:p14="http://schemas.microsoft.com/office/powerpoint/2010/main" val="30303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AF47529-0829-4D3E-9CBE-B522F89E48AD}"/>
              </a:ext>
            </a:extLst>
          </p:cNvPr>
          <p:cNvSpPr>
            <a:spLocks noGrp="1"/>
          </p:cNvSpPr>
          <p:nvPr>
            <p:ph type="title"/>
          </p:nvPr>
        </p:nvSpPr>
        <p:spPr>
          <a:xfrm>
            <a:off x="535020" y="685800"/>
            <a:ext cx="2780271" cy="5105400"/>
          </a:xfrm>
        </p:spPr>
        <p:txBody>
          <a:bodyPr>
            <a:normAutofit/>
          </a:bodyPr>
          <a:lstStyle/>
          <a:p>
            <a:pPr algn="ctr"/>
            <a:r>
              <a:rPr lang="en-US" dirty="0">
                <a:solidFill>
                  <a:srgbClr val="FFFFFF"/>
                </a:solidFill>
              </a:rPr>
              <a:t>Types </a:t>
            </a:r>
            <a:br>
              <a:rPr lang="en-US" dirty="0">
                <a:solidFill>
                  <a:srgbClr val="FFFFFF"/>
                </a:solidFill>
              </a:rPr>
            </a:br>
            <a:r>
              <a:rPr lang="en-US" dirty="0">
                <a:solidFill>
                  <a:srgbClr val="FFFFFF"/>
                </a:solidFill>
              </a:rPr>
              <a:t>Classification Algorithms </a:t>
            </a: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5B5DBA06-D93A-4A2C-A8D4-389A96FB0F2C}"/>
              </a:ext>
            </a:extLst>
          </p:cNvPr>
          <p:cNvGraphicFramePr>
            <a:graphicFrameLocks noGrp="1"/>
          </p:cNvGraphicFramePr>
          <p:nvPr>
            <p:ph idx="1"/>
            <p:extLst>
              <p:ext uri="{D42A27DB-BD31-4B8C-83A1-F6EECF244321}">
                <p14:modId xmlns:p14="http://schemas.microsoft.com/office/powerpoint/2010/main" val="401971089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526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C3DCBF-1CA2-48DD-83EB-4C220023143F}"/>
              </a:ext>
            </a:extLst>
          </p:cNvPr>
          <p:cNvSpPr>
            <a:spLocks noGrp="1"/>
          </p:cNvSpPr>
          <p:nvPr>
            <p:ph type="title"/>
          </p:nvPr>
        </p:nvSpPr>
        <p:spPr>
          <a:xfrm>
            <a:off x="833002" y="448253"/>
            <a:ext cx="10520702" cy="1325563"/>
          </a:xfrm>
        </p:spPr>
        <p:txBody>
          <a:bodyPr>
            <a:normAutofit/>
          </a:bodyPr>
          <a:lstStyle/>
          <a:p>
            <a:r>
              <a:rPr lang="en-US" dirty="0"/>
              <a:t>Logistic Regression </a:t>
            </a:r>
            <a:endParaRPr lang="en-IN" dirty="0"/>
          </a:p>
        </p:txBody>
      </p:sp>
      <p:sp>
        <p:nvSpPr>
          <p:cNvPr id="3" name="Content Placeholder 2">
            <a:extLst>
              <a:ext uri="{FF2B5EF4-FFF2-40B4-BE49-F238E27FC236}">
                <a16:creationId xmlns:a16="http://schemas.microsoft.com/office/drawing/2014/main" id="{D75F1743-DA17-451E-83C5-03F8CC6251A8}"/>
              </a:ext>
            </a:extLst>
          </p:cNvPr>
          <p:cNvSpPr>
            <a:spLocks noGrp="1"/>
          </p:cNvSpPr>
          <p:nvPr>
            <p:ph idx="1"/>
          </p:nvPr>
        </p:nvSpPr>
        <p:spPr>
          <a:xfrm>
            <a:off x="838200" y="2191807"/>
            <a:ext cx="4936067" cy="3985155"/>
          </a:xfrm>
        </p:spPr>
        <p:txBody>
          <a:bodyPr>
            <a:normAutofit/>
          </a:bodyPr>
          <a:lstStyle/>
          <a:p>
            <a:r>
              <a:rPr lang="en-US" sz="2000" b="0" i="0">
                <a:effectLst/>
                <a:latin typeface="charter"/>
              </a:rPr>
              <a:t>Logistic regression is a classification algorithm used to assign observations to a discrete set of classes. Some of the examples of classification problems are Email spam or not spam, Online transactions Fraud or not Fraud, Tumor Malignant or Benign. Logistic regression transforms its output using the logistic sigmoid function to return a probability value.</a:t>
            </a:r>
            <a:endParaRPr lang="en-IN" sz="2000"/>
          </a:p>
        </p:txBody>
      </p:sp>
      <p:pic>
        <p:nvPicPr>
          <p:cNvPr id="1026" name="Picture 2">
            <a:extLst>
              <a:ext uri="{FF2B5EF4-FFF2-40B4-BE49-F238E27FC236}">
                <a16:creationId xmlns:a16="http://schemas.microsoft.com/office/drawing/2014/main" id="{411DC54E-DEEA-4B85-93B5-59324B41304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6417734" y="2333396"/>
            <a:ext cx="4935970" cy="370197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7298DD4-65C8-408C-BBC0-EC90F0625CAB}"/>
                  </a:ext>
                </a:extLst>
              </p14:cNvPr>
              <p14:cNvContentPartPr/>
              <p14:nvPr/>
            </p14:nvContentPartPr>
            <p14:xfrm>
              <a:off x="526680" y="2116440"/>
              <a:ext cx="4983120" cy="2688120"/>
            </p14:xfrm>
          </p:contentPart>
        </mc:Choice>
        <mc:Fallback xmlns="">
          <p:pic>
            <p:nvPicPr>
              <p:cNvPr id="4" name="Ink 3">
                <a:extLst>
                  <a:ext uri="{FF2B5EF4-FFF2-40B4-BE49-F238E27FC236}">
                    <a16:creationId xmlns:a16="http://schemas.microsoft.com/office/drawing/2014/main" id="{37298DD4-65C8-408C-BBC0-EC90F0625CAB}"/>
                  </a:ext>
                </a:extLst>
              </p:cNvPr>
              <p:cNvPicPr/>
              <p:nvPr/>
            </p:nvPicPr>
            <p:blipFill>
              <a:blip r:embed="rId4"/>
              <a:stretch>
                <a:fillRect/>
              </a:stretch>
            </p:blipFill>
            <p:spPr>
              <a:xfrm>
                <a:off x="517320" y="2107080"/>
                <a:ext cx="5001840" cy="2706840"/>
              </a:xfrm>
              <a:prstGeom prst="rect">
                <a:avLst/>
              </a:prstGeom>
            </p:spPr>
          </p:pic>
        </mc:Fallback>
      </mc:AlternateContent>
    </p:spTree>
    <p:extLst>
      <p:ext uri="{BB962C8B-B14F-4D97-AF65-F5344CB8AC3E}">
        <p14:creationId xmlns:p14="http://schemas.microsoft.com/office/powerpoint/2010/main" val="30067390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ECF65-6643-4B02-A866-61BE021F4538}"/>
              </a:ext>
            </a:extLst>
          </p:cNvPr>
          <p:cNvSpPr>
            <a:spLocks noGrp="1"/>
          </p:cNvSpPr>
          <p:nvPr>
            <p:ph type="title"/>
          </p:nvPr>
        </p:nvSpPr>
        <p:spPr>
          <a:xfrm>
            <a:off x="586478" y="1683756"/>
            <a:ext cx="3115265" cy="2396359"/>
          </a:xfrm>
        </p:spPr>
        <p:txBody>
          <a:bodyPr anchor="b">
            <a:normAutofit/>
          </a:bodyPr>
          <a:lstStyle/>
          <a:p>
            <a:pPr algn="r"/>
            <a:r>
              <a:rPr lang="en-US" sz="3400" b="1" i="0" dirty="0">
                <a:solidFill>
                  <a:srgbClr val="FFFFFF"/>
                </a:solidFill>
                <a:effectLst/>
                <a:latin typeface="sohne"/>
              </a:rPr>
              <a:t>What are the types of logistic regression? </a:t>
            </a:r>
            <a:br>
              <a:rPr lang="en-US" sz="3400" b="0" i="0" dirty="0">
                <a:solidFill>
                  <a:srgbClr val="FFFFFF"/>
                </a:solidFill>
                <a:effectLst/>
                <a:latin typeface="sohne"/>
              </a:rPr>
            </a:br>
            <a:endParaRPr lang="en-IN" sz="3400" dirty="0">
              <a:solidFill>
                <a:srgbClr val="FFFFFF"/>
              </a:solidFill>
            </a:endParaRPr>
          </a:p>
        </p:txBody>
      </p:sp>
      <p:graphicFrame>
        <p:nvGraphicFramePr>
          <p:cNvPr id="5" name="Content Placeholder 2">
            <a:extLst>
              <a:ext uri="{FF2B5EF4-FFF2-40B4-BE49-F238E27FC236}">
                <a16:creationId xmlns:a16="http://schemas.microsoft.com/office/drawing/2014/main" id="{6C3A9C37-2EB3-406C-9FDB-B083AEDDDB89}"/>
              </a:ext>
            </a:extLst>
          </p:cNvPr>
          <p:cNvGraphicFramePr>
            <a:graphicFrameLocks noGrp="1"/>
          </p:cNvGraphicFramePr>
          <p:nvPr>
            <p:ph idx="1"/>
            <p:extLst>
              <p:ext uri="{D42A27DB-BD31-4B8C-83A1-F6EECF244321}">
                <p14:modId xmlns:p14="http://schemas.microsoft.com/office/powerpoint/2010/main" val="17239184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838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35F2-081A-4C2A-B581-2F5E948C3A9A}"/>
              </a:ext>
            </a:extLst>
          </p:cNvPr>
          <p:cNvSpPr>
            <a:spLocks noGrp="1"/>
          </p:cNvSpPr>
          <p:nvPr>
            <p:ph type="title"/>
          </p:nvPr>
        </p:nvSpPr>
        <p:spPr/>
        <p:txBody>
          <a:bodyPr/>
          <a:lstStyle/>
          <a:p>
            <a:r>
              <a:rPr lang="en-US" dirty="0"/>
              <a:t>Function of Logistic Regression </a:t>
            </a:r>
            <a:endParaRPr lang="en-IN" dirty="0"/>
          </a:p>
        </p:txBody>
      </p:sp>
      <p:pic>
        <p:nvPicPr>
          <p:cNvPr id="2050" name="Picture 2">
            <a:extLst>
              <a:ext uri="{FF2B5EF4-FFF2-40B4-BE49-F238E27FC236}">
                <a16:creationId xmlns:a16="http://schemas.microsoft.com/office/drawing/2014/main" id="{CA9BD500-470B-4CAE-83EF-04D0C6211B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48721"/>
            <a:ext cx="8334375" cy="41372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CCAB1B-54F6-4623-B659-EDF2CA2AE097}"/>
              </a:ext>
            </a:extLst>
          </p:cNvPr>
          <p:cNvSpPr txBox="1"/>
          <p:nvPr/>
        </p:nvSpPr>
        <p:spPr>
          <a:xfrm>
            <a:off x="8334374" y="1779549"/>
            <a:ext cx="3855125" cy="4524315"/>
          </a:xfrm>
          <a:prstGeom prst="rect">
            <a:avLst/>
          </a:prstGeom>
          <a:noFill/>
        </p:spPr>
        <p:txBody>
          <a:bodyPr wrap="square">
            <a:spAutoFit/>
          </a:bodyPr>
          <a:lstStyle/>
          <a:p>
            <a:r>
              <a:rPr lang="en-US" sz="3200" b="0" i="0" dirty="0">
                <a:solidFill>
                  <a:srgbClr val="292929"/>
                </a:solidFill>
                <a:effectLst/>
                <a:latin typeface="charter"/>
              </a:rPr>
              <a:t>a Logistic Regression a Linear Regression model but the Logistic Regression uses a more complex cost function, this cost function can be defined as the ‘</a:t>
            </a:r>
            <a:r>
              <a:rPr lang="en-US" sz="3200" b="1" i="0" dirty="0">
                <a:solidFill>
                  <a:srgbClr val="292929"/>
                </a:solidFill>
                <a:effectLst/>
                <a:latin typeface="charter"/>
              </a:rPr>
              <a:t>Sigmoid function</a:t>
            </a:r>
            <a:r>
              <a:rPr lang="en-US" sz="3200" b="0" i="0" dirty="0">
                <a:solidFill>
                  <a:srgbClr val="292929"/>
                </a:solidFill>
                <a:effectLst/>
                <a:latin typeface="charter"/>
              </a:rPr>
              <a:t>’</a:t>
            </a:r>
            <a:endParaRPr lang="en-IN" sz="3200" dirty="0"/>
          </a:p>
        </p:txBody>
      </p:sp>
    </p:spTree>
    <p:extLst>
      <p:ext uri="{BB962C8B-B14F-4D97-AF65-F5344CB8AC3E}">
        <p14:creationId xmlns:p14="http://schemas.microsoft.com/office/powerpoint/2010/main" val="1046264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CE2E-AD3B-4B7A-91CF-A2FB066F0AA5}"/>
              </a:ext>
            </a:extLst>
          </p:cNvPr>
          <p:cNvSpPr>
            <a:spLocks noGrp="1"/>
          </p:cNvSpPr>
          <p:nvPr>
            <p:ph type="title"/>
          </p:nvPr>
        </p:nvSpPr>
        <p:spPr/>
        <p:txBody>
          <a:bodyPr/>
          <a:lstStyle/>
          <a:p>
            <a:r>
              <a:rPr lang="en-US" dirty="0"/>
              <a:t>Hypothesis of Logistic Regression </a:t>
            </a:r>
            <a:endParaRPr lang="en-IN" dirty="0"/>
          </a:p>
        </p:txBody>
      </p:sp>
      <p:sp>
        <p:nvSpPr>
          <p:cNvPr id="3" name="Content Placeholder 2">
            <a:extLst>
              <a:ext uri="{FF2B5EF4-FFF2-40B4-BE49-F238E27FC236}">
                <a16:creationId xmlns:a16="http://schemas.microsoft.com/office/drawing/2014/main" id="{243FBF54-4EBA-4E1D-8696-7339B1FE0365}"/>
              </a:ext>
            </a:extLst>
          </p:cNvPr>
          <p:cNvSpPr>
            <a:spLocks noGrp="1"/>
          </p:cNvSpPr>
          <p:nvPr>
            <p:ph idx="1"/>
          </p:nvPr>
        </p:nvSpPr>
        <p:spPr>
          <a:xfrm>
            <a:off x="838200" y="1825625"/>
            <a:ext cx="10515600" cy="2251700"/>
          </a:xfrm>
        </p:spPr>
        <p:txBody>
          <a:bodyPr/>
          <a:lstStyle/>
          <a:p>
            <a:r>
              <a:rPr lang="en-US" dirty="0"/>
              <a:t>The hypothesis of logistic regression tends it to limit the cost function between 0 and 1</a:t>
            </a:r>
            <a:r>
              <a:rPr lang="en-US" b="0" i="0" dirty="0">
                <a:solidFill>
                  <a:srgbClr val="292929"/>
                </a:solidFill>
                <a:effectLst/>
                <a:latin typeface="charter"/>
              </a:rPr>
              <a:t>. Therefore linear functions fail to represent it as it can have a value greater than 1 or less than 0 which is not possible as per the hypothesis of logistic regression.</a:t>
            </a:r>
            <a:endParaRPr lang="en-IN" dirty="0"/>
          </a:p>
        </p:txBody>
      </p:sp>
      <p:pic>
        <p:nvPicPr>
          <p:cNvPr id="3074" name="Picture 2">
            <a:extLst>
              <a:ext uri="{FF2B5EF4-FFF2-40B4-BE49-F238E27FC236}">
                <a16:creationId xmlns:a16="http://schemas.microsoft.com/office/drawing/2014/main" id="{3B89D9A3-FB78-4598-8CA7-20A8E8FF0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356" y="3948060"/>
            <a:ext cx="7843287" cy="168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608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3A6EBD-0B60-4612-B3B3-059ADA0DFAA7}"/>
</file>

<file path=customXml/itemProps2.xml><?xml version="1.0" encoding="utf-8"?>
<ds:datastoreItem xmlns:ds="http://schemas.openxmlformats.org/officeDocument/2006/customXml" ds:itemID="{A4263390-C692-4A7A-9CB5-C7F264611FA8}"/>
</file>

<file path=customXml/itemProps3.xml><?xml version="1.0" encoding="utf-8"?>
<ds:datastoreItem xmlns:ds="http://schemas.openxmlformats.org/officeDocument/2006/customXml" ds:itemID="{A2D552B1-4E3A-4C0B-B8FD-F0EE05215B8B}"/>
</file>

<file path=docProps/app.xml><?xml version="1.0" encoding="utf-8"?>
<Properties xmlns="http://schemas.openxmlformats.org/officeDocument/2006/extended-properties" xmlns:vt="http://schemas.openxmlformats.org/officeDocument/2006/docPropsVTypes">
  <TotalTime>4751</TotalTime>
  <Words>920</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 Math</vt:lpstr>
      <vt:lpstr>charter</vt:lpstr>
      <vt:lpstr>Lato</vt:lpstr>
      <vt:lpstr>sohne</vt:lpstr>
      <vt:lpstr>Tinos</vt:lpstr>
      <vt:lpstr>Office Theme</vt:lpstr>
      <vt:lpstr>Classification </vt:lpstr>
      <vt:lpstr>What is Classification?</vt:lpstr>
      <vt:lpstr>Terminology </vt:lpstr>
      <vt:lpstr>Steps involved in building a classification mode</vt:lpstr>
      <vt:lpstr>Types  Classification Algorithms </vt:lpstr>
      <vt:lpstr>Logistic Regression </vt:lpstr>
      <vt:lpstr>What are the types of logistic regression?  </vt:lpstr>
      <vt:lpstr>Function of Logistic Regression </vt:lpstr>
      <vt:lpstr>Hypothesis of Logistic Regression </vt:lpstr>
      <vt:lpstr>What is the Sigmoid Function? </vt:lpstr>
      <vt:lpstr>Hypothesis Representation </vt:lpstr>
      <vt:lpstr>Linear vs. Logistic Regression </vt:lpstr>
      <vt:lpstr>PowerPoint Presentation</vt:lpstr>
      <vt:lpstr>Decision Boundary </vt:lpstr>
      <vt:lpstr>Cost Function </vt:lpstr>
      <vt:lpstr>For logistic regression, the Cost function is defined as:  </vt:lpstr>
      <vt:lpstr>Reduce the cost using Gradient Descent </vt:lpstr>
      <vt:lpstr>Thank you   we will further cover Naïve Baye’s and  Decision Tree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dc:title>
  <dc:creator>Supriya Chakraborty</dc:creator>
  <cp:lastModifiedBy>Supriya Chakraborty</cp:lastModifiedBy>
  <cp:revision>14</cp:revision>
  <dcterms:created xsi:type="dcterms:W3CDTF">2021-10-08T05:26:12Z</dcterms:created>
  <dcterms:modified xsi:type="dcterms:W3CDTF">2022-05-10T05:58:14Z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