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9" r:id="rId4"/>
    <p:sldId id="258" r:id="rId5"/>
    <p:sldId id="260" r:id="rId6"/>
    <p:sldId id="261" r:id="rId7"/>
    <p:sldId id="263"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41558" autoAdjust="0"/>
  </p:normalViewPr>
  <p:slideViewPr>
    <p:cSldViewPr snapToGrid="0">
      <p:cViewPr varScale="1">
        <p:scale>
          <a:sx n="26" d="100"/>
          <a:sy n="26" d="100"/>
        </p:scale>
        <p:origin x="235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openxmlformats.org/officeDocument/2006/relationships/customXml" Target="../customXml/item1.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2-03-08T05:49:49.026"/>
    </inkml:context>
    <inkml:brush xml:id="br0">
      <inkml:brushProperty name="width" value="0.05292" units="cm"/>
      <inkml:brushProperty name="height" value="0.05292" units="cm"/>
      <inkml:brushProperty name="color" value="#FF0000"/>
    </inkml:brush>
  </inkml:definitions>
  <inkml:trace contextRef="#ctx0" brushRef="#br0">7317 7813 0,'248'0'218,"-223"0"-218,25 0 16,49 0 15,-74-24-31,24 24 16,51-25 31,-26-25-47,50 25 31,-49 1 0,-51 24-15,1 0 0,0 0-1,0 0-15,0 0 16,24 0-1,-24 0 1,0 0 0,24 0-1,26 0 1,-50 0 0,24 0-1,1 24 1,49 1 15,-49 0-15,-1-25-1,1 0 1,-1 25 0,1-25-1,0 0 1,-25 25-1,24-25 1,-24 0-16,25 0 16,24 0-1,-49 0 1,49 0 0,-49 0-1,25 0 16,-26 0-31,1 0 32,0 0-17,0 0 1,0 0 15,-1 0-15,1 0-1,0 0 79</inkml:trace>
  <inkml:trace contextRef="#ctx0" brushRef="#br0" timeOffset="2151.91">7689 9227 0,'25'0'31,"0"0"0,0 25 16,0-25-31,-1 0-1,1 0 16,50 25 1,49-25-1,-25 0 0,-49 0 0,-26 0-31,1 0 32,0 0-32,0 0 15,49 0 1,-24 0 0,-25 0-1,99-25 1,-100 0-1,76 1 17,-76 24-32,26-25 15,0 0 1,-1 25 0,-24 0-1,0-25 1,0 25-1,-1 0 17,1 0-17,25 0 1,-25-25 0,24 1-1,-24 24 16,0 0-15,0 0 0,0 0-1,-1 0 1,1 0 0,0 0-1,0 0 1,0 0-1,24 0 17,-24 0-17,0 0 1,0 0 0,-1 0-1,1 0 32,-25 24-16,25-24 1,0 0 30,0 0-31,-1 0 16,-24 25-31</inkml:trace>
  <inkml:trace contextRef="#ctx0" brushRef="#br0" timeOffset="10490.52">13990 5730 0,'49'0'62,"-24"25"-62,25 24 16,-50-24-16,49 25 31,-49-25-31,25-25 32,25 24-1,49-24-16,-49-24 1,49-51 0,25-49-16,-74 25 15,272-298 1,-248 273 0,-24 0 15,-25 124-31</inkml:trace>
  <inkml:trace contextRef="#ctx0" brushRef="#br0" timeOffset="13234.91">18405 5283 0,'25'0'109,"0"0"-93,24 0-16,100-124 31,-124 75-15,25-1-1,-1 25 16</inkml:trace>
  <inkml:trace contextRef="#ctx0" brushRef="#br0" timeOffset="14085">20389 5333 0,'25'0'62,"0"0"-62,0-25 16,0 0-16,-1 1 15,1 24-15,0-25 16,25 0 0,-26 0 15,-24 0 78</inkml:trace>
  <inkml:trace contextRef="#ctx0" brushRef="#br0" timeOffset="14890.74">23366 4936 0</inkml:trace>
  <inkml:trace contextRef="#ctx0" brushRef="#br0" timeOffset="41727.04">26367 9203 0,'25'0'78,"0"0"-46,0 0-17,0 0 1,49-25-1,0 25 1,-24 0 0,24-25-1,1 0 1,24 0 0,-25-49-1,1 49 16,-25 0-31,-26 25 32,26-25-17,-25 25 32,0 0-16,-1 0-15,1 0-16,0 0 31,0 0-15,0 0 15,-1 25 16</inkml:trace>
  <inkml:trace contextRef="#ctx0" brushRef="#br0" timeOffset="42495.75">27409 10145 0,'0'0'0,"25"0"15,0 0 1,0 0-16,322 25 219</inkml:trace>
  <inkml:trace contextRef="#ctx0" brushRef="#br0" timeOffset="43357.98">27384 11336 0,'25'0'62,"0"0"-46,0 0 0,24 25-16,26-1 15,49 1 17,-75 0-1,-24-25 0,0 0-15</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2-03-08T05:51:01.274"/>
    </inkml:context>
    <inkml:brush xml:id="br0">
      <inkml:brushProperty name="width" value="0.05292" units="cm"/>
      <inkml:brushProperty name="height" value="0.05292" units="cm"/>
      <inkml:brushProperty name="color" value="#FF0000"/>
    </inkml:brush>
  </inkml:definitions>
  <inkml:trace contextRef="#ctx0" brushRef="#br0">28004 6176 0,'25'0'16,"0"25"0,25 25-16,-25-1 15,24 1 1,-49-25-16,75 49 15,-51-49 1,76-75 47,-76 1-63,125-125 31,-124 149-16,25 1-15</inkml:trace>
  <inkml:trace contextRef="#ctx0" brushRef="#br0" timeOffset="215.66">28724 6052 0</inkml:trace>
  <inkml:trace contextRef="#ctx0" brushRef="#br0" timeOffset="1766.89">27955 9947 0,'0'24'94,"0"1"-78,25 25-16,-1-25 15,1 24 1,0-49 15,124-74 0,49-75-15,-123 75 0,-26 49-16,-24 0 15,0 0 16</inkml:trace>
  <inkml:trace contextRef="#ctx0" brushRef="#br0" timeOffset="3005.15">28104 14163 0,'49'25'109,"-24"25"-93,0-50-16,-25 25 15,25-25 1,-25 24-16,25-24 47,49-49-16,-24-26-15,24 1-1,25 24 1,-49 1 0</inkml:trace>
  <inkml:trace contextRef="#ctx0" brushRef="#br0" timeOffset="31489.47">12402 10641 0,'25'0'250,"0"0"-235,0 0 1,0 0-1,-1 25 1,1-25-16,0 25 16,0-25-16,0 0 15,-1 0-15,51 25 32,24-1-1,0-24 0,-49 0-15,-25 0-1,24 0 1,-24 0 15,0 0 16,0 0-31,-1 0-1,-24 25 1,50-25 0,-25 0-1,0 0 1,0 0-1,-1 0 48,1 0-47,0 0 15,0 0-16,0 0 17,-25-25 15</inkml:trace>
  <inkml:trace contextRef="#ctx0" brushRef="#br0" timeOffset="34952.06">16222 7565 0,'25'0'172,"0"0"-156,0 0-1,-1 0-15,1 0 16,25 0 0,-25 0-1,0 0 16,-1 0 1,1 0-1,0 0-15,0 0-1,0 0-15,-1 0 31,1 0-31,0 0 32,0 0-17,0 0 1,-1 0 15,1 0-15,0 0-1,0 25 1,0-25 0,-1 0 15,1 0 0,0 0-31,0 0 16,0 0 15,-1 0 32,1 0-48,-25 25 1,25-25-16,0 0 47,0 25-32,-1-25 1,1 0 0,0 0-1,0 0 16,0 0-15,-25 25 0,24-25-16,1 0 31,0 0-15,0 0-1,0 0 32,-1 24-16,1-24 16,0 0 0,0 0-47,-25 25 31,25-25-31,-1 0 32,1 0 30,0 25-46,0-25-1,0 0 1,0 0 0,-1 0-1,1 0 16,0 0 1,0 0 15,0 0-32,-25 25-15</inkml:trace>
  <inkml:trace contextRef="#ctx0" brushRef="#br0" timeOffset="39227.8">13469 10145 0,'25'0'15,"0"0"1,-1 25 0,1 0 15,0-25-16,0 25 1,0-25 15,-1 0-15,1 24 0,0-24 15,0 0-31,-25 25 15,49 0 1,-24 0 15,0 0-15,0-25 0,-25 24-1,49-24 1,-49 25-1,25-25-15,-25 25 16,25 0 15,0 24-15,0-24 0,-1 0-1,-24 0 1,25 0-1,-25 24 1,0 1 0,25-25 15,-25-1-15,25 1-16,-25 0 15,0 25 1,0-26-1,25 76 1,-25-51 0,0 26-1,0-51 1,0 1 15,0 0-31,0 0 31,0 0 1,0 0-17,-25-1 17,25 1-17,-50-25 1,50 25-1,-74 0 1,24 0 0,25-1-1,1-24 1,-1 0-16,0 25 16,-25-25-1,1 0 1,24 0-1,-49 0 17,49 0-17,-25 25 1,25-25 0,1 0-1,-1 0 1,0 0-1,0 0 1,0 0 0,1 0-1,-26 0 17,0 0-17,26 0 1,-51-25 15,50 25-31,25-25 31,-25 25-15,1-24 0,24-1-1,-25-25 1,0 1-1,-25-26 1,50 50 0,-24 0 15,-1 1-31,25-26 31,0 25-31,-25 0 31,25-24-31,0-1 32,0 1-32,-25-1 15,25 25 1,0-49 0,0-1-1,0 1 1,0 49-1,0-49 1,50-1 15,-50 51-31,25-1 16,-25 0 0,24 0 15,-24 0-16,25 25 1,0-24 0,25-1 15,-26 0-15,1 0-1,0 25 1,0-25-1,0 1 1,0 24 0,-1 0 62,1 0-47,0 0 16,0 0-47,0 0 31,-1 0 94,1 0-94,0 0 1</inkml:trace>
  <inkml:trace contextRef="#ctx0" brushRef="#br0" timeOffset="48187.38">22051 6474 0,'0'25'15,"25"0"1,-25 24-16,50-24 15,-25 25-15,24-26 16,-49 1-16,25-25 16,-25 25-16,25-25 15,0 0 17,148-74-17,323-274 16,-372 224 1,-74 100-32,-25-1 0,0 0 31,-25 0 78</inkml:trace>
  <inkml:trace contextRef="#ctx0" brushRef="#br0" timeOffset="49124.49">22374 9649 0,'0'0'0,"25"25"63,-1-25-63,1 25 15,0-1-15,49 51 16,26 24 31,-76-74-16,26-50 16,25-25-47,-51 1 16,1-1-16,25 1 15,-25-26 1,-25 50 124</inkml:trace>
  <inkml:trace contextRef="#ctx0" brushRef="#br0" timeOffset="50087.46">22895 12923 0,'0'0'0,"49"50"0,-24-1 15,0 1-15,0-25 16,-25 0-16,25-1 15,-1-24 64,1 0-79,0-24 15,25-51 1,-26 50 15,1 1 0</inkml:trace>
  <inkml:trace contextRef="#ctx0" brushRef="#br0" timeOffset="173637.13">12948 9847 0,'0'0'0,"0"25"15,25-25-15,-25 25 16,25-25 0,49 0-16,75-50 15,25-98-15,272-348 32,-347 347-32,-24 49 15,-51 1-15,26 0 47</inkml:trace>
  <inkml:trace contextRef="#ctx0" brushRef="#br0" timeOffset="181231.9">8954 3820 0,'25'0'78,"0"0"-62,25 0-1,-25 0 16,-1 0-31,1 0 0,0 0 16,0 0-16,24 0 16,-24 0-1,25 0 1,-25 0 0,-1 0-1,26 0 16,-25 0-31,74 0 32,-49 0-17,-26 0-15,26 0 16,0 0 0,24 0-1,-24 0 1,-26 0-1,1 0 1,25 0 0,-1 0-1,51 0 1,-51 0 0,26 0-1,-1 0 1,-49 0 15,49 0-15,1 0-1,-26 0 1,26 0 0,-50 0-16,-1 0 15,1 0-15,25 0 16,24 0-1,1 0 1,24 25 15,-74-25-31,24 25 32,26-1-17,-26-24-15,51 25 31,-76 0-15,51-25 0,24 50-1,-74-50 1,24 24 0,-24-24-1,74 25 1,-49 0-1,-25-25 1,24 50 15,-24-50-31,50 0 32,-51 0-32,26 0 15,49 24 16,-49-24-15,24 0 0,-24 0-1,24 0 1,-24 0 0,24 0-1,1 0 1,24 0-1,-49-24 1,24-1 0,0 0 15,-24-25-31,24 26 16,1-1-1,24 0 16,-49 0 1,24 25-17,-49 0 1,0 0-16,0 0 16,-1-25-1,1 25 1,0 0-1,25 0 1,-1 0 0,26 0-1,-26 0 1,-49-24-16,50 24 16,-25 0-1,24 0 16,-24 0-15,0 0 0,24-25-1,1 25 1,0 0 15,-26 0-15,26 0-1,-25 0 1,0 0 0,-1 0-1,1 0 1,0 0-16,25 0 31,-26 0-31,1 0 31,0 0 1</inkml:trace>
  <inkml:trace contextRef="#ctx0" brushRef="#br0" timeOffset="199472.98">7615 7094 0</inkml:trace>
  <inkml:trace contextRef="#ctx0" brushRef="#br0" timeOffset="199485.48">7615 7094 0</inkml:trace>
  <inkml:trace contextRef="#ctx0" brushRef="#br0" timeOffset="200461.48">7615 7094 0,'25'0'15,"0"0"282,-1 0-297,1 0 31,0 0-15,-25 25 0,25 0-1,0-25 17,-1 25-17,-24-1 1,25-24-1,0 0 1,-25 25 0,25-25-1,0 0 1,-1 0 46,1-25-62,25-24 16,0 24 0,-26-25-16,51-24 15,-1 0 1,-24 49 0,-1-50-1,1 1 1,0 24-1,-26 25 1,-24 1 0,25 24 15</inkml:trace>
  <inkml:trace contextRef="#ctx0" brushRef="#br0" timeOffset="209692.98">5159 7069 0,'25'0'31,"0"0"0,0 0 0,0 0-31,-1 0 16,100-24-16,25-76 16,25-24-16,570-421 46,-645 445-14</inkml:trace>
  <inkml:trace contextRef="#ctx0" brushRef="#br0" timeOffset="-197448.59">6400 9947 0,'-25'0'187,"25"24"-171,-25-24 15,25 25 16,0 0-31,-50 25 15,50-25-15,0 24-16,-24-49 15,24 25-15,0 0 31,0 0-15,0-1-16,0 1 16,-25 0-1,25 0 1,0 0 15,0-1-31,-25 1 16,0 0 15,25 0-15,0 0 15,-25-25-15,25 24-16</inkml:trace>
  <inkml:trace contextRef="#ctx0" brushRef="#br0" timeOffset="-195436.5">8285 10195 0,'0'0'0,"471"0"94,-446-25-94,124-25 31,-125 50 16,1 0-15,0-24-17,99-1 16,25-25 1,-50 25-17,0 0 1,1 25 0,-51 0-1,1-24 1,-25 24 109,-25-25 0,24 0-110,1 0-15,25-74 0,-1 0 16,1-124 0,-25-1-1,-25-24 1,0 124 0,0 50-1,0 24-15,-75-223 31,26 174-31,-50-99 32,74 148-17,-74-99 1,74 100 0</inkml:trace>
  <inkml:trace contextRef="#ctx0" brushRef="#br0" timeOffset="-194276.84">8806 7169 0,'-25'24'16,"25"1"-16,-25-25 16,25 25-16,0 0 15,-25-25-15,25 25 16,-25-1 15,25 1-31,-24 0 63</inkml:trace>
  <inkml:trace contextRef="#ctx0" brushRef="#br0" timeOffset="-192967.68">7739 6325 0,'50'0'78,"-26"0"-47,1 0-31,0 0 16,0 0-16,149-124 47,-150 124-47,51-49 15,-1 49 1,-49-25-1,0 0 1</inkml:trace>
  <inkml:trace contextRef="#ctx0" brushRef="#br0" timeOffset="-190797.37">7789 6350 0,'0'74'110,"0"1"-110,0-1 15,0-24-15,0 24 16,0-24 15,0-25-31,24-25 141,26-25-110,-25-25-31,0 50 16,24-49-16,348-100 109,-372 149-109,0 0 16,0 25-1,-25-1 16,24 1-31,-24 0 16,0 0 0,0 24-1,0-24 1,-24 50 0,-26-1-1,0 1 1,1-26-1,-1-24 1,25-25 15,1 25-15,-1 0 0,0-25-1,0 0 1,0 0-1,-49 0 1,49 0 0,0 0-1,0 0-15,1 0 47,-1 0 16,0 0-63,0 0 62</inkml:trace>
  <inkml:trace contextRef="#ctx0" brushRef="#br0" timeOffset="-189622.78">7020 9376 0,'25'0'78,"-1"0"-31,1-25-47,0 1 16,99-26-1,-74 0 1,-1 50 0,-24-24-1,0 24 1,0 0 124</inkml:trace>
  <inkml:trace contextRef="#ctx0" brushRef="#br0" timeOffset="-188465.76">7094 9426 0,'-25'25'15,"25"-1"1,0 1-16,0 0 31,0 0 125,25 0-140,-25-1 0,0 1-1,25-25 1,-25 25-16,25-25 219</inkml:trace>
  <inkml:trace contextRef="#ctx0" brushRef="#br0" timeOffset="-187785.72">7417 9500 0,'0'0'0,"24"0"47,-24 25-31,0 0 15,0 0-15,0-1-1,0 1 1,0 0 0,0 0-16,0 0 15,-24-1 16,-1 1-15,0 0 0,0-25-1,0 0 1,-24 25 15,24-25-15,0 0-16,0 0 31,1 0 0,-1 0 1</inkml:trace>
  <inkml:trace contextRef="#ctx0" brushRef="#br0" timeOffset="-184006.88">3373 10666 0,'25'0'78,"0"-25"-63,0 25 1,0 0 0,49 0 15,0 0-15,-49-25-1,25 1 1,24-1-1,-24-25 1,0 50 0,-1-25-1,-24 25-15,0 0 16,0 0 0,-1 0-1,1 0 16,-50 0 157,1 0-172,-1 0-1,-25 0 1,25 0-1,25 25-15,-24-25 32,-1 0-32,0 0 31,0 25-15,0-25 15,25 25 156,25-25-171,0 0 0,25 0-1,24 0 1,-24 0-1,-26 0 1,1 0 312,0 0-78,0 0-187,0 0 124</inkml:trace>
  <inkml:trace contextRef="#ctx0" brushRef="#br0" timeOffset="-183909.76">4118 10567 0</inkml:trace>
  <inkml:trace contextRef="#ctx0" brushRef="#br0" timeOffset="-176950.63">3299 9575 0,'25'0'79,"0"0"-48,-25-25 0,49 25 0,-24-25 1,25 25-17,-26 0 1,1 0-1,0-25-15,25 25 16,-1 0 0,1-25 15,0 1-15,-26 24 15,1 0-31,0 0 15,49 0 17,-49 0-32,0 0 15,25 0 1,-26 0 0,1 0-1,-25 24 1,25-24 15,0 0-31,0 0 31,24 0 1,-24 25-32,0-25 31,0 0-16,24 25 1,1-25 0,-25 0-1,-1 0 1,1 0 0,0 0-1,0 0 1,0 25 15,-1-25-31,1 0 31,0 0-15,0 0 0,0 0-1,-1 0 16,1 0 1,0 0-17,0 0 1,0 0 0,-1 0-1,1 0 1,25 0-1,-25 0 1,0 0 0,-1 0 15,1 0-31,0 0 31,0 0-15,0 0-1,-1 0 1,1 0 0,0 0-1,0 0 1,0 0 0,-1 0-1,1 0 1,0 0-16,0 0 15,0 0 1,-1 0 15,1 0-31,0 0 32,0 0-17,0 0 16,-1 0-15,1 0 0,0 0 15,0 0 688,-25 25-626</inkml:trace>
  <inkml:trace contextRef="#ctx0" brushRef="#br0" timeOffset="34506.51">3448 8954 0,'0'0'0,"25"0"16,-1-24 0,1 24-1,0-25-15,0 0 16,0 0-16,-25 0 16,24 25-16,51-49 15,-25-26 32</inkml:trace>
  <inkml:trace contextRef="#ctx0" brushRef="#br0" timeOffset="35006.65">3746 8706 0</inkml:trace>
  <inkml:trace contextRef="#ctx0" brushRef="#br0" timeOffset="35121.98">3746 8706 0</inkml:trace>
  <inkml:trace contextRef="#ctx0" brushRef="#br0" timeOffset="46223.6">6400 1761 0,'49'0'125,"-49"25"-125,25 0 16,0 0 15,0-1-15,-1 1-1,1 0 1,0-25 0,0 25-1,49 49 1,1 1-1,-1-1 1,-24-49 0,-25 0-1,24-25 48,1-100-48,24 1 1,149-198 0,-24 48-1,-75 101 1,-25 48 0,-74 51-16,0 49 15</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2-03-08T05:59:47.482"/>
    </inkml:context>
    <inkml:brush xml:id="br0">
      <inkml:brushProperty name="width" value="0.05292" units="cm"/>
      <inkml:brushProperty name="height" value="0.05292" units="cm"/>
      <inkml:brushProperty name="color" value="#FF0000"/>
    </inkml:brush>
  </inkml:definitions>
  <inkml:trace contextRef="#ctx0" brushRef="#br0">8830 4911 0,'-24'-24'15,"-1"24"188,25 24-187,-25 26-16,25-25 16,0 0-16,-25 24 15,0-24-15,25 0 16,0 0-1,0-1 173,0 1-172,-24-25-16,24 25 15,0 25 1,-25-50-1,25 24-15,-25 1 16,25 25 0,-25-1-1,0 1 1,25 0 0,0-26-16,-24-24 31</inkml:trace>
  <inkml:trace contextRef="#ctx0" brushRef="#br0" timeOffset="26685.83">7045 8806 0,'24'0'2594,"1"0"-2578,0 0-1,0 0 1,0 0 15,24 0-15,-24 0-16,0 0 0,49 24 31,1-24 0,-26 0-31,1 25 32,-25-25-17,-1 0 1,1 0-1,0 0 1,0 0 0,24-25-1,-24 1 1,50-51 0,-1 26-1,-49 24-15,49-25 16,-24 25-1,-25 1 1,0-1 15,-25 0 219</inkml:trace>
  <inkml:trace contextRef="#ctx0" brushRef="#br0" timeOffset="99887.88">23589 13246 0</inkml:trace>
  <inkml:trace contextRef="#ctx0" brushRef="#br0" timeOffset="102736.76">18231 9153 0</inkml:trace>
  <inkml:trace contextRef="#ctx0" brushRef="#br0" timeOffset="105885.68">30634 11931 0,'0'25'157,"49"24"-157,-24 1 15,0-25-15,0 24 16,0 1-1,-1-50 17,26 0-1,0-25-15,-1-74-1,1 74-15,24-99 31,1 25-15,-1 25 0,-49 24-1</inkml:trace>
  <inkml:trace contextRef="#ctx0" brushRef="#br0" timeOffset="105994.81">31254 11683 0</inkml:trace>
  <inkml:trace contextRef="#ctx0" brushRef="#br0" timeOffset="107151.82">32072 14858 0,'25'0'47,"-25"25"-47,0 0 15,25-25 17,0 0-17,24 0 1,324-472 15,147 26 0,-470 396-31,-25 25 16</inkml:trace>
  <inkml:trace contextRef="#ctx0" brushRef="#br0" timeOffset="193851.51">11881 4961 0,'0'25'109,"0"0"-109,0 49 16,-24-49-16,24 0 16,-25-1-16,25 1 15,0 0-15,0 0 16,0 0-16,0-1 15,0 1-15,-25 25 16,25-25 0,-25 49 15,25-49-31,0 99 31,-25-75-15,1 26-1,24-1 1,0-24 0,0 24-1,0-24 17,0 24-17,0-24 1,0 24-1,-25 1 1,25-26 0,0 1-1,0 49 1,-25-49 0,25-1-1,0 26 1,0-26-1,0 51 1,0-51 0,0 26-1,0-50 17,0 24-17,0 50 1,0-74-1,0 50 1,0-51 0,0 1-1,0 50 1,0-26 0,0 1-1,0-1 1,-25 1-1,25-25 1,0 0 0,0-1-1,0 1 1,0 25 15,0-1 0,0-24-31,0 25 16,-25-1 0,25-24-1,0 25 1,0-25 0,0 24-1,-24 1 1,24 49-1,0-49 1,-50 24 0,50 1-1,-25-1 17,0-49-17,25 24 1,0-24-1,-24 25 1,24 24 0,-25-49-1,25 25 1,-25-26 0,25 26-1,0-25 16,0 0-15,-25 24 0,25-24-1,0 0 17,-25 0-32,25-1 31,-24 1-16,24 25 1,0-25 0,-25 0-1,25-1 1,0 1 0,0 0-16,0 0 15,-25 0 1,25-1-1,0 1 17,-25 0-17,25 0 1,0 0 15,-25-25-31,25 24 16,0 1-1,-24 25 1,24-25 0,0 24-1,0-24 17,-25 0-17,25 24 1,0-24-1,-25 50 1,25-26 0,-25-49-16,25 50 15</inkml:trace>
  <inkml:trace contextRef="#ctx0" brushRef="#br0" timeOffset="195417.68">10220 11013 0,'0'25'313,"0"0"-298,0 0-15,0-1 16,0 1-1,0 0 1,0 0 0,0 0-1,0 0 1,0-1 15,0 1 16,0 0-47,0 0 16,0 0-1</inkml:trace>
  <inkml:trace contextRef="#ctx0" brushRef="#br0" timeOffset="198244.55">11559 12402 0,'25'25'141,"0"25"-125,-25 49-16,0-25 15,24 26-15,76 98 31,48 125 1,-24-26-1,-99-222-31,0 49 16,0-50-1,0 0 1,-25 1-1,24-26 1,1 26 0,-25 49-1,0-50 1,0 1 15,0 24-15,-25 0-1,1-24 1,-1-1 0,25 0-1,-50 26 1,-24-1 0,-1 0-1,51-25 1,-26 1-1,0-1 1,1-24 0,-1 49-1,-24 25 1,24-74 0,25 74 15,-24-75-16,49 26-15,-25-26 16,-25 100 0,26-74-1,-1 24 1,25-25 0,0 26-1,0-26 1,0 50-1,0-74 1,0 24 0,0-24-1,0-1 1,0-24 0,0 25 15,0-26-16,0 1 1,0 0 0,0 25-1,0-1 1,0 1 0,49-1-1,-49-24 1,0 0 15,25 0 32,-25 0-48,25-1 79,0-24 140,0 0-46,-25 25-173,0 0-15,0 0 16,0 24 0,0-24-1,0 25-15,0-25 16</inkml:trace>
  <inkml:trace contextRef="#ctx0" brushRef="#br0" timeOffset="-207085.93">25673 6921 0,'-25'74'219,"0"-24"-203,-49 24-16,49-24 15,0-26-15</inkml:trace>
  <inkml:trace contextRef="#ctx0" brushRef="#br0" timeOffset="-206809.34">24135 7863 0,'0'0'0,"-149"0"0,100 0 16,-26 0 15,75-25 32,75-99-48,197-149 1,76-74 0</inkml:trace>
  <inkml:trace contextRef="#ctx0" brushRef="#br0" timeOffset="-206396.08">16570 7020 0,'0'0'16,"496"-149"0,-422 124-16,-24 0 15</inkml:trace>
  <inkml:trace contextRef="#ctx0" brushRef="#br0" timeOffset="-200403.47">18083 7169 0,'24'0'1453,"1"24"-1453,0 1 0,0 0 16,0 0-16,-25 0 15,24-1 1,-24 1-1,0 0-15,25-25 16,0 25 93,0-25-109,0 0 32,-25 25-1,24-25 172,125-100-203,248-123 16,248-50-16,124-24 15,174-75-15,1215-174 32,-496 75-17,-968 123 1,-620 323-16,-49 1 15</inkml:trace>
  <inkml:trace contextRef="#ctx0" brushRef="#br0" timeOffset="-189722.23">9996 11584 0,'0'0'0,"25"49"0,0-49 16,0 25-16,0 0 16,-25 0 15,24-25-31,26 25 15,-25-25 1,49 24 15,50-148 1,-25-24-17,1 48 1,-51 26-1,-49 49 95</inkml:trace>
  <inkml:trace contextRef="#ctx0" brushRef="#br0" timeOffset="-185913.77">11956 15081 0,'25'0'594,"-1"0"-516,-24 25-78,25-25 31,0 0-31,-25 25 16,25-25 15,-25 25-15,25-25-1,-1 24 1,1-24 0,-25 25 30,25-25-46,-25 25 32,25-25 15,0 0-1,0 0-30,-1 0 0,1-50-16,50-24 15,-26 0-15,26-1 16,-1 1 0,-49 49-1</inkml:trace>
  <inkml:trace contextRef="#ctx0" brushRef="#br0" timeOffset="-140334.25">11757 6846 0,'25'-25'438,"0"0"-438,-25 1 15,25-1-15,-25-25 16,25 50-1,-1 0 1,1 0 62,-25 25-62,50 0-16,-1 24 15,125 125 17,-124-124-17,-25-25 1,24-25 31,-24 0-32,0-50-15,99-74 16,124-124 0,0-25-1,-99 124 1,-100 124 15,-49 1-31</inkml:trace>
  <inkml:trace contextRef="#ctx0" brushRef="#br0" timeOffset="-138812.97">11981 14089 0,'24'0'94,"1"0"-94,0 25 16,0 0-16,24 24 15,-24 26-15,25-26 16,-25 1-16,24 0 15,-24-26-15,0 1 16,0-25 0,0 0 15,-1-124-15,26-25-1,0 0-15,49 25 16,-50 75-1,-24 24 1,-25 0 0</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2-03-08T06:07:13.692"/>
    </inkml:context>
    <inkml:brush xml:id="br0">
      <inkml:brushProperty name="width" value="0.05292" units="cm"/>
      <inkml:brushProperty name="height" value="0.05292" units="cm"/>
      <inkml:brushProperty name="color" value="#FF0000"/>
    </inkml:brush>
  </inkml:definitions>
  <inkml:trace contextRef="#ctx0" brushRef="#br0">10468 9401 0,'-25'0'78,"0"0"-63,0 0 1,0 0 15,1 0 0,24 25-15,0 0 0,0-1-16,0 1 15,-25-25-15,25 25 32,0 0-17,-25 0 1,25-1-16,0 1 31,0 0-15,-25-25-1,25 25 1,-25 0-16,25-1 16,-24 1 15,24 0-16,-25-25-15,25 25 32,0 0-17,-25-25 1,25 24 15,0 1 204,0 0-220,-25 0-15,25 0 16,0-1 31,0 1 46</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2-03-08T06:10:03.660"/>
    </inkml:context>
    <inkml:brush xml:id="br0">
      <inkml:brushProperty name="width" value="0.05292" units="cm"/>
      <inkml:brushProperty name="height" value="0.05292" units="cm"/>
      <inkml:brushProperty name="color" value="#FF0000"/>
    </inkml:brush>
  </inkml:definitions>
  <inkml:trace contextRef="#ctx0" brushRef="#br0">3572 8210 0,'25'0'422,"-1"0"-406,1 0-1,0 0 48,0 0-48,0 0 1,0 0 0,-1 0-1,1 0 1,25 0 15,-1 0-15,-24 0-1,0 0 1,0 0-16,24 0 16,-24 0-1,0 0 1,0 0-1,0 0 17,24 0-17,-24 0 1,0 0-16,0 0 16,-1 0-1,1 0 16,0 0 1,0 0-17,0 0 48,-1 0-32,1 0-15,0 0-1,0 0 1,0 0 0,-1 0-1,1 0 16,0 0 1,0 0-1,0 0-15,-1 0 15,1 0-16,0 0 1,0 0 0,0 0 15,-1 0-15,1 0 15,0 0-16,0 0 17,0 0-17,0 0 1,-1 0 0,1 0 15,0 0 16,0 0-16,0 0-15,-1 0 15,1 0 16,0 0-32,0 0 1,74 25 46,-74-25-15,0 0 63,-1 0-48</inkml:trace>
  <inkml:trace contextRef="#ctx0" brushRef="#br0" timeOffset="16166.38">14982 9872 0,'0'-25'266,"0"1"-266,-25-1 15,25 0-15,0-25 16,-25 26-16,25-1 16,0 0-16,0 0 15,0 0-15,0 1 16,0-26-1,0 25-15,0-74 32,25 49-1,-25-24-15,0 49-1,0-24 1,0-26-1,0 26 1,0-1-16,0 0 16,0 1-1,0-1 1,0 25 0,0 0-1,0 1 1,0-1-1,0-25 17,0 25-17,0 1 17,0-1-17,0 0 1,0 0-1,0 0 1,0-24 0,0-26-1,0 26 1,0 24 0,0-49-1,0 24 1,0 25 46,0 0-30,-25 75 764,25-25-780,-24 24-16,-1-24 16,25 0-16,0 0 15,0 0-15,0-1 16,-25-24-16,25 25 31,-25 0 32,0-25-48,50 0 282,-25-50-297,50 26 16,-50-1-16,25 25 15,-1-50 1,125-49 15,-149 49 1,25 26-32,-25-1 15,25 25 16,-25-25-15,0 0 31,0 50 125,25 25-172,-25-26 15,0 1-15,0 0 16,0 25-16,0-1 16,24 1 15,-24-1-15,25-24-1,-25 0 1</inkml:trace>
  <inkml:trace contextRef="#ctx0" brushRef="#br0" timeOffset="29970.55">13097 6499 0,'25'0'875,"-1"0"-843,1 25-32,-25-1 15,50 26-15,-25-50 0,0 50 16,24-26-16,-24 1 15,0 25 1,0-25 0,-1-1 15,1 1 31,0-25 79,0 0-110,0 0-15,-1 0 15,1 0-31,0 0 0,25 0 16,24 0-16,50-49 15,174-51 1,-100 26 0,-99 0-1,-74 49 17</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2-03-08T06:10:47.218"/>
    </inkml:context>
    <inkml:brush xml:id="br0">
      <inkml:brushProperty name="width" value="0.05292" units="cm"/>
      <inkml:brushProperty name="height" value="0.05292" units="cm"/>
      <inkml:brushProperty name="color" value="#FF0000"/>
    </inkml:brush>
  </inkml:definitions>
  <inkml:trace contextRef="#ctx0" brushRef="#br0">12973 12328 0,'0'25'141,"25"-25"-141,-25 25 31,24-25 0,1 0 1,0 0-32,74-75 15,75-99 1,-100 100 0,-24 24-1</inkml:trace>
  <inkml:trace contextRef="#ctx0" brushRef="#br0" timeOffset="5812.56">16520 12254 0,'25'0'31,"0"24"31,-1 1-62,1-25 16,0 25-16,0 0 31,0-25-15,-1 25 0,51-25-1,74-75 1,-1-223-1,1 125 17,-74 74-17,-51 74 1</inkml:trace>
  <inkml:trace contextRef="#ctx0" brushRef="#br0" timeOffset="6000.31">17338 11708 0</inkml:trace>
  <inkml:trace contextRef="#ctx0" brushRef="#br0" timeOffset="6540.4">17338 11708 0</inkml:trace>
  <inkml:trace contextRef="#ctx0" brushRef="#br0" timeOffset="7648.48">17338 11708 0</inkml:trace>
  <inkml:trace contextRef="#ctx0" brushRef="#br0" timeOffset="12337.59">18355 12204 0,'25'0'188,"25"0"-173,-25 0 1,-1 0-1,1 0 1,0 0 93,0 0-15,0 0 16,0 0-64,-1 0-14,1 0 46,0 0 0,0 0-62,0 0-1,-1 0 16,1 0 79,0 0 93</inkml:trace>
  <inkml:trace contextRef="#ctx0" brushRef="#br0" timeOffset="16142.23">13519 13940 0,'24'0'16,"1"0"-1,0 0 17,0 0-32,0 0 31,-1 0 0,-24 25 32,25-25-48,0 0 17,0 0-32,0 25 15</inkml:trace>
  <inkml:trace contextRef="#ctx0" brushRef="#br0" timeOffset="17713.96">15429 13841 0,'24'0'157,"1"0"-142,0 0 1,25 0-1,-1 0 1,1 0 0,-1 0-1,1 25 1,-25-25 0,0 0-1,-1 0 1,1 0-1,0 0 1,25 0 15,-26 0-15,1 0 0,25 0-1,-25 0 1,-1 0-16,26 0 15,-25 0 1,0 0 0,-1 0-1,1 0 17,0 0 46</inkml:trace>
  <inkml:trace contextRef="#ctx0" brushRef="#br0" timeOffset="47400.7">19447 15230 0,'25'0'125,"-1"0"-110,1 0 1,0 25 0,0 0-16,0-1 15,0 1-15,-25 25 16,24-50-16,1 50 16,0-50 15,0 24 16,49 1-16,1-25-15,49-49-16,173-200 15,100-98 1,-25 74-1,-198 174 1,-125 50 0</inkml:trace>
  <inkml:trace contextRef="#ctx0" brushRef="#br0" timeOffset="53034.03">18405 14759 0,'25'0'140,"0"25"-124,-25-1-16,24-24 15,-24 25-15,25-25 16,-25 25 0,25 0 15,0-25 31,0 0-15,24-25-47,-24 0 16,25-24-16,-1-1 16,-24 0-1,0 26 16,25-1-15,-50 0 0,24 25-1,-24-25 1</inkml:trace>
  <inkml:trace contextRef="#ctx0" brushRef="#br0" timeOffset="54358.01">17884 13990 0,'25'0'31,"0"0"-15,-25 25-16,49-25 15,-49 49-15,25-24 16,25 0-16,-50 0 16,49 74 15,-24-99-31,25 25 31,-1-1 0,26-24-15,-26-24 0,1-51-1,24-24 1,-49 99 0</inkml:trace>
  <inkml:trace contextRef="#ctx0" brushRef="#br0" timeOffset="56429.98">21431 12278 0,'25'0'31,"0"0"-15,-25 25-16,0 0 16,0 25-1,0-1-15,0 1 0,0 24 32,0 174-1,49-99 0,-49-124-31,0 124 31,25-100-15,-25 1 0,0 0-1,0 24 16,0 0-15,0 1 0,0-1-1,0 1 1,0-26 0,0 1-1,0 24 1,0-24-1,0 24 1,0 25 0,0-74-1,0 25 1,0 24 0,0-24-1,0 49 16,0-49-15,-25 24 0,25-24-1,-24 24 1,24 25 0,-25-24-1,0-50 1,25 24-1,-25 26 1,25-26 0,0 1-1,0-25 1,-25-1 0,25 26-1,0-25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1BE28E-D0F7-4EC1-8DE8-AB9E8F2B7202}" type="datetimeFigureOut">
              <a:rPr lang="en-IN" smtClean="0"/>
              <a:t>30-05-2022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CC3913-7BB2-4395-9E9D-265F9E7691C7}" type="slidenum">
              <a:rPr lang="en-IN" smtClean="0"/>
              <a:t>‹#›</a:t>
            </a:fld>
            <a:endParaRPr lang="en-IN"/>
          </a:p>
        </p:txBody>
      </p:sp>
    </p:spTree>
    <p:extLst>
      <p:ext uri="{BB962C8B-B14F-4D97-AF65-F5344CB8AC3E}">
        <p14:creationId xmlns:p14="http://schemas.microsoft.com/office/powerpoint/2010/main" val="2714063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Opportunity for Parallel Computing </a:t>
            </a:r>
          </a:p>
          <a:p>
            <a:endParaRPr lang="en-US" dirty="0"/>
          </a:p>
          <a:p>
            <a:r>
              <a:rPr lang="en-US" dirty="0"/>
              <a:t>The query is </a:t>
            </a:r>
            <a:r>
              <a:rPr lang="en-US" dirty="0" err="1"/>
              <a:t>splited</a:t>
            </a:r>
            <a:r>
              <a:rPr lang="en-US" dirty="0"/>
              <a:t> and forwarded to the respective sites.  Two approaches are possible:</a:t>
            </a:r>
          </a:p>
          <a:p>
            <a:endParaRPr lang="en-US" dirty="0"/>
          </a:p>
          <a:p>
            <a:pPr marL="171450" indent="-171450">
              <a:buFont typeface="Arial" panose="020B0604020202020204" pitchFamily="34" charset="0"/>
              <a:buChar char="•"/>
            </a:pPr>
            <a:r>
              <a:rPr lang="en-US" dirty="0"/>
              <a:t>The first one is to forward each section of the query to the respective site, and if not found forward the next section of the query. </a:t>
            </a:r>
          </a:p>
          <a:p>
            <a:pPr marL="171450" indent="-171450">
              <a:buFont typeface="Arial" panose="020B0604020202020204" pitchFamily="34" charset="0"/>
              <a:buChar char="•"/>
            </a:pPr>
            <a:r>
              <a:rPr lang="en-US" dirty="0"/>
              <a:t>All the sections of the queries are forwarded to the related sites in Parallel .  </a:t>
            </a:r>
            <a:endParaRPr lang="en-IN" dirty="0"/>
          </a:p>
        </p:txBody>
      </p:sp>
      <p:sp>
        <p:nvSpPr>
          <p:cNvPr id="4" name="Slide Number Placeholder 3"/>
          <p:cNvSpPr>
            <a:spLocks noGrp="1"/>
          </p:cNvSpPr>
          <p:nvPr>
            <p:ph type="sldNum" sz="quarter" idx="5"/>
          </p:nvPr>
        </p:nvSpPr>
        <p:spPr/>
        <p:txBody>
          <a:bodyPr/>
          <a:lstStyle/>
          <a:p>
            <a:fld id="{ABCC3913-7BB2-4395-9E9D-265F9E7691C7}" type="slidenum">
              <a:rPr lang="en-IN" smtClean="0"/>
              <a:t>5</a:t>
            </a:fld>
            <a:endParaRPr lang="en-IN"/>
          </a:p>
        </p:txBody>
      </p:sp>
    </p:spTree>
    <p:extLst>
      <p:ext uri="{BB962C8B-B14F-4D97-AF65-F5344CB8AC3E}">
        <p14:creationId xmlns:p14="http://schemas.microsoft.com/office/powerpoint/2010/main" val="38484965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Write-locks-all, read-locks-one. </a:t>
            </a:r>
          </a:p>
          <a:p>
            <a:r>
              <a:rPr lang="en-US" dirty="0"/>
              <a:t>In this scheme exclusive locks are acquired on all copies, while shared locks are acquired only on one arbitrary copy. A conflict is always detected, because a shared-exclusive conflict is detected at the site where the shared lock is required and exclusive-exclusive conflicts are detected at all sites. </a:t>
            </a:r>
          </a:p>
          <a:p>
            <a:endParaRPr lang="en-US" dirty="0"/>
          </a:p>
          <a:p>
            <a:r>
              <a:rPr lang="en-US" b="1" dirty="0"/>
              <a:t>Majority locking.</a:t>
            </a:r>
          </a:p>
          <a:p>
            <a:endParaRPr lang="en-US" b="1" dirty="0"/>
          </a:p>
          <a:p>
            <a:r>
              <a:rPr lang="en-US" dirty="0"/>
              <a:t> Both shared and exclusive locks are requested at a majority of the copies of the data item (i.e., the number of copies which are locked is strictly greater than the number of copies which are not locked); in this way if two transactions are required to lock the same item, there is at least one copy of it where the conflict is discovered.</a:t>
            </a:r>
          </a:p>
          <a:p>
            <a:endParaRPr lang="en-US" dirty="0"/>
          </a:p>
          <a:p>
            <a:r>
              <a:rPr lang="en-US" b="1" dirty="0"/>
              <a:t>Primary copy locking.</a:t>
            </a:r>
          </a:p>
          <a:p>
            <a:endParaRPr lang="en-US" b="1" dirty="0"/>
          </a:p>
          <a:p>
            <a:r>
              <a:rPr lang="en-US" dirty="0"/>
              <a:t> One copy of each data item is privileged (called the primary copy); all locks must be required at this copy so that conflicts are discovered at the site where the primary copy resides</a:t>
            </a:r>
          </a:p>
          <a:p>
            <a:endParaRPr lang="en-IN" dirty="0"/>
          </a:p>
        </p:txBody>
      </p:sp>
      <p:sp>
        <p:nvSpPr>
          <p:cNvPr id="4" name="Slide Number Placeholder 3"/>
          <p:cNvSpPr>
            <a:spLocks noGrp="1"/>
          </p:cNvSpPr>
          <p:nvPr>
            <p:ph type="sldNum" sz="quarter" idx="5"/>
          </p:nvPr>
        </p:nvSpPr>
        <p:spPr/>
        <p:txBody>
          <a:bodyPr/>
          <a:lstStyle/>
          <a:p>
            <a:fld id="{ABCC3913-7BB2-4395-9E9D-265F9E7691C7}" type="slidenum">
              <a:rPr lang="en-IN" smtClean="0"/>
              <a:t>22</a:t>
            </a:fld>
            <a:endParaRPr lang="en-IN"/>
          </a:p>
        </p:txBody>
      </p:sp>
    </p:spTree>
    <p:extLst>
      <p:ext uri="{BB962C8B-B14F-4D97-AF65-F5344CB8AC3E}">
        <p14:creationId xmlns:p14="http://schemas.microsoft.com/office/powerpoint/2010/main" val="33511374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long transaction management is taken care separately. The SAGA algorithm is popular one to resolve many of the problems. In case of Big Data, still this is not included in the </a:t>
            </a:r>
            <a:r>
              <a:rPr lang="en-US" dirty="0" err="1"/>
              <a:t>B.Tech</a:t>
            </a:r>
            <a:r>
              <a:rPr lang="en-US" dirty="0"/>
              <a:t> CSE or MCA; however part of the </a:t>
            </a:r>
            <a:r>
              <a:rPr lang="en-US" dirty="0" err="1"/>
              <a:t>B.Tech</a:t>
            </a:r>
            <a:r>
              <a:rPr lang="en-US" dirty="0"/>
              <a:t> </a:t>
            </a:r>
            <a:r>
              <a:rPr lang="en-US" dirty="0" err="1"/>
              <a:t>BioTech</a:t>
            </a:r>
            <a:r>
              <a:rPr lang="en-US" dirty="0"/>
              <a:t> (</a:t>
            </a:r>
            <a:r>
              <a:rPr lang="en-US"/>
              <a:t>Application : gene </a:t>
            </a:r>
            <a:r>
              <a:rPr lang="en-US" dirty="0"/>
              <a:t>processing). </a:t>
            </a:r>
            <a:endParaRPr lang="en-IN" dirty="0"/>
          </a:p>
        </p:txBody>
      </p:sp>
      <p:sp>
        <p:nvSpPr>
          <p:cNvPr id="4" name="Slide Number Placeholder 3"/>
          <p:cNvSpPr>
            <a:spLocks noGrp="1"/>
          </p:cNvSpPr>
          <p:nvPr>
            <p:ph type="sldNum" sz="quarter" idx="5"/>
          </p:nvPr>
        </p:nvSpPr>
        <p:spPr/>
        <p:txBody>
          <a:bodyPr/>
          <a:lstStyle/>
          <a:p>
            <a:fld id="{ABCC3913-7BB2-4395-9E9D-265F9E7691C7}" type="slidenum">
              <a:rPr lang="en-IN" smtClean="0"/>
              <a:t>23</a:t>
            </a:fld>
            <a:endParaRPr lang="en-IN"/>
          </a:p>
        </p:txBody>
      </p:sp>
    </p:spTree>
    <p:extLst>
      <p:ext uri="{BB962C8B-B14F-4D97-AF65-F5344CB8AC3E}">
        <p14:creationId xmlns:p14="http://schemas.microsoft.com/office/powerpoint/2010/main" val="1252962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NoSQL</a:t>
            </a:r>
          </a:p>
          <a:p>
            <a:endParaRPr lang="en-US" dirty="0"/>
          </a:p>
          <a:p>
            <a:r>
              <a:rPr lang="en-US" b="1" dirty="0"/>
              <a:t>The SQL </a:t>
            </a:r>
            <a:r>
              <a:rPr lang="en-US" b="1" dirty="0" err="1"/>
              <a:t>statmenents</a:t>
            </a:r>
            <a:r>
              <a:rPr lang="en-US" b="1" dirty="0"/>
              <a:t> are associated with other syntaxes. Together all the statements are not SQL. NoSQL does not implies that SQL is </a:t>
            </a:r>
            <a:r>
              <a:rPr lang="en-US" b="1"/>
              <a:t>not written. </a:t>
            </a:r>
            <a:endParaRPr lang="en-IN" b="1"/>
          </a:p>
        </p:txBody>
      </p:sp>
      <p:sp>
        <p:nvSpPr>
          <p:cNvPr id="4" name="Slide Number Placeholder 3"/>
          <p:cNvSpPr>
            <a:spLocks noGrp="1"/>
          </p:cNvSpPr>
          <p:nvPr>
            <p:ph type="sldNum" sz="quarter" idx="5"/>
          </p:nvPr>
        </p:nvSpPr>
        <p:spPr/>
        <p:txBody>
          <a:bodyPr/>
          <a:lstStyle/>
          <a:p>
            <a:fld id="{ABCC3913-7BB2-4395-9E9D-265F9E7691C7}" type="slidenum">
              <a:rPr lang="en-IN" smtClean="0"/>
              <a:t>6</a:t>
            </a:fld>
            <a:endParaRPr lang="en-IN"/>
          </a:p>
        </p:txBody>
      </p:sp>
    </p:spTree>
    <p:extLst>
      <p:ext uri="{BB962C8B-B14F-4D97-AF65-F5344CB8AC3E}">
        <p14:creationId xmlns:p14="http://schemas.microsoft.com/office/powerpoint/2010/main" val="1963088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Either all or none of the transaction's operations are performed. Atomicity requires that if a transaction is interrupted by a failure, its partial results are undone. There are two typical reasons why a transaction is not completed: transaction aborts and system crashes. The abort of a transaction can be requested by the transaction itself (or by its user) because some of its inputs are wrong or because some conditions are recognized that make transaction completion inappropriate or useless. A transaction abort can also be forced by the system for system dependent reasons, typically system overloads and deadlocks. The activity of ensuring atomicity in the presence of transaction aborts is called transaction recovery, and the activity of ensuring atomicity in the presence of system crashes is called crash recovery. The completion of a transaction is called commitment. We will assume that each transaction begins with a begin_ transaction primitive and ends with a commit primitive or an abort primitive. </a:t>
            </a:r>
            <a:endParaRPr lang="en-IN" dirty="0"/>
          </a:p>
        </p:txBody>
      </p:sp>
      <p:sp>
        <p:nvSpPr>
          <p:cNvPr id="4" name="Slide Number Placeholder 3"/>
          <p:cNvSpPr>
            <a:spLocks noGrp="1"/>
          </p:cNvSpPr>
          <p:nvPr>
            <p:ph type="sldNum" sz="quarter" idx="5"/>
          </p:nvPr>
        </p:nvSpPr>
        <p:spPr/>
        <p:txBody>
          <a:bodyPr/>
          <a:lstStyle/>
          <a:p>
            <a:fld id="{ABCC3913-7BB2-4395-9E9D-265F9E7691C7}" type="slidenum">
              <a:rPr lang="en-IN" smtClean="0"/>
              <a:t>11</a:t>
            </a:fld>
            <a:endParaRPr lang="en-IN"/>
          </a:p>
        </p:txBody>
      </p:sp>
    </p:spTree>
    <p:extLst>
      <p:ext uri="{BB962C8B-B14F-4D97-AF65-F5344CB8AC3E}">
        <p14:creationId xmlns:p14="http://schemas.microsoft.com/office/powerpoint/2010/main" val="2459819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Serializibility</a:t>
            </a:r>
            <a:r>
              <a:rPr lang="en-US" dirty="0"/>
              <a:t> Def. One  : The result of the serial execution of transactions and concurrent execution must be same.</a:t>
            </a:r>
          </a:p>
          <a:p>
            <a:endParaRPr lang="en-US" dirty="0"/>
          </a:p>
          <a:p>
            <a:r>
              <a:rPr lang="en-US" dirty="0" err="1"/>
              <a:t>Serializiblity</a:t>
            </a:r>
            <a:r>
              <a:rPr lang="en-US" dirty="0"/>
              <a:t> Def. Two: The order of conflict operations of both serial schedule and concurrent schedules must be same.  </a:t>
            </a:r>
            <a:endParaRPr lang="en-IN" dirty="0"/>
          </a:p>
        </p:txBody>
      </p:sp>
      <p:sp>
        <p:nvSpPr>
          <p:cNvPr id="4" name="Slide Number Placeholder 3"/>
          <p:cNvSpPr>
            <a:spLocks noGrp="1"/>
          </p:cNvSpPr>
          <p:nvPr>
            <p:ph type="sldNum" sz="quarter" idx="5"/>
          </p:nvPr>
        </p:nvSpPr>
        <p:spPr/>
        <p:txBody>
          <a:bodyPr/>
          <a:lstStyle/>
          <a:p>
            <a:fld id="{ABCC3913-7BB2-4395-9E9D-265F9E7691C7}" type="slidenum">
              <a:rPr lang="en-IN" smtClean="0"/>
              <a:t>12</a:t>
            </a:fld>
            <a:endParaRPr lang="en-IN"/>
          </a:p>
        </p:txBody>
      </p:sp>
    </p:spTree>
    <p:extLst>
      <p:ext uri="{BB962C8B-B14F-4D97-AF65-F5344CB8AC3E}">
        <p14:creationId xmlns:p14="http://schemas.microsoft.com/office/powerpoint/2010/main" val="1642865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incomplete transaction cannot reveal its results to other trans- actions before its commitment. This property is needed in order to avoid the problem of cascading aborts (also called the domino effect), i.e., the necessity to abort all the transactions which have observed the partial results of a transaction which was later aborted. Note that if some of these transactions had already committed, we would have to undo already committed transactions, thus violating the transaction durability property. For this reason, transaction isolation is a very important property in order to implement the transaction notion effectively</a:t>
            </a:r>
            <a:endParaRPr lang="en-IN" dirty="0"/>
          </a:p>
        </p:txBody>
      </p:sp>
      <p:sp>
        <p:nvSpPr>
          <p:cNvPr id="4" name="Slide Number Placeholder 3"/>
          <p:cNvSpPr>
            <a:spLocks noGrp="1"/>
          </p:cNvSpPr>
          <p:nvPr>
            <p:ph type="sldNum" sz="quarter" idx="5"/>
          </p:nvPr>
        </p:nvSpPr>
        <p:spPr/>
        <p:txBody>
          <a:bodyPr/>
          <a:lstStyle/>
          <a:p>
            <a:fld id="{ABCC3913-7BB2-4395-9E9D-265F9E7691C7}" type="slidenum">
              <a:rPr lang="en-IN" smtClean="0"/>
              <a:t>13</a:t>
            </a:fld>
            <a:endParaRPr lang="en-IN"/>
          </a:p>
        </p:txBody>
      </p:sp>
    </p:spTree>
    <p:extLst>
      <p:ext uri="{BB962C8B-B14F-4D97-AF65-F5344CB8AC3E}">
        <p14:creationId xmlns:p14="http://schemas.microsoft.com/office/powerpoint/2010/main" val="3572854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durability of transaction refers to the fact that even during the execution of the transaction if any error occurs, it is the responsibility of the transaction to make it correct or recover to the latest consistent state. . </a:t>
            </a:r>
            <a:endParaRPr lang="en-IN" dirty="0"/>
          </a:p>
        </p:txBody>
      </p:sp>
      <p:sp>
        <p:nvSpPr>
          <p:cNvPr id="4" name="Slide Number Placeholder 3"/>
          <p:cNvSpPr>
            <a:spLocks noGrp="1"/>
          </p:cNvSpPr>
          <p:nvPr>
            <p:ph type="sldNum" sz="quarter" idx="5"/>
          </p:nvPr>
        </p:nvSpPr>
        <p:spPr/>
        <p:txBody>
          <a:bodyPr/>
          <a:lstStyle/>
          <a:p>
            <a:fld id="{ABCC3913-7BB2-4395-9E9D-265F9E7691C7}" type="slidenum">
              <a:rPr lang="en-IN" smtClean="0"/>
              <a:t>14</a:t>
            </a:fld>
            <a:endParaRPr lang="en-IN"/>
          </a:p>
        </p:txBody>
      </p:sp>
    </p:spTree>
    <p:extLst>
      <p:ext uri="{BB962C8B-B14F-4D97-AF65-F5344CB8AC3E}">
        <p14:creationId xmlns:p14="http://schemas.microsoft.com/office/powerpoint/2010/main" val="745950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transaction is always part of an application. When a user types an application code, he or she requests the execution of an application, which does not have the properties of atomicity, durability, serializability, and isolation. At some time after its invocation by the user, the application issues a begin_ transaction primitive; from this moment, all actions which are performed by the application, until a commit or an abort primitive is issued, are to be considered part of the same transaction. In some systems, the beginning of a transaction is implicitly associated with the beginning of the application, and the commit primitive ends a transaction and automatically begins a new one, so that the explicit begin_ transaction primitive is not necessary. However, the model with explicit primitives which is assumed here is more general. In order to perform functions at different sites, a distributed application has to execute several processes at these sites. We will call these processes the agents of the application. An agent is therefore a local process which performs some actions on behalf of an application. Note that in the definition of agent we are not interested in knowing whether the agent executes a program written by the application programmer or a primitive function of the system; we have seen in Chapters 1 and 3 that the programmer can request the execution of a remote primitive or write an auxiliary program, install it at a remote site, and then invoke its execution. We have also discussed the difference between these two approaches from the viewpoint of the application programmer; however, if we consider the execution of the application, there will be some code which is executed at the remote site in order to perform the required function, and it makes little difference for the purpose of this chapter to know how this code is produced. In both cases this code constitutes an agent of the distributed application. In order to cooperate in the execution of the global operation required by the application, the agents have to communicate. As they are resident at different sites, the communication between agents is performed through messages. There are different ways in which the agents can be organized to build a structure of cooperating processes. These alternatives will be discussed in a later section. For the purpose of the discussion of atomicity we will assume that: 1. There exists a root agent which starts the whole transaction, so that when the user requests the execution of an application, the root agent is started; the site of the root agent is called the site of origin of the transaction. </a:t>
            </a:r>
          </a:p>
          <a:p>
            <a:endParaRPr lang="en-US" dirty="0"/>
          </a:p>
          <a:p>
            <a:r>
              <a:rPr lang="en-US" dirty="0"/>
              <a:t>2. The root agent has the responsibility of issuing the begin-transaction, commit, and abort primitives. </a:t>
            </a:r>
          </a:p>
          <a:p>
            <a:endParaRPr lang="en-US" dirty="0"/>
          </a:p>
          <a:p>
            <a:r>
              <a:rPr lang="en-US" dirty="0"/>
              <a:t>3. Only the root agent can request the creation of a new agent.</a:t>
            </a:r>
          </a:p>
          <a:p>
            <a:endParaRPr lang="en-US" dirty="0"/>
          </a:p>
          <a:p>
            <a:endParaRPr lang="en-US" dirty="0"/>
          </a:p>
          <a:p>
            <a:endParaRPr lang="en-US" dirty="0"/>
          </a:p>
          <a:p>
            <a:endParaRPr lang="en-US" dirty="0"/>
          </a:p>
          <a:p>
            <a:r>
              <a:rPr lang="en-US" dirty="0"/>
              <a:t>Sample Distributed Transaction</a:t>
            </a:r>
          </a:p>
          <a:p>
            <a:endParaRPr lang="en-US" dirty="0"/>
          </a:p>
          <a:p>
            <a:r>
              <a:rPr lang="en-US" dirty="0"/>
              <a:t>FUND_TRANSFER: </a:t>
            </a:r>
          </a:p>
          <a:p>
            <a:r>
              <a:rPr lang="en-US" dirty="0"/>
              <a:t>	Read(terminal, SAMOUNT, $FROM_ACC, $TO_ACC); </a:t>
            </a:r>
          </a:p>
          <a:p>
            <a:r>
              <a:rPr lang="en-US" dirty="0"/>
              <a:t>	Begin- transaction; </a:t>
            </a:r>
          </a:p>
          <a:p>
            <a:r>
              <a:rPr lang="en-US" dirty="0"/>
              <a:t>		Select AMOUNT into $FROM_AMOUNT from ACCOUNT where ACCOUNT- NUMBER=$FROM_ACC; </a:t>
            </a:r>
          </a:p>
          <a:p>
            <a:r>
              <a:rPr lang="en-US" dirty="0"/>
              <a:t>		if $FROM_AMOUNT - SAMOUNT &lt; then </a:t>
            </a:r>
          </a:p>
          <a:p>
            <a:r>
              <a:rPr lang="en-US" dirty="0"/>
              <a:t>			abort </a:t>
            </a:r>
          </a:p>
          <a:p>
            <a:r>
              <a:rPr lang="en-US" dirty="0"/>
              <a:t>		else begin </a:t>
            </a:r>
          </a:p>
          <a:p>
            <a:r>
              <a:rPr lang="en-US" dirty="0"/>
              <a:t>			Update ACCOUNT set AMOUNT=AMOUNT - SAMOUNT where ACCOUNT- NUMBER=$FROM_ACC; </a:t>
            </a:r>
          </a:p>
          <a:p>
            <a:r>
              <a:rPr lang="en-US" dirty="0"/>
              <a:t>			Update ACCOUNT set AMOUNT=AMOUNT + SAMOUNT where ACCOUNT-NUMBER=$TO-ACC; </a:t>
            </a:r>
          </a:p>
          <a:p>
            <a:r>
              <a:rPr lang="en-US" dirty="0"/>
              <a:t>			Commit</a:t>
            </a:r>
          </a:p>
          <a:p>
            <a:r>
              <a:rPr lang="en-US" dirty="0"/>
              <a:t>	 end </a:t>
            </a:r>
          </a:p>
          <a:p>
            <a:pPr marL="228600" indent="-228600">
              <a:buAutoNum type="alphaLcParenBoth"/>
            </a:pPr>
            <a:r>
              <a:rPr lang="en-US" dirty="0"/>
              <a:t>The FUND-TRANSFER transaction at the global level</a:t>
            </a:r>
          </a:p>
          <a:p>
            <a:pPr marL="228600" indent="-228600">
              <a:buAutoNum type="alphaLcParenBoth"/>
            </a:pPr>
            <a:endParaRPr lang="en-US" dirty="0"/>
          </a:p>
          <a:p>
            <a:pPr marL="0" indent="0">
              <a:buNone/>
            </a:pPr>
            <a:r>
              <a:rPr lang="en-US" dirty="0"/>
              <a:t> ROOT-AGENT: </a:t>
            </a:r>
          </a:p>
          <a:p>
            <a:pPr marL="0" indent="0">
              <a:buNone/>
            </a:pPr>
            <a:r>
              <a:rPr lang="en-US" dirty="0"/>
              <a:t>	Read(</a:t>
            </a:r>
            <a:r>
              <a:rPr lang="en-US" dirty="0" err="1"/>
              <a:t>terminal,$AMOUNT</a:t>
            </a:r>
            <a:r>
              <a:rPr lang="en-US" dirty="0"/>
              <a:t>, $FROM_ACC, STO-ACC); </a:t>
            </a:r>
          </a:p>
          <a:p>
            <a:pPr marL="0" indent="0">
              <a:buNone/>
            </a:pPr>
            <a:r>
              <a:rPr lang="en-US" dirty="0"/>
              <a:t>	Begin- transaction; </a:t>
            </a:r>
          </a:p>
          <a:p>
            <a:pPr marL="0" indent="0">
              <a:buNone/>
            </a:pPr>
            <a:r>
              <a:rPr lang="en-US" dirty="0"/>
              <a:t>		Select AMOUNT into SFROM- SAMOUNT from ACCOUNT where ACCOUNT-NUMBER=$FROM_ACCOUNT; </a:t>
            </a:r>
          </a:p>
          <a:p>
            <a:pPr marL="0" indent="0">
              <a:buNone/>
            </a:pPr>
            <a:r>
              <a:rPr lang="en-US" dirty="0"/>
              <a:t>		If SFROM-AMOUNT - SAMOUNT &lt; then </a:t>
            </a:r>
          </a:p>
          <a:p>
            <a:pPr marL="0" indent="0">
              <a:buNone/>
            </a:pPr>
            <a:r>
              <a:rPr lang="en-US" dirty="0"/>
              <a:t>			abort </a:t>
            </a:r>
          </a:p>
          <a:p>
            <a:pPr marL="0" indent="0">
              <a:buNone/>
            </a:pPr>
            <a:r>
              <a:rPr lang="en-US" dirty="0"/>
              <a:t>		else begin </a:t>
            </a:r>
          </a:p>
          <a:p>
            <a:pPr marL="0" indent="0">
              <a:buNone/>
            </a:pPr>
            <a:r>
              <a:rPr lang="en-US" dirty="0"/>
              <a:t>			Update ACCOUNT set AMOUNT=AMOUNT - SAMOUNT where ACCOUNT- NUMBER=$FROM_ACC; </a:t>
            </a:r>
          </a:p>
          <a:p>
            <a:pPr marL="0" indent="0">
              <a:buNone/>
            </a:pPr>
            <a:r>
              <a:rPr lang="en-US" dirty="0"/>
              <a:t>			Create </a:t>
            </a:r>
            <a:r>
              <a:rPr lang="en-US" dirty="0" err="1"/>
              <a:t>AGENTi</a:t>
            </a:r>
            <a:r>
              <a:rPr lang="en-US" dirty="0"/>
              <a:t>; </a:t>
            </a:r>
          </a:p>
          <a:p>
            <a:pPr marL="0" indent="0">
              <a:buNone/>
            </a:pPr>
            <a:r>
              <a:rPr lang="en-US" dirty="0"/>
              <a:t>			Send to </a:t>
            </a:r>
            <a:r>
              <a:rPr lang="en-US" dirty="0" err="1"/>
              <a:t>AGENTi</a:t>
            </a:r>
            <a:r>
              <a:rPr lang="en-US" dirty="0"/>
              <a:t> (SAMOUNT, STO-ACC); </a:t>
            </a:r>
          </a:p>
          <a:p>
            <a:pPr marL="0" indent="0">
              <a:buNone/>
            </a:pPr>
            <a:r>
              <a:rPr lang="en-US" dirty="0"/>
              <a:t>			Commit </a:t>
            </a:r>
          </a:p>
          <a:p>
            <a:pPr marL="0" indent="0">
              <a:buNone/>
            </a:pPr>
            <a:r>
              <a:rPr lang="en-US" dirty="0"/>
              <a:t>	end </a:t>
            </a:r>
          </a:p>
          <a:p>
            <a:pPr marL="0" indent="0">
              <a:buNone/>
            </a:pPr>
            <a:r>
              <a:rPr lang="en-US" dirty="0" err="1"/>
              <a:t>AGENTi</a:t>
            </a:r>
            <a:r>
              <a:rPr lang="en-US" dirty="0"/>
              <a:t>: </a:t>
            </a:r>
          </a:p>
          <a:p>
            <a:pPr marL="0" indent="0">
              <a:buNone/>
            </a:pPr>
            <a:r>
              <a:rPr lang="en-US" dirty="0"/>
              <a:t>	Receive from ROOT-AGENT (SAMOUNT, STO-ACC); </a:t>
            </a:r>
          </a:p>
          <a:p>
            <a:pPr marL="0" indent="0">
              <a:buNone/>
            </a:pPr>
            <a:r>
              <a:rPr lang="en-US" dirty="0"/>
              <a:t>	Update ACCOUNT set AMOUNT=AMOUNT + SAMOUNT where ACCOUNT-NUMBER=$TO_ACC; </a:t>
            </a:r>
          </a:p>
          <a:p>
            <a:pPr marL="0" indent="0">
              <a:buNone/>
            </a:pPr>
            <a:endParaRPr lang="en-US" dirty="0"/>
          </a:p>
          <a:p>
            <a:pPr marL="0" indent="0">
              <a:buNone/>
            </a:pPr>
            <a:r>
              <a:rPr lang="en-US" dirty="0"/>
              <a:t>(b) The FUND-TRANSFER transaction constituted by two agents</a:t>
            </a:r>
            <a:endParaRPr lang="en-IN" dirty="0"/>
          </a:p>
        </p:txBody>
      </p:sp>
      <p:sp>
        <p:nvSpPr>
          <p:cNvPr id="4" name="Slide Number Placeholder 3"/>
          <p:cNvSpPr>
            <a:spLocks noGrp="1"/>
          </p:cNvSpPr>
          <p:nvPr>
            <p:ph type="sldNum" sz="quarter" idx="5"/>
          </p:nvPr>
        </p:nvSpPr>
        <p:spPr/>
        <p:txBody>
          <a:bodyPr/>
          <a:lstStyle/>
          <a:p>
            <a:fld id="{ABCC3913-7BB2-4395-9E9D-265F9E7691C7}" type="slidenum">
              <a:rPr lang="en-IN" smtClean="0"/>
              <a:t>15</a:t>
            </a:fld>
            <a:endParaRPr lang="en-IN"/>
          </a:p>
        </p:txBody>
      </p:sp>
    </p:spTree>
    <p:extLst>
      <p:ext uri="{BB962C8B-B14F-4D97-AF65-F5344CB8AC3E}">
        <p14:creationId xmlns:p14="http://schemas.microsoft.com/office/powerpoint/2010/main" val="2178810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agent can therefore issue begin_ transaction, commit, and abort primitives to its LTM. After having issued a begin_ transaction to its LTM, an agent will possess the properties of a local transaction. We will call an agent which has issued a begin_ transaction primitive to its local transaction manager a </a:t>
            </a:r>
            <a:r>
              <a:rPr lang="en-US" dirty="0" err="1"/>
              <a:t>subtransaction</a:t>
            </a:r>
            <a:r>
              <a:rPr lang="en-US" dirty="0"/>
              <a:t>, in order to reflect the fact that it is not an autonomous transaction. Moreover, in order to distinguish the begin -transaction, commit, and abort primitives of the distributed transaction from the local primitives issued by each agent to its LTM, we will call the latter local-begin, local- commit, and </a:t>
            </a:r>
            <a:r>
              <a:rPr lang="en-US" dirty="0" err="1"/>
              <a:t>local_abort</a:t>
            </a:r>
            <a:r>
              <a:rPr lang="en-US" dirty="0"/>
              <a:t>. For the purpose of building a distributed transaction manager (DTM), we require that the LTM has the capabilities of: 1. Ensuring the atomicity of a </a:t>
            </a:r>
            <a:r>
              <a:rPr lang="en-US" dirty="0" err="1"/>
              <a:t>subtransaction</a:t>
            </a:r>
            <a:r>
              <a:rPr lang="en-US" dirty="0"/>
              <a:t> 2. Writing some records on stable storage on behalf of the distributed transaction manager We need capability 2 because, in implementing a DTM, some additional </a:t>
            </a:r>
            <a:r>
              <a:rPr lang="en-US" dirty="0" err="1"/>
              <a:t>infor</a:t>
            </a:r>
            <a:r>
              <a:rPr lang="en-US" dirty="0"/>
              <a:t>- </a:t>
            </a:r>
            <a:r>
              <a:rPr lang="en-US" dirty="0" err="1"/>
              <a:t>mation</a:t>
            </a:r>
            <a:r>
              <a:rPr lang="en-US" dirty="0"/>
              <a:t> (new types of log records) must also be recorded in such a way that they will survive a failure. The fact that all agents which participate in performing a distributed trans- action are local </a:t>
            </a:r>
            <a:r>
              <a:rPr lang="en-US" dirty="0" err="1"/>
              <a:t>subtransactions</a:t>
            </a:r>
            <a:r>
              <a:rPr lang="en-US" dirty="0"/>
              <a:t> is not sufficient to guarantee the properties of a distributed transaction. In other words, the fact that local transaction managers provide atomicity for </a:t>
            </a:r>
            <a:r>
              <a:rPr lang="en-US" dirty="0" err="1"/>
              <a:t>subtransactions</a:t>
            </a:r>
            <a:r>
              <a:rPr lang="en-US" dirty="0"/>
              <a:t> is by itself not sufficient to provide atomicity at the distributed level. The reason for this fact is simple. In order to make sure that either all actions of a distributed transaction are performed or none is performed at all, two conditions are necessary: 1. At each site either all actions are performed or none is performed 2. All sites must take the same decision with respect to the commitment or abort of </a:t>
            </a:r>
            <a:r>
              <a:rPr lang="en-US" dirty="0" err="1"/>
              <a:t>subtransactions</a:t>
            </a:r>
            <a:r>
              <a:rPr lang="en-US" dirty="0"/>
              <a:t> (and must be really capable of performing it) The existence of local transaction managers, although not sufficient by itself for the implementation of a distributed transaction, is very useful because it allows us to concentrate on the peculiar problem of distributed transaction management</a:t>
            </a:r>
          </a:p>
          <a:p>
            <a:r>
              <a:rPr lang="en-US" dirty="0"/>
              <a:t>i.e., making sure that all local managers take the same decision, and relieves us from the problem of implementing this decision at each site. The relationship between distributed transaction management and local trans- action management is represented in the reference model of a distributed transaction manager shown in Figure 7.3. At the bottom level we have the local transaction managers, which do not need communication between them. The LTMs implement interface (1): local- begin, local- commit, and local- abort. An additional local- create primitive is indicated as part of interface (1), because the creation of a process (agent) is a function of the local systems, although not strictly related to the implementation of the transaction properties. At the next higher level we have the distributed transaction manager. DTM is by its nature a distributed layer; DTM will be implemented by a set of local DTM-agents which exchange messages between them. DTM as a whole implements interface (2): begin_ transaction, commit, abort, and (remote) create. The creation of a new agent is a primitive which must be issued to the DTM, because the DTM must have a notion of which agents constitute a distributed transaction. At the next higher level we have the distributed transaction, constituted by the root agent and the other agents. Since we have assumed that only the root agent can issue the begin_ transaction, commit, and abort primitives, interface (2) is used only by the root agent. A word of caution is necessary: this reference model must not be considered as the run-time organization of a distributed transaction. </a:t>
            </a:r>
            <a:endParaRPr lang="en-IN" dirty="0"/>
          </a:p>
        </p:txBody>
      </p:sp>
      <p:sp>
        <p:nvSpPr>
          <p:cNvPr id="4" name="Slide Number Placeholder 3"/>
          <p:cNvSpPr>
            <a:spLocks noGrp="1"/>
          </p:cNvSpPr>
          <p:nvPr>
            <p:ph type="sldNum" sz="quarter" idx="5"/>
          </p:nvPr>
        </p:nvSpPr>
        <p:spPr/>
        <p:txBody>
          <a:bodyPr/>
          <a:lstStyle/>
          <a:p>
            <a:fld id="{ABCC3913-7BB2-4395-9E9D-265F9E7691C7}" type="slidenum">
              <a:rPr lang="en-IN" smtClean="0"/>
              <a:t>17</a:t>
            </a:fld>
            <a:endParaRPr lang="en-IN"/>
          </a:p>
        </p:txBody>
      </p:sp>
    </p:spTree>
    <p:extLst>
      <p:ext uri="{BB962C8B-B14F-4D97-AF65-F5344CB8AC3E}">
        <p14:creationId xmlns:p14="http://schemas.microsoft.com/office/powerpoint/2010/main" val="10684544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Unilateral abort capability </a:t>
            </a:r>
          </a:p>
          <a:p>
            <a:r>
              <a:rPr lang="en-US" dirty="0"/>
              <a:t>An important feature of the 2PC protocol is that each site is authorized to unilaterally abort its </a:t>
            </a:r>
            <a:r>
              <a:rPr lang="en-US" dirty="0" err="1"/>
              <a:t>subtransaction</a:t>
            </a:r>
            <a:r>
              <a:rPr lang="en-US" dirty="0"/>
              <a:t> until it has answered READY to the prepare message; this site autonomy characteristic is very useful in the management of each local system. However, after a </a:t>
            </a:r>
            <a:r>
              <a:rPr lang="en-US" dirty="0" err="1"/>
              <a:t>subtransaction</a:t>
            </a:r>
            <a:r>
              <a:rPr lang="en-US" dirty="0"/>
              <a:t> has entered the ready state, this type of site autonomy is lost. Blocking A problem with the basic 2-phase-commitment protocol is that a </a:t>
            </a:r>
            <a:r>
              <a:rPr lang="en-US" dirty="0" err="1"/>
              <a:t>subtransaction</a:t>
            </a:r>
            <a:r>
              <a:rPr lang="en-US" dirty="0"/>
              <a:t> which has entered its ready state could be blocked. A typical reason for blocking is a failure of the coordinator or of the communication network. The blocked </a:t>
            </a:r>
            <a:r>
              <a:rPr lang="en-US" dirty="0" err="1"/>
              <a:t>subtransactions</a:t>
            </a:r>
            <a:r>
              <a:rPr lang="en-US" dirty="0"/>
              <a:t> must keep all their resources until they receive the final command during the recovery from the failure, because they must be able of eventually </a:t>
            </a:r>
            <a:r>
              <a:rPr lang="en-US" dirty="0" err="1"/>
              <a:t>commiting</a:t>
            </a:r>
            <a:r>
              <a:rPr lang="en-US" dirty="0"/>
              <a:t> or aborting. Therefore, blocking reduces the availability of the system in case of failures. Several commit protocols have been studied in order to reduce the probability of blocking.</a:t>
            </a:r>
          </a:p>
          <a:p>
            <a:endParaRPr lang="en-US" dirty="0"/>
          </a:p>
          <a:p>
            <a:r>
              <a:rPr lang="en-US" b="1" dirty="0"/>
              <a:t>Elimination of the PREPARE message </a:t>
            </a:r>
          </a:p>
          <a:p>
            <a:endParaRPr lang="en-US" b="1" dirty="0"/>
          </a:p>
          <a:p>
            <a:r>
              <a:rPr lang="en-US" dirty="0"/>
              <a:t>In describing the basic 2-phasecommitment protocol, we have assumed that the whole process is started by the coordinator when the main execution of the transaction is terminated. This is not necessary and the first phase of these protocols can be incorporated in the transaction execution. When agents finish performing their operations, they can return the READY message immediately, without waiting for a PREPARE message. In fact, when the root agent knows that all required operations have been performed and the transaction was not unilaterally aborted, it also knows that all agents are ready to commit. </a:t>
            </a:r>
          </a:p>
          <a:p>
            <a:endParaRPr lang="en-US" dirty="0"/>
          </a:p>
          <a:p>
            <a:r>
              <a:rPr lang="en-US" b="1" dirty="0"/>
              <a:t>Increase of efficiency by using defaults </a:t>
            </a:r>
          </a:p>
          <a:p>
            <a:endParaRPr lang="en-US" b="1" dirty="0"/>
          </a:p>
          <a:p>
            <a:r>
              <a:rPr lang="en-US" dirty="0"/>
              <a:t>Variations to the basic 2-phasecommitment protocol have been designed with the purpose of improving their performances in terms of messages exchanged and of records written on logs. The modified protocols are based on the idea of assuming by default that a transaction is committed (or aborted) if no information about it is found in the log. These protocols are called "presumed commit" and "presumed abort"; they are used by the R* system.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The remote recovery information problem </a:t>
            </a:r>
          </a:p>
          <a:p>
            <a:endParaRPr lang="en-US" dirty="0"/>
          </a:p>
          <a:p>
            <a:r>
              <a:rPr lang="en-US" dirty="0"/>
              <a:t>We have seen that with 2- phase-commitment the remote recovery information problem arises if a participant fails after having answered READY and before having received the command or if the command message gets lost. In both cases, the participant has to send an inquiry in order to know the outcome of the transaction. The most straightforward solution is that the participant sends its inquiry to the coordinator. However, the coordinator might have failed when the participant recovers. It is possible to let the participant wait and later retry the inquiry; however, with this solution the participant remains blocked.</a:t>
            </a:r>
            <a:endParaRPr lang="en-IN" dirty="0"/>
          </a:p>
        </p:txBody>
      </p:sp>
      <p:sp>
        <p:nvSpPr>
          <p:cNvPr id="4" name="Slide Number Placeholder 3"/>
          <p:cNvSpPr>
            <a:spLocks noGrp="1"/>
          </p:cNvSpPr>
          <p:nvPr>
            <p:ph type="sldNum" sz="quarter" idx="5"/>
          </p:nvPr>
        </p:nvSpPr>
        <p:spPr/>
        <p:txBody>
          <a:bodyPr/>
          <a:lstStyle/>
          <a:p>
            <a:fld id="{ABCC3913-7BB2-4395-9E9D-265F9E7691C7}" type="slidenum">
              <a:rPr lang="en-IN" smtClean="0"/>
              <a:t>21</a:t>
            </a:fld>
            <a:endParaRPr lang="en-IN"/>
          </a:p>
        </p:txBody>
      </p:sp>
    </p:spTree>
    <p:extLst>
      <p:ext uri="{BB962C8B-B14F-4D97-AF65-F5344CB8AC3E}">
        <p14:creationId xmlns:p14="http://schemas.microsoft.com/office/powerpoint/2010/main" val="165426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47950-54D4-43DB-A9D2-E193C31A52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07AA01C-0E2C-4649-9D5C-6F3A81A65B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46644CC-0300-4583-A74A-548A8746A3A0}"/>
              </a:ext>
            </a:extLst>
          </p:cNvPr>
          <p:cNvSpPr>
            <a:spLocks noGrp="1"/>
          </p:cNvSpPr>
          <p:nvPr>
            <p:ph type="dt" sz="half" idx="10"/>
          </p:nvPr>
        </p:nvSpPr>
        <p:spPr/>
        <p:txBody>
          <a:bodyPr/>
          <a:lstStyle/>
          <a:p>
            <a:fld id="{3B7285A6-7D59-487F-B3B7-A7B9CAB44BA0}" type="datetimeFigureOut">
              <a:rPr lang="en-IN" smtClean="0"/>
              <a:t>30-05-2022</a:t>
            </a:fld>
            <a:endParaRPr lang="en-IN"/>
          </a:p>
        </p:txBody>
      </p:sp>
      <p:sp>
        <p:nvSpPr>
          <p:cNvPr id="5" name="Footer Placeholder 4">
            <a:extLst>
              <a:ext uri="{FF2B5EF4-FFF2-40B4-BE49-F238E27FC236}">
                <a16:creationId xmlns:a16="http://schemas.microsoft.com/office/drawing/2014/main" id="{916565BB-E7EA-4809-9F00-9D8365001B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17675D-BD48-45AA-BA8C-C0E42331BE58}"/>
              </a:ext>
            </a:extLst>
          </p:cNvPr>
          <p:cNvSpPr>
            <a:spLocks noGrp="1"/>
          </p:cNvSpPr>
          <p:nvPr>
            <p:ph type="sldNum" sz="quarter" idx="12"/>
          </p:nvPr>
        </p:nvSpPr>
        <p:spPr/>
        <p:txBody>
          <a:bodyPr/>
          <a:lstStyle/>
          <a:p>
            <a:fld id="{288B82CF-272E-4E4B-9C57-85A5CBB3B693}" type="slidenum">
              <a:rPr lang="en-IN" smtClean="0"/>
              <a:t>‹#›</a:t>
            </a:fld>
            <a:endParaRPr lang="en-IN"/>
          </a:p>
        </p:txBody>
      </p:sp>
    </p:spTree>
    <p:extLst>
      <p:ext uri="{BB962C8B-B14F-4D97-AF65-F5344CB8AC3E}">
        <p14:creationId xmlns:p14="http://schemas.microsoft.com/office/powerpoint/2010/main" val="396569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EEBE2-BD1B-4E76-BA1D-976BD575A5F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6ADBD80-D555-4B12-B88B-1E619BAC10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55BFB2-A003-40CF-9087-C523C17F0959}"/>
              </a:ext>
            </a:extLst>
          </p:cNvPr>
          <p:cNvSpPr>
            <a:spLocks noGrp="1"/>
          </p:cNvSpPr>
          <p:nvPr>
            <p:ph type="dt" sz="half" idx="10"/>
          </p:nvPr>
        </p:nvSpPr>
        <p:spPr/>
        <p:txBody>
          <a:bodyPr/>
          <a:lstStyle/>
          <a:p>
            <a:fld id="{3B7285A6-7D59-487F-B3B7-A7B9CAB44BA0}" type="datetimeFigureOut">
              <a:rPr lang="en-IN" smtClean="0"/>
              <a:t>30-05-2022</a:t>
            </a:fld>
            <a:endParaRPr lang="en-IN"/>
          </a:p>
        </p:txBody>
      </p:sp>
      <p:sp>
        <p:nvSpPr>
          <p:cNvPr id="5" name="Footer Placeholder 4">
            <a:extLst>
              <a:ext uri="{FF2B5EF4-FFF2-40B4-BE49-F238E27FC236}">
                <a16:creationId xmlns:a16="http://schemas.microsoft.com/office/drawing/2014/main" id="{658CFCCB-5E62-491B-8C60-C3E69F218E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46CF45-37CE-467A-A09D-F7C423D0867C}"/>
              </a:ext>
            </a:extLst>
          </p:cNvPr>
          <p:cNvSpPr>
            <a:spLocks noGrp="1"/>
          </p:cNvSpPr>
          <p:nvPr>
            <p:ph type="sldNum" sz="quarter" idx="12"/>
          </p:nvPr>
        </p:nvSpPr>
        <p:spPr/>
        <p:txBody>
          <a:bodyPr/>
          <a:lstStyle/>
          <a:p>
            <a:fld id="{288B82CF-272E-4E4B-9C57-85A5CBB3B693}" type="slidenum">
              <a:rPr lang="en-IN" smtClean="0"/>
              <a:t>‹#›</a:t>
            </a:fld>
            <a:endParaRPr lang="en-IN"/>
          </a:p>
        </p:txBody>
      </p:sp>
    </p:spTree>
    <p:extLst>
      <p:ext uri="{BB962C8B-B14F-4D97-AF65-F5344CB8AC3E}">
        <p14:creationId xmlns:p14="http://schemas.microsoft.com/office/powerpoint/2010/main" val="3661661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BF8EB9-BED3-4931-8BCF-AC70B638EC2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044962C-AFE9-4EB7-B42A-192E4F424F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ED4C11-C16D-4CE7-9A1A-9CD7F2125577}"/>
              </a:ext>
            </a:extLst>
          </p:cNvPr>
          <p:cNvSpPr>
            <a:spLocks noGrp="1"/>
          </p:cNvSpPr>
          <p:nvPr>
            <p:ph type="dt" sz="half" idx="10"/>
          </p:nvPr>
        </p:nvSpPr>
        <p:spPr/>
        <p:txBody>
          <a:bodyPr/>
          <a:lstStyle/>
          <a:p>
            <a:fld id="{3B7285A6-7D59-487F-B3B7-A7B9CAB44BA0}" type="datetimeFigureOut">
              <a:rPr lang="en-IN" smtClean="0"/>
              <a:t>30-05-2022</a:t>
            </a:fld>
            <a:endParaRPr lang="en-IN"/>
          </a:p>
        </p:txBody>
      </p:sp>
      <p:sp>
        <p:nvSpPr>
          <p:cNvPr id="5" name="Footer Placeholder 4">
            <a:extLst>
              <a:ext uri="{FF2B5EF4-FFF2-40B4-BE49-F238E27FC236}">
                <a16:creationId xmlns:a16="http://schemas.microsoft.com/office/drawing/2014/main" id="{01BB14DD-5514-49BE-8F84-871A98726A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A65B84-1FFB-4E6E-B7DD-000212D4C51F}"/>
              </a:ext>
            </a:extLst>
          </p:cNvPr>
          <p:cNvSpPr>
            <a:spLocks noGrp="1"/>
          </p:cNvSpPr>
          <p:nvPr>
            <p:ph type="sldNum" sz="quarter" idx="12"/>
          </p:nvPr>
        </p:nvSpPr>
        <p:spPr/>
        <p:txBody>
          <a:bodyPr/>
          <a:lstStyle/>
          <a:p>
            <a:fld id="{288B82CF-272E-4E4B-9C57-85A5CBB3B693}" type="slidenum">
              <a:rPr lang="en-IN" smtClean="0"/>
              <a:t>‹#›</a:t>
            </a:fld>
            <a:endParaRPr lang="en-IN"/>
          </a:p>
        </p:txBody>
      </p:sp>
    </p:spTree>
    <p:extLst>
      <p:ext uri="{BB962C8B-B14F-4D97-AF65-F5344CB8AC3E}">
        <p14:creationId xmlns:p14="http://schemas.microsoft.com/office/powerpoint/2010/main" val="2221134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3E28C-6D92-4069-A445-9C35830BF0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7535747-963B-4997-8136-C7635D813A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F57AE2-7996-4B06-AA3A-7667E0884A38}"/>
              </a:ext>
            </a:extLst>
          </p:cNvPr>
          <p:cNvSpPr>
            <a:spLocks noGrp="1"/>
          </p:cNvSpPr>
          <p:nvPr>
            <p:ph type="dt" sz="half" idx="10"/>
          </p:nvPr>
        </p:nvSpPr>
        <p:spPr/>
        <p:txBody>
          <a:bodyPr/>
          <a:lstStyle/>
          <a:p>
            <a:fld id="{3B7285A6-7D59-487F-B3B7-A7B9CAB44BA0}" type="datetimeFigureOut">
              <a:rPr lang="en-IN" smtClean="0"/>
              <a:t>30-05-2022</a:t>
            </a:fld>
            <a:endParaRPr lang="en-IN"/>
          </a:p>
        </p:txBody>
      </p:sp>
      <p:sp>
        <p:nvSpPr>
          <p:cNvPr id="5" name="Footer Placeholder 4">
            <a:extLst>
              <a:ext uri="{FF2B5EF4-FFF2-40B4-BE49-F238E27FC236}">
                <a16:creationId xmlns:a16="http://schemas.microsoft.com/office/drawing/2014/main" id="{9839E59C-54DC-43E8-9DDE-9265AF6B20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9AB200-6E92-4BCC-89E5-F3E7CF59EA19}"/>
              </a:ext>
            </a:extLst>
          </p:cNvPr>
          <p:cNvSpPr>
            <a:spLocks noGrp="1"/>
          </p:cNvSpPr>
          <p:nvPr>
            <p:ph type="sldNum" sz="quarter" idx="12"/>
          </p:nvPr>
        </p:nvSpPr>
        <p:spPr/>
        <p:txBody>
          <a:bodyPr/>
          <a:lstStyle/>
          <a:p>
            <a:fld id="{288B82CF-272E-4E4B-9C57-85A5CBB3B693}" type="slidenum">
              <a:rPr lang="en-IN" smtClean="0"/>
              <a:t>‹#›</a:t>
            </a:fld>
            <a:endParaRPr lang="en-IN"/>
          </a:p>
        </p:txBody>
      </p:sp>
    </p:spTree>
    <p:extLst>
      <p:ext uri="{BB962C8B-B14F-4D97-AF65-F5344CB8AC3E}">
        <p14:creationId xmlns:p14="http://schemas.microsoft.com/office/powerpoint/2010/main" val="2265052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61FEA-D40E-4151-BB6D-E1A0C07C18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C6F286C-2A16-41EA-AB5C-4E0BC25434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E6A19-51AB-4692-9EF0-06988196A62B}"/>
              </a:ext>
            </a:extLst>
          </p:cNvPr>
          <p:cNvSpPr>
            <a:spLocks noGrp="1"/>
          </p:cNvSpPr>
          <p:nvPr>
            <p:ph type="dt" sz="half" idx="10"/>
          </p:nvPr>
        </p:nvSpPr>
        <p:spPr/>
        <p:txBody>
          <a:bodyPr/>
          <a:lstStyle/>
          <a:p>
            <a:fld id="{3B7285A6-7D59-487F-B3B7-A7B9CAB44BA0}" type="datetimeFigureOut">
              <a:rPr lang="en-IN" smtClean="0"/>
              <a:t>30-05-2022</a:t>
            </a:fld>
            <a:endParaRPr lang="en-IN"/>
          </a:p>
        </p:txBody>
      </p:sp>
      <p:sp>
        <p:nvSpPr>
          <p:cNvPr id="5" name="Footer Placeholder 4">
            <a:extLst>
              <a:ext uri="{FF2B5EF4-FFF2-40B4-BE49-F238E27FC236}">
                <a16:creationId xmlns:a16="http://schemas.microsoft.com/office/drawing/2014/main" id="{61570E07-9B5D-40A6-916E-3B1C3E3B6C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3C7A9E-E853-4198-B859-7D0CD444351C}"/>
              </a:ext>
            </a:extLst>
          </p:cNvPr>
          <p:cNvSpPr>
            <a:spLocks noGrp="1"/>
          </p:cNvSpPr>
          <p:nvPr>
            <p:ph type="sldNum" sz="quarter" idx="12"/>
          </p:nvPr>
        </p:nvSpPr>
        <p:spPr/>
        <p:txBody>
          <a:bodyPr/>
          <a:lstStyle/>
          <a:p>
            <a:fld id="{288B82CF-272E-4E4B-9C57-85A5CBB3B693}" type="slidenum">
              <a:rPr lang="en-IN" smtClean="0"/>
              <a:t>‹#›</a:t>
            </a:fld>
            <a:endParaRPr lang="en-IN"/>
          </a:p>
        </p:txBody>
      </p:sp>
    </p:spTree>
    <p:extLst>
      <p:ext uri="{BB962C8B-B14F-4D97-AF65-F5344CB8AC3E}">
        <p14:creationId xmlns:p14="http://schemas.microsoft.com/office/powerpoint/2010/main" val="1860372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F1091-91ED-440A-B43A-82821D9E27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2AEAF0A-077C-4B03-B072-060F113E0F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497FEF6-DCE9-41DA-A8A9-43C45627F2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3E7E581-2D10-4C9D-8472-B801CA039B6C}"/>
              </a:ext>
            </a:extLst>
          </p:cNvPr>
          <p:cNvSpPr>
            <a:spLocks noGrp="1"/>
          </p:cNvSpPr>
          <p:nvPr>
            <p:ph type="dt" sz="half" idx="10"/>
          </p:nvPr>
        </p:nvSpPr>
        <p:spPr/>
        <p:txBody>
          <a:bodyPr/>
          <a:lstStyle/>
          <a:p>
            <a:fld id="{3B7285A6-7D59-487F-B3B7-A7B9CAB44BA0}" type="datetimeFigureOut">
              <a:rPr lang="en-IN" smtClean="0"/>
              <a:t>30-05-2022</a:t>
            </a:fld>
            <a:endParaRPr lang="en-IN"/>
          </a:p>
        </p:txBody>
      </p:sp>
      <p:sp>
        <p:nvSpPr>
          <p:cNvPr id="6" name="Footer Placeholder 5">
            <a:extLst>
              <a:ext uri="{FF2B5EF4-FFF2-40B4-BE49-F238E27FC236}">
                <a16:creationId xmlns:a16="http://schemas.microsoft.com/office/drawing/2014/main" id="{F70DFBDC-87B4-4A90-9540-8AD0C4D094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39050B-7977-4935-89BD-1B6311B97F58}"/>
              </a:ext>
            </a:extLst>
          </p:cNvPr>
          <p:cNvSpPr>
            <a:spLocks noGrp="1"/>
          </p:cNvSpPr>
          <p:nvPr>
            <p:ph type="sldNum" sz="quarter" idx="12"/>
          </p:nvPr>
        </p:nvSpPr>
        <p:spPr/>
        <p:txBody>
          <a:bodyPr/>
          <a:lstStyle/>
          <a:p>
            <a:fld id="{288B82CF-272E-4E4B-9C57-85A5CBB3B693}" type="slidenum">
              <a:rPr lang="en-IN" smtClean="0"/>
              <a:t>‹#›</a:t>
            </a:fld>
            <a:endParaRPr lang="en-IN"/>
          </a:p>
        </p:txBody>
      </p:sp>
    </p:spTree>
    <p:extLst>
      <p:ext uri="{BB962C8B-B14F-4D97-AF65-F5344CB8AC3E}">
        <p14:creationId xmlns:p14="http://schemas.microsoft.com/office/powerpoint/2010/main" val="1851716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E390-F12A-4DEF-B922-DA9F1D07AB9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14168D3-F75A-4878-86FD-F37D3F5F9A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781318-D596-4D10-8C8E-C56D44535D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C60D4BA-A906-4B79-A10B-49E95AC817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BB55CA-5D85-4F18-8948-9074129BA6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6AD9043-7BCC-4933-AF68-5D0AB4AD7F4A}"/>
              </a:ext>
            </a:extLst>
          </p:cNvPr>
          <p:cNvSpPr>
            <a:spLocks noGrp="1"/>
          </p:cNvSpPr>
          <p:nvPr>
            <p:ph type="dt" sz="half" idx="10"/>
          </p:nvPr>
        </p:nvSpPr>
        <p:spPr/>
        <p:txBody>
          <a:bodyPr/>
          <a:lstStyle/>
          <a:p>
            <a:fld id="{3B7285A6-7D59-487F-B3B7-A7B9CAB44BA0}" type="datetimeFigureOut">
              <a:rPr lang="en-IN" smtClean="0"/>
              <a:t>30-05-2022</a:t>
            </a:fld>
            <a:endParaRPr lang="en-IN"/>
          </a:p>
        </p:txBody>
      </p:sp>
      <p:sp>
        <p:nvSpPr>
          <p:cNvPr id="8" name="Footer Placeholder 7">
            <a:extLst>
              <a:ext uri="{FF2B5EF4-FFF2-40B4-BE49-F238E27FC236}">
                <a16:creationId xmlns:a16="http://schemas.microsoft.com/office/drawing/2014/main" id="{B0313A31-B4A7-4785-8F7D-27AAC72DA8C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4EE4B84-A626-4A4C-90C7-690EBE23F096}"/>
              </a:ext>
            </a:extLst>
          </p:cNvPr>
          <p:cNvSpPr>
            <a:spLocks noGrp="1"/>
          </p:cNvSpPr>
          <p:nvPr>
            <p:ph type="sldNum" sz="quarter" idx="12"/>
          </p:nvPr>
        </p:nvSpPr>
        <p:spPr/>
        <p:txBody>
          <a:bodyPr/>
          <a:lstStyle/>
          <a:p>
            <a:fld id="{288B82CF-272E-4E4B-9C57-85A5CBB3B693}" type="slidenum">
              <a:rPr lang="en-IN" smtClean="0"/>
              <a:t>‹#›</a:t>
            </a:fld>
            <a:endParaRPr lang="en-IN"/>
          </a:p>
        </p:txBody>
      </p:sp>
    </p:spTree>
    <p:extLst>
      <p:ext uri="{BB962C8B-B14F-4D97-AF65-F5344CB8AC3E}">
        <p14:creationId xmlns:p14="http://schemas.microsoft.com/office/powerpoint/2010/main" val="931572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482CB-A05E-414F-BF1F-38E702407CA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41F53BB-B470-4815-A94D-2E7FAB6151BB}"/>
              </a:ext>
            </a:extLst>
          </p:cNvPr>
          <p:cNvSpPr>
            <a:spLocks noGrp="1"/>
          </p:cNvSpPr>
          <p:nvPr>
            <p:ph type="dt" sz="half" idx="10"/>
          </p:nvPr>
        </p:nvSpPr>
        <p:spPr/>
        <p:txBody>
          <a:bodyPr/>
          <a:lstStyle/>
          <a:p>
            <a:fld id="{3B7285A6-7D59-487F-B3B7-A7B9CAB44BA0}" type="datetimeFigureOut">
              <a:rPr lang="en-IN" smtClean="0"/>
              <a:t>30-05-2022</a:t>
            </a:fld>
            <a:endParaRPr lang="en-IN"/>
          </a:p>
        </p:txBody>
      </p:sp>
      <p:sp>
        <p:nvSpPr>
          <p:cNvPr id="4" name="Footer Placeholder 3">
            <a:extLst>
              <a:ext uri="{FF2B5EF4-FFF2-40B4-BE49-F238E27FC236}">
                <a16:creationId xmlns:a16="http://schemas.microsoft.com/office/drawing/2014/main" id="{1EA80FC2-AB56-4E30-8FF6-514AF239AFE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FB614AC-C04A-4855-AEA0-1ED428C36EB0}"/>
              </a:ext>
            </a:extLst>
          </p:cNvPr>
          <p:cNvSpPr>
            <a:spLocks noGrp="1"/>
          </p:cNvSpPr>
          <p:nvPr>
            <p:ph type="sldNum" sz="quarter" idx="12"/>
          </p:nvPr>
        </p:nvSpPr>
        <p:spPr/>
        <p:txBody>
          <a:bodyPr/>
          <a:lstStyle/>
          <a:p>
            <a:fld id="{288B82CF-272E-4E4B-9C57-85A5CBB3B693}" type="slidenum">
              <a:rPr lang="en-IN" smtClean="0"/>
              <a:t>‹#›</a:t>
            </a:fld>
            <a:endParaRPr lang="en-IN"/>
          </a:p>
        </p:txBody>
      </p:sp>
    </p:spTree>
    <p:extLst>
      <p:ext uri="{BB962C8B-B14F-4D97-AF65-F5344CB8AC3E}">
        <p14:creationId xmlns:p14="http://schemas.microsoft.com/office/powerpoint/2010/main" val="3644689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3FFB43-377A-4E0A-8C3D-B10F1643E3F6}"/>
              </a:ext>
            </a:extLst>
          </p:cNvPr>
          <p:cNvSpPr>
            <a:spLocks noGrp="1"/>
          </p:cNvSpPr>
          <p:nvPr>
            <p:ph type="dt" sz="half" idx="10"/>
          </p:nvPr>
        </p:nvSpPr>
        <p:spPr/>
        <p:txBody>
          <a:bodyPr/>
          <a:lstStyle/>
          <a:p>
            <a:fld id="{3B7285A6-7D59-487F-B3B7-A7B9CAB44BA0}" type="datetimeFigureOut">
              <a:rPr lang="en-IN" smtClean="0"/>
              <a:t>30-05-2022</a:t>
            </a:fld>
            <a:endParaRPr lang="en-IN"/>
          </a:p>
        </p:txBody>
      </p:sp>
      <p:sp>
        <p:nvSpPr>
          <p:cNvPr id="3" name="Footer Placeholder 2">
            <a:extLst>
              <a:ext uri="{FF2B5EF4-FFF2-40B4-BE49-F238E27FC236}">
                <a16:creationId xmlns:a16="http://schemas.microsoft.com/office/drawing/2014/main" id="{5855A39B-8C20-4AC6-8DC4-2AC59304875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099245B-6859-4844-890D-A3E3E9AFA8B1}"/>
              </a:ext>
            </a:extLst>
          </p:cNvPr>
          <p:cNvSpPr>
            <a:spLocks noGrp="1"/>
          </p:cNvSpPr>
          <p:nvPr>
            <p:ph type="sldNum" sz="quarter" idx="12"/>
          </p:nvPr>
        </p:nvSpPr>
        <p:spPr/>
        <p:txBody>
          <a:bodyPr/>
          <a:lstStyle/>
          <a:p>
            <a:fld id="{288B82CF-272E-4E4B-9C57-85A5CBB3B693}" type="slidenum">
              <a:rPr lang="en-IN" smtClean="0"/>
              <a:t>‹#›</a:t>
            </a:fld>
            <a:endParaRPr lang="en-IN"/>
          </a:p>
        </p:txBody>
      </p:sp>
    </p:spTree>
    <p:extLst>
      <p:ext uri="{BB962C8B-B14F-4D97-AF65-F5344CB8AC3E}">
        <p14:creationId xmlns:p14="http://schemas.microsoft.com/office/powerpoint/2010/main" val="208134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15EA2-5496-4493-B2F1-344EC12CFB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F2664B4-AFFC-4B4D-94DD-884BFF1BD4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5EB55E9-9DE1-407C-A911-5D692F8E10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855F2F-B891-4CB2-BD4F-280938AB81E3}"/>
              </a:ext>
            </a:extLst>
          </p:cNvPr>
          <p:cNvSpPr>
            <a:spLocks noGrp="1"/>
          </p:cNvSpPr>
          <p:nvPr>
            <p:ph type="dt" sz="half" idx="10"/>
          </p:nvPr>
        </p:nvSpPr>
        <p:spPr/>
        <p:txBody>
          <a:bodyPr/>
          <a:lstStyle/>
          <a:p>
            <a:fld id="{3B7285A6-7D59-487F-B3B7-A7B9CAB44BA0}" type="datetimeFigureOut">
              <a:rPr lang="en-IN" smtClean="0"/>
              <a:t>30-05-2022</a:t>
            </a:fld>
            <a:endParaRPr lang="en-IN"/>
          </a:p>
        </p:txBody>
      </p:sp>
      <p:sp>
        <p:nvSpPr>
          <p:cNvPr id="6" name="Footer Placeholder 5">
            <a:extLst>
              <a:ext uri="{FF2B5EF4-FFF2-40B4-BE49-F238E27FC236}">
                <a16:creationId xmlns:a16="http://schemas.microsoft.com/office/drawing/2014/main" id="{76559292-C386-4D7F-B5F6-957EDF14AB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D62482-F644-43A8-92CB-A67C952E6338}"/>
              </a:ext>
            </a:extLst>
          </p:cNvPr>
          <p:cNvSpPr>
            <a:spLocks noGrp="1"/>
          </p:cNvSpPr>
          <p:nvPr>
            <p:ph type="sldNum" sz="quarter" idx="12"/>
          </p:nvPr>
        </p:nvSpPr>
        <p:spPr/>
        <p:txBody>
          <a:bodyPr/>
          <a:lstStyle/>
          <a:p>
            <a:fld id="{288B82CF-272E-4E4B-9C57-85A5CBB3B693}" type="slidenum">
              <a:rPr lang="en-IN" smtClean="0"/>
              <a:t>‹#›</a:t>
            </a:fld>
            <a:endParaRPr lang="en-IN"/>
          </a:p>
        </p:txBody>
      </p:sp>
    </p:spTree>
    <p:extLst>
      <p:ext uri="{BB962C8B-B14F-4D97-AF65-F5344CB8AC3E}">
        <p14:creationId xmlns:p14="http://schemas.microsoft.com/office/powerpoint/2010/main" val="1206203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22AFC-94A0-4201-9B83-93A7A5E8EC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9721A71-6642-4D41-995D-BB45D9B2E9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8759650-DED1-48DA-9918-DB4CE7BD19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10A953-62C1-40AE-AF01-0B9F1F0253E9}"/>
              </a:ext>
            </a:extLst>
          </p:cNvPr>
          <p:cNvSpPr>
            <a:spLocks noGrp="1"/>
          </p:cNvSpPr>
          <p:nvPr>
            <p:ph type="dt" sz="half" idx="10"/>
          </p:nvPr>
        </p:nvSpPr>
        <p:spPr/>
        <p:txBody>
          <a:bodyPr/>
          <a:lstStyle/>
          <a:p>
            <a:fld id="{3B7285A6-7D59-487F-B3B7-A7B9CAB44BA0}" type="datetimeFigureOut">
              <a:rPr lang="en-IN" smtClean="0"/>
              <a:t>30-05-2022</a:t>
            </a:fld>
            <a:endParaRPr lang="en-IN"/>
          </a:p>
        </p:txBody>
      </p:sp>
      <p:sp>
        <p:nvSpPr>
          <p:cNvPr id="6" name="Footer Placeholder 5">
            <a:extLst>
              <a:ext uri="{FF2B5EF4-FFF2-40B4-BE49-F238E27FC236}">
                <a16:creationId xmlns:a16="http://schemas.microsoft.com/office/drawing/2014/main" id="{EF79F6FF-B919-4256-95B3-29C37B5FFA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8946C6-5DFB-4D4C-ADEE-C1F4CA814117}"/>
              </a:ext>
            </a:extLst>
          </p:cNvPr>
          <p:cNvSpPr>
            <a:spLocks noGrp="1"/>
          </p:cNvSpPr>
          <p:nvPr>
            <p:ph type="sldNum" sz="quarter" idx="12"/>
          </p:nvPr>
        </p:nvSpPr>
        <p:spPr/>
        <p:txBody>
          <a:bodyPr/>
          <a:lstStyle/>
          <a:p>
            <a:fld id="{288B82CF-272E-4E4B-9C57-85A5CBB3B693}" type="slidenum">
              <a:rPr lang="en-IN" smtClean="0"/>
              <a:t>‹#›</a:t>
            </a:fld>
            <a:endParaRPr lang="en-IN"/>
          </a:p>
        </p:txBody>
      </p:sp>
    </p:spTree>
    <p:extLst>
      <p:ext uri="{BB962C8B-B14F-4D97-AF65-F5344CB8AC3E}">
        <p14:creationId xmlns:p14="http://schemas.microsoft.com/office/powerpoint/2010/main" val="152583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3E080B-0466-40B0-AA3B-CB0DC8B1ED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6A70058-97A6-40D8-8302-93868EED6C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336DEB-290B-4931-8F46-354A448DEF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7285A6-7D59-487F-B3B7-A7B9CAB44BA0}" type="datetimeFigureOut">
              <a:rPr lang="en-IN" smtClean="0"/>
              <a:t>30-05-2022</a:t>
            </a:fld>
            <a:endParaRPr lang="en-IN"/>
          </a:p>
        </p:txBody>
      </p:sp>
      <p:sp>
        <p:nvSpPr>
          <p:cNvPr id="5" name="Footer Placeholder 4">
            <a:extLst>
              <a:ext uri="{FF2B5EF4-FFF2-40B4-BE49-F238E27FC236}">
                <a16:creationId xmlns:a16="http://schemas.microsoft.com/office/drawing/2014/main" id="{AA74E028-1305-4D65-B9D8-0D6D594617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595603F-E5A9-43F5-ACB5-27AE0B18FB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8B82CF-272E-4E4B-9C57-85A5CBB3B693}" type="slidenum">
              <a:rPr lang="en-IN" smtClean="0"/>
              <a:t>‹#›</a:t>
            </a:fld>
            <a:endParaRPr lang="en-IN"/>
          </a:p>
        </p:txBody>
      </p:sp>
    </p:spTree>
    <p:extLst>
      <p:ext uri="{BB962C8B-B14F-4D97-AF65-F5344CB8AC3E}">
        <p14:creationId xmlns:p14="http://schemas.microsoft.com/office/powerpoint/2010/main" val="6268030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ACID" TargetMode="External"/><Relationship Id="rId2" Type="http://schemas.openxmlformats.org/officeDocument/2006/relationships/hyperlink" Target="https://en.wikipedia.org/wiki/Database_transactio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customXml" Target="../ink/ink3.xml"/></Relationships>
</file>

<file path=ppt/slides/_rels/slide6.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EFC5A-30E7-45CC-A10B-0AB25F894873}"/>
              </a:ext>
            </a:extLst>
          </p:cNvPr>
          <p:cNvSpPr>
            <a:spLocks noGrp="1"/>
          </p:cNvSpPr>
          <p:nvPr>
            <p:ph type="ctrTitle"/>
          </p:nvPr>
        </p:nvSpPr>
        <p:spPr/>
        <p:txBody>
          <a:bodyPr/>
          <a:lstStyle/>
          <a:p>
            <a:r>
              <a:rPr lang="en-US" dirty="0"/>
              <a:t>Distributed Transaction Management </a:t>
            </a:r>
            <a:endParaRPr lang="en-IN" dirty="0"/>
          </a:p>
        </p:txBody>
      </p:sp>
      <p:sp>
        <p:nvSpPr>
          <p:cNvPr id="3" name="Subtitle 2">
            <a:extLst>
              <a:ext uri="{FF2B5EF4-FFF2-40B4-BE49-F238E27FC236}">
                <a16:creationId xmlns:a16="http://schemas.microsoft.com/office/drawing/2014/main" id="{1AC53020-A563-4B8B-A0C6-EDD4899784A8}"/>
              </a:ext>
            </a:extLst>
          </p:cNvPr>
          <p:cNvSpPr>
            <a:spLocks noGrp="1"/>
          </p:cNvSpPr>
          <p:nvPr>
            <p:ph type="subTitle" idx="1"/>
          </p:nvPr>
        </p:nvSpPr>
        <p:spPr/>
        <p:txBody>
          <a:bodyPr/>
          <a:lstStyle/>
          <a:p>
            <a:r>
              <a:rPr lang="en-US" dirty="0"/>
              <a:t>Dr. Supriya Chakraborty, </a:t>
            </a:r>
            <a:r>
              <a:rPr lang="en-US" dirty="0" err="1"/>
              <a:t>Ph.D</a:t>
            </a:r>
            <a:r>
              <a:rPr lang="en-US" dirty="0"/>
              <a:t> (Tech.) from CU, </a:t>
            </a:r>
            <a:r>
              <a:rPr lang="en-US" dirty="0" err="1"/>
              <a:t>M.Tech</a:t>
            </a:r>
            <a:r>
              <a:rPr lang="en-US" dirty="0"/>
              <a:t>. from NITTTR</a:t>
            </a:r>
          </a:p>
          <a:p>
            <a:r>
              <a:rPr lang="en-US" dirty="0"/>
              <a:t>Amity Institute of Information Technology Kolkata </a:t>
            </a:r>
          </a:p>
          <a:p>
            <a:r>
              <a:rPr lang="en-US" dirty="0"/>
              <a:t>Amity University Kolkata </a:t>
            </a:r>
          </a:p>
          <a:p>
            <a:endParaRPr lang="en-IN" dirty="0"/>
          </a:p>
        </p:txBody>
      </p:sp>
    </p:spTree>
    <p:extLst>
      <p:ext uri="{BB962C8B-B14F-4D97-AF65-F5344CB8AC3E}">
        <p14:creationId xmlns:p14="http://schemas.microsoft.com/office/powerpoint/2010/main" val="2093974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9AFF5-D78E-42DF-81CA-8EB3F476952D}"/>
              </a:ext>
            </a:extLst>
          </p:cNvPr>
          <p:cNvSpPr>
            <a:spLocks noGrp="1"/>
          </p:cNvSpPr>
          <p:nvPr>
            <p:ph type="title"/>
          </p:nvPr>
        </p:nvSpPr>
        <p:spPr>
          <a:xfrm>
            <a:off x="838200" y="365125"/>
            <a:ext cx="10515600" cy="673261"/>
          </a:xfrm>
        </p:spPr>
        <p:txBody>
          <a:bodyPr>
            <a:normAutofit fontScale="90000"/>
          </a:bodyPr>
          <a:lstStyle/>
          <a:p>
            <a:r>
              <a:rPr lang="en-US" dirty="0"/>
              <a:t>Distributed Transaction </a:t>
            </a:r>
            <a:endParaRPr lang="en-IN" dirty="0"/>
          </a:p>
        </p:txBody>
      </p:sp>
      <p:sp>
        <p:nvSpPr>
          <p:cNvPr id="3" name="Content Placeholder 2">
            <a:extLst>
              <a:ext uri="{FF2B5EF4-FFF2-40B4-BE49-F238E27FC236}">
                <a16:creationId xmlns:a16="http://schemas.microsoft.com/office/drawing/2014/main" id="{BCA5C541-6D43-4A9D-AB3E-ED8F847DFCAE}"/>
              </a:ext>
            </a:extLst>
          </p:cNvPr>
          <p:cNvSpPr>
            <a:spLocks noGrp="1"/>
          </p:cNvSpPr>
          <p:nvPr>
            <p:ph idx="1"/>
          </p:nvPr>
        </p:nvSpPr>
        <p:spPr>
          <a:xfrm>
            <a:off x="714214" y="1253331"/>
            <a:ext cx="10515600" cy="4351338"/>
          </a:xfrm>
        </p:spPr>
        <p:txBody>
          <a:bodyPr>
            <a:normAutofit fontScale="77500" lnSpcReduction="20000"/>
          </a:bodyPr>
          <a:lstStyle/>
          <a:p>
            <a:pPr algn="just">
              <a:lnSpc>
                <a:spcPct val="160000"/>
              </a:lnSpc>
            </a:pPr>
            <a:r>
              <a:rPr lang="en-US" b="0" i="0" dirty="0">
                <a:solidFill>
                  <a:srgbClr val="202122"/>
                </a:solidFill>
                <a:effectLst/>
                <a:latin typeface="Arial" panose="020B0604020202020204" pitchFamily="34" charset="0"/>
              </a:rPr>
              <a:t>A </a:t>
            </a:r>
            <a:r>
              <a:rPr lang="en-US" b="1" i="0" dirty="0">
                <a:solidFill>
                  <a:srgbClr val="202122"/>
                </a:solidFill>
                <a:effectLst/>
                <a:latin typeface="Arial" panose="020B0604020202020204" pitchFamily="34" charset="0"/>
              </a:rPr>
              <a:t>distributed transaction</a:t>
            </a:r>
            <a:r>
              <a:rPr lang="en-US" b="0" i="0" dirty="0">
                <a:solidFill>
                  <a:srgbClr val="202122"/>
                </a:solidFill>
                <a:effectLst/>
                <a:latin typeface="Arial" panose="020B0604020202020204" pitchFamily="34" charset="0"/>
              </a:rPr>
              <a:t> is a </a:t>
            </a:r>
            <a:r>
              <a:rPr lang="en-US" b="0" i="0" u="none" strike="noStrike" dirty="0">
                <a:solidFill>
                  <a:srgbClr val="0645AD"/>
                </a:solidFill>
                <a:effectLst/>
                <a:latin typeface="Arial" panose="020B0604020202020204" pitchFamily="34" charset="0"/>
                <a:hlinkClick r:id="rId2" tooltip="Database transaction"/>
              </a:rPr>
              <a:t>database transaction</a:t>
            </a:r>
            <a:r>
              <a:rPr lang="en-US" b="0" i="0" dirty="0">
                <a:solidFill>
                  <a:srgbClr val="202122"/>
                </a:solidFill>
                <a:effectLst/>
                <a:latin typeface="Arial" panose="020B0604020202020204" pitchFamily="34" charset="0"/>
              </a:rPr>
              <a:t> in which two or more network hosts are involved. Usually, hosts provide </a:t>
            </a:r>
            <a:r>
              <a:rPr lang="en-US" b="1" i="0" dirty="0">
                <a:solidFill>
                  <a:srgbClr val="202122"/>
                </a:solidFill>
                <a:effectLst/>
                <a:latin typeface="Arial" panose="020B0604020202020204" pitchFamily="34" charset="0"/>
              </a:rPr>
              <a:t>transactional resources</a:t>
            </a:r>
            <a:r>
              <a:rPr lang="en-US" b="0" i="0" dirty="0">
                <a:solidFill>
                  <a:srgbClr val="202122"/>
                </a:solidFill>
                <a:effectLst/>
                <a:latin typeface="Arial" panose="020B0604020202020204" pitchFamily="34" charset="0"/>
              </a:rPr>
              <a:t>, while the </a:t>
            </a:r>
            <a:r>
              <a:rPr lang="en-US" b="1" i="0" dirty="0">
                <a:solidFill>
                  <a:srgbClr val="202122"/>
                </a:solidFill>
                <a:effectLst/>
                <a:latin typeface="Arial" panose="020B0604020202020204" pitchFamily="34" charset="0"/>
              </a:rPr>
              <a:t>transaction manager</a:t>
            </a:r>
            <a:r>
              <a:rPr lang="en-US" b="0" i="0" dirty="0">
                <a:solidFill>
                  <a:srgbClr val="202122"/>
                </a:solidFill>
                <a:effectLst/>
                <a:latin typeface="Arial" panose="020B0604020202020204" pitchFamily="34" charset="0"/>
              </a:rPr>
              <a:t> is responsible for creating and managing a global transaction that encompasses all operations against such resources. Distributed transactions, as any other </a:t>
            </a:r>
            <a:r>
              <a:rPr lang="en-US" b="0" i="0" u="none" strike="noStrike" dirty="0">
                <a:solidFill>
                  <a:srgbClr val="0645AD"/>
                </a:solidFill>
                <a:effectLst/>
                <a:latin typeface="Arial" panose="020B0604020202020204" pitchFamily="34" charset="0"/>
                <a:hlinkClick r:id="rId2" tooltip="Database transaction"/>
              </a:rPr>
              <a:t>transactions</a:t>
            </a:r>
            <a:r>
              <a:rPr lang="en-US" b="0" i="0" dirty="0">
                <a:solidFill>
                  <a:srgbClr val="202122"/>
                </a:solidFill>
                <a:effectLst/>
                <a:latin typeface="Arial" panose="020B0604020202020204" pitchFamily="34" charset="0"/>
              </a:rPr>
              <a:t>, must have all four </a:t>
            </a:r>
            <a:r>
              <a:rPr lang="en-US" b="0" i="0" u="none" strike="noStrike" dirty="0">
                <a:solidFill>
                  <a:srgbClr val="0645AD"/>
                </a:solidFill>
                <a:effectLst/>
                <a:latin typeface="Arial" panose="020B0604020202020204" pitchFamily="34" charset="0"/>
                <a:hlinkClick r:id="rId3" tooltip="ACID"/>
              </a:rPr>
              <a:t>ASID (atomicity, consistency, isolation, durability)</a:t>
            </a:r>
            <a:r>
              <a:rPr lang="en-US" b="0" i="0" dirty="0">
                <a:solidFill>
                  <a:srgbClr val="202122"/>
                </a:solidFill>
                <a:effectLst/>
                <a:latin typeface="Arial" panose="020B0604020202020204" pitchFamily="34" charset="0"/>
              </a:rPr>
              <a:t> properties, where atomicity guarantees all-or-nothing outcomes for the unit of work (operations bundle).</a:t>
            </a:r>
          </a:p>
          <a:p>
            <a:pPr marL="0" indent="0">
              <a:buNone/>
            </a:pPr>
            <a:br>
              <a:rPr lang="en-US" dirty="0"/>
            </a:br>
            <a:endParaRPr lang="en-IN" dirty="0"/>
          </a:p>
        </p:txBody>
      </p:sp>
    </p:spTree>
    <p:extLst>
      <p:ext uri="{BB962C8B-B14F-4D97-AF65-F5344CB8AC3E}">
        <p14:creationId xmlns:p14="http://schemas.microsoft.com/office/powerpoint/2010/main" val="3011417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17E92-0552-4605-9A1A-FD9A6AFA6B27}"/>
              </a:ext>
            </a:extLst>
          </p:cNvPr>
          <p:cNvSpPr>
            <a:spLocks noGrp="1"/>
          </p:cNvSpPr>
          <p:nvPr>
            <p:ph type="title"/>
          </p:nvPr>
        </p:nvSpPr>
        <p:spPr/>
        <p:txBody>
          <a:bodyPr/>
          <a:lstStyle/>
          <a:p>
            <a:r>
              <a:rPr lang="en-US" dirty="0"/>
              <a:t>Atomicity </a:t>
            </a:r>
            <a:endParaRPr lang="en-IN" dirty="0"/>
          </a:p>
        </p:txBody>
      </p:sp>
      <p:sp>
        <p:nvSpPr>
          <p:cNvPr id="3" name="Content Placeholder 2">
            <a:extLst>
              <a:ext uri="{FF2B5EF4-FFF2-40B4-BE49-F238E27FC236}">
                <a16:creationId xmlns:a16="http://schemas.microsoft.com/office/drawing/2014/main" id="{D65F2B6C-0B79-488B-B334-27C3B9F7E57F}"/>
              </a:ext>
            </a:extLst>
          </p:cNvPr>
          <p:cNvSpPr>
            <a:spLocks noGrp="1"/>
          </p:cNvSpPr>
          <p:nvPr>
            <p:ph idx="1"/>
          </p:nvPr>
        </p:nvSpPr>
        <p:spPr/>
        <p:txBody>
          <a:bodyPr/>
          <a:lstStyle/>
          <a:p>
            <a:r>
              <a:rPr lang="en-US" dirty="0"/>
              <a:t>Either all or none of the transaction's operations are performed</a:t>
            </a:r>
            <a:endParaRPr lang="en-IN" dirty="0"/>
          </a:p>
        </p:txBody>
      </p:sp>
    </p:spTree>
    <p:extLst>
      <p:ext uri="{BB962C8B-B14F-4D97-AF65-F5344CB8AC3E}">
        <p14:creationId xmlns:p14="http://schemas.microsoft.com/office/powerpoint/2010/main" val="1480121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545A0-8FDB-49C7-9B25-5D3E0340B81D}"/>
              </a:ext>
            </a:extLst>
          </p:cNvPr>
          <p:cNvSpPr>
            <a:spLocks noGrp="1"/>
          </p:cNvSpPr>
          <p:nvPr>
            <p:ph type="title"/>
          </p:nvPr>
        </p:nvSpPr>
        <p:spPr/>
        <p:txBody>
          <a:bodyPr/>
          <a:lstStyle/>
          <a:p>
            <a:r>
              <a:rPr lang="en-US" dirty="0" err="1"/>
              <a:t>Serializibility</a:t>
            </a:r>
            <a:r>
              <a:rPr lang="en-US" dirty="0"/>
              <a:t> </a:t>
            </a:r>
            <a:endParaRPr lang="en-IN" dirty="0"/>
          </a:p>
        </p:txBody>
      </p:sp>
      <p:sp>
        <p:nvSpPr>
          <p:cNvPr id="3" name="Content Placeholder 2">
            <a:extLst>
              <a:ext uri="{FF2B5EF4-FFF2-40B4-BE49-F238E27FC236}">
                <a16:creationId xmlns:a16="http://schemas.microsoft.com/office/drawing/2014/main" id="{45C7D641-0A47-4EA6-8693-759A00E610B3}"/>
              </a:ext>
            </a:extLst>
          </p:cNvPr>
          <p:cNvSpPr>
            <a:spLocks noGrp="1"/>
          </p:cNvSpPr>
          <p:nvPr>
            <p:ph idx="1"/>
          </p:nvPr>
        </p:nvSpPr>
        <p:spPr/>
        <p:txBody>
          <a:bodyPr/>
          <a:lstStyle/>
          <a:p>
            <a:r>
              <a:rPr lang="en-US" dirty="0"/>
              <a:t>Serializability If several transactions are executed concurrently, the result must be the same as if they were executed serially in some order. The activity of guaranteeing transactions' serializability is called concurrency control. If a system provides concurrency control, the programmer can write the transaction as if it were executed alone. </a:t>
            </a:r>
            <a:endParaRPr lang="en-IN" dirty="0"/>
          </a:p>
        </p:txBody>
      </p:sp>
    </p:spTree>
    <p:extLst>
      <p:ext uri="{BB962C8B-B14F-4D97-AF65-F5344CB8AC3E}">
        <p14:creationId xmlns:p14="http://schemas.microsoft.com/office/powerpoint/2010/main" val="3885859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E2A50-D098-4D27-9DF1-5A2BA6D91778}"/>
              </a:ext>
            </a:extLst>
          </p:cNvPr>
          <p:cNvSpPr>
            <a:spLocks noGrp="1"/>
          </p:cNvSpPr>
          <p:nvPr>
            <p:ph type="title"/>
          </p:nvPr>
        </p:nvSpPr>
        <p:spPr/>
        <p:txBody>
          <a:bodyPr/>
          <a:lstStyle/>
          <a:p>
            <a:r>
              <a:rPr lang="en-US" dirty="0"/>
              <a:t>Isolation </a:t>
            </a:r>
            <a:endParaRPr lang="en-IN" dirty="0"/>
          </a:p>
        </p:txBody>
      </p:sp>
      <p:sp>
        <p:nvSpPr>
          <p:cNvPr id="3" name="Content Placeholder 2">
            <a:extLst>
              <a:ext uri="{FF2B5EF4-FFF2-40B4-BE49-F238E27FC236}">
                <a16:creationId xmlns:a16="http://schemas.microsoft.com/office/drawing/2014/main" id="{B1788066-D172-497C-9BD8-9BF831C1DB96}"/>
              </a:ext>
            </a:extLst>
          </p:cNvPr>
          <p:cNvSpPr>
            <a:spLocks noGrp="1"/>
          </p:cNvSpPr>
          <p:nvPr>
            <p:ph idx="1"/>
          </p:nvPr>
        </p:nvSpPr>
        <p:spPr/>
        <p:txBody>
          <a:bodyPr/>
          <a:lstStyle/>
          <a:p>
            <a:pPr>
              <a:lnSpc>
                <a:spcPct val="200000"/>
              </a:lnSpc>
            </a:pPr>
            <a:r>
              <a:rPr lang="en-US" dirty="0"/>
              <a:t>During the execution of the transaction schedule, no temporary changes are shared to outside </a:t>
            </a:r>
            <a:r>
              <a:rPr lang="en-US" dirty="0" err="1"/>
              <a:t>trnasaction</a:t>
            </a:r>
            <a:r>
              <a:rPr lang="en-US" dirty="0"/>
              <a:t>. </a:t>
            </a:r>
            <a:endParaRPr lang="en-IN" dirty="0"/>
          </a:p>
        </p:txBody>
      </p:sp>
    </p:spTree>
    <p:extLst>
      <p:ext uri="{BB962C8B-B14F-4D97-AF65-F5344CB8AC3E}">
        <p14:creationId xmlns:p14="http://schemas.microsoft.com/office/powerpoint/2010/main" val="2841234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D515A-294C-4F3F-A5D5-542F7396AE7E}"/>
              </a:ext>
            </a:extLst>
          </p:cNvPr>
          <p:cNvSpPr>
            <a:spLocks noGrp="1"/>
          </p:cNvSpPr>
          <p:nvPr>
            <p:ph type="title"/>
          </p:nvPr>
        </p:nvSpPr>
        <p:spPr/>
        <p:txBody>
          <a:bodyPr/>
          <a:lstStyle/>
          <a:p>
            <a:r>
              <a:rPr lang="en-US" dirty="0"/>
              <a:t>Durability </a:t>
            </a:r>
            <a:endParaRPr lang="en-IN" dirty="0"/>
          </a:p>
        </p:txBody>
      </p:sp>
      <p:sp>
        <p:nvSpPr>
          <p:cNvPr id="3" name="Content Placeholder 2">
            <a:extLst>
              <a:ext uri="{FF2B5EF4-FFF2-40B4-BE49-F238E27FC236}">
                <a16:creationId xmlns:a16="http://schemas.microsoft.com/office/drawing/2014/main" id="{92118612-C49C-4118-A8D8-84409A6225E9}"/>
              </a:ext>
            </a:extLst>
          </p:cNvPr>
          <p:cNvSpPr>
            <a:spLocks noGrp="1"/>
          </p:cNvSpPr>
          <p:nvPr>
            <p:ph idx="1"/>
          </p:nvPr>
        </p:nvSpPr>
        <p:spPr/>
        <p:txBody>
          <a:bodyPr/>
          <a:lstStyle/>
          <a:p>
            <a:r>
              <a:rPr lang="en-US" dirty="0"/>
              <a:t>Once a transaction has committed, the system must guarantee that the results of its operations will never be lost, independent of subsequent failures. Since the results of a transaction which must be preserved by the system. </a:t>
            </a:r>
            <a:endParaRPr lang="en-IN" dirty="0"/>
          </a:p>
        </p:txBody>
      </p:sp>
    </p:spTree>
    <p:extLst>
      <p:ext uri="{BB962C8B-B14F-4D97-AF65-F5344CB8AC3E}">
        <p14:creationId xmlns:p14="http://schemas.microsoft.com/office/powerpoint/2010/main" val="1985554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8ECF1-A71F-4C0E-A8C3-F3B604A59A37}"/>
              </a:ext>
            </a:extLst>
          </p:cNvPr>
          <p:cNvSpPr>
            <a:spLocks noGrp="1"/>
          </p:cNvSpPr>
          <p:nvPr>
            <p:ph type="title"/>
          </p:nvPr>
        </p:nvSpPr>
        <p:spPr/>
        <p:txBody>
          <a:bodyPr/>
          <a:lstStyle/>
          <a:p>
            <a:r>
              <a:rPr lang="en-US" dirty="0"/>
              <a:t>Sample Distributed Transaction </a:t>
            </a:r>
            <a:endParaRPr lang="en-IN" dirty="0"/>
          </a:p>
        </p:txBody>
      </p:sp>
      <p:sp>
        <p:nvSpPr>
          <p:cNvPr id="3" name="Content Placeholder 2">
            <a:extLst>
              <a:ext uri="{FF2B5EF4-FFF2-40B4-BE49-F238E27FC236}">
                <a16:creationId xmlns:a16="http://schemas.microsoft.com/office/drawing/2014/main" id="{2A16F157-77AE-4500-8C0D-E5CD4DCD7E14}"/>
              </a:ext>
            </a:extLst>
          </p:cNvPr>
          <p:cNvSpPr>
            <a:spLocks noGrp="1"/>
          </p:cNvSpPr>
          <p:nvPr>
            <p:ph idx="1"/>
          </p:nvPr>
        </p:nvSpPr>
        <p:spPr/>
        <p:txBody>
          <a:bodyPr/>
          <a:lstStyle/>
          <a:p>
            <a:r>
              <a:rPr lang="en-US" dirty="0"/>
              <a:t>See the lecture Note for </a:t>
            </a:r>
            <a:r>
              <a:rPr lang="en-US" dirty="0" err="1"/>
              <a:t>Begin_transaction</a:t>
            </a:r>
            <a:r>
              <a:rPr lang="en-US" dirty="0"/>
              <a:t>, Agent, and </a:t>
            </a:r>
            <a:r>
              <a:rPr lang="en-US" dirty="0" err="1"/>
              <a:t>Root_agent</a:t>
            </a:r>
            <a:r>
              <a:rPr lang="en-US" dirty="0"/>
              <a:t> Description also the sample code </a:t>
            </a:r>
            <a:endParaRPr lang="en-IN" dirty="0"/>
          </a:p>
        </p:txBody>
      </p:sp>
    </p:spTree>
    <p:extLst>
      <p:ext uri="{BB962C8B-B14F-4D97-AF65-F5344CB8AC3E}">
        <p14:creationId xmlns:p14="http://schemas.microsoft.com/office/powerpoint/2010/main" val="1911835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5017E3-FCA9-4AB4-A53D-BDBFAC2DA9EF}"/>
              </a:ext>
            </a:extLst>
          </p:cNvPr>
          <p:cNvSpPr>
            <a:spLocks noGrp="1"/>
          </p:cNvSpPr>
          <p:nvPr>
            <p:ph type="title"/>
          </p:nvPr>
        </p:nvSpPr>
        <p:spPr/>
        <p:txBody>
          <a:bodyPr/>
          <a:lstStyle/>
          <a:p>
            <a:r>
              <a:rPr lang="en-US" dirty="0"/>
              <a:t>Pre-requisite </a:t>
            </a:r>
            <a:endParaRPr lang="en-IN" dirty="0"/>
          </a:p>
        </p:txBody>
      </p:sp>
      <p:sp>
        <p:nvSpPr>
          <p:cNvPr id="5" name="Text Placeholder 4">
            <a:extLst>
              <a:ext uri="{FF2B5EF4-FFF2-40B4-BE49-F238E27FC236}">
                <a16:creationId xmlns:a16="http://schemas.microsoft.com/office/drawing/2014/main" id="{81DFF026-74FF-45C5-8EE1-DCBE224623DD}"/>
              </a:ext>
            </a:extLst>
          </p:cNvPr>
          <p:cNvSpPr>
            <a:spLocks noGrp="1"/>
          </p:cNvSpPr>
          <p:nvPr>
            <p:ph type="body" idx="1"/>
          </p:nvPr>
        </p:nvSpPr>
        <p:spPr/>
        <p:txBody>
          <a:bodyPr/>
          <a:lstStyle/>
          <a:p>
            <a:r>
              <a:rPr lang="en-US" dirty="0"/>
              <a:t>Log  File </a:t>
            </a:r>
            <a:endParaRPr lang="en-IN" dirty="0"/>
          </a:p>
        </p:txBody>
      </p:sp>
      <p:sp>
        <p:nvSpPr>
          <p:cNvPr id="6" name="Content Placeholder 5">
            <a:extLst>
              <a:ext uri="{FF2B5EF4-FFF2-40B4-BE49-F238E27FC236}">
                <a16:creationId xmlns:a16="http://schemas.microsoft.com/office/drawing/2014/main" id="{AB25992E-D510-4A9F-914D-B6186484CF2A}"/>
              </a:ext>
            </a:extLst>
          </p:cNvPr>
          <p:cNvSpPr>
            <a:spLocks noGrp="1"/>
          </p:cNvSpPr>
          <p:nvPr>
            <p:ph sz="half" idx="2"/>
          </p:nvPr>
        </p:nvSpPr>
        <p:spPr/>
        <p:txBody>
          <a:bodyPr>
            <a:normAutofit lnSpcReduction="10000"/>
          </a:bodyPr>
          <a:lstStyle/>
          <a:p>
            <a:r>
              <a:rPr lang="en-US" dirty="0" err="1"/>
              <a:t>Start_Transaction_marker</a:t>
            </a:r>
            <a:endParaRPr lang="en-US" dirty="0"/>
          </a:p>
          <a:p>
            <a:r>
              <a:rPr lang="en-US" dirty="0"/>
              <a:t>User name</a:t>
            </a:r>
          </a:p>
          <a:p>
            <a:r>
              <a:rPr lang="en-IN" dirty="0"/>
              <a:t>Old Value</a:t>
            </a:r>
          </a:p>
          <a:p>
            <a:r>
              <a:rPr lang="en-IN" dirty="0"/>
              <a:t>New Value</a:t>
            </a:r>
          </a:p>
          <a:p>
            <a:r>
              <a:rPr lang="en-IN" dirty="0"/>
              <a:t>Operation</a:t>
            </a:r>
          </a:p>
          <a:p>
            <a:r>
              <a:rPr lang="en-IN" dirty="0"/>
              <a:t>Time </a:t>
            </a:r>
          </a:p>
          <a:p>
            <a:r>
              <a:rPr lang="en-IN" dirty="0"/>
              <a:t>Distributed Log is used in DDBMS</a:t>
            </a:r>
          </a:p>
        </p:txBody>
      </p:sp>
      <p:sp>
        <p:nvSpPr>
          <p:cNvPr id="7" name="Text Placeholder 6">
            <a:extLst>
              <a:ext uri="{FF2B5EF4-FFF2-40B4-BE49-F238E27FC236}">
                <a16:creationId xmlns:a16="http://schemas.microsoft.com/office/drawing/2014/main" id="{1E9EBEE8-A6FA-4E50-9454-FBDA2DE341CE}"/>
              </a:ext>
            </a:extLst>
          </p:cNvPr>
          <p:cNvSpPr>
            <a:spLocks noGrp="1"/>
          </p:cNvSpPr>
          <p:nvPr>
            <p:ph type="body" sz="quarter" idx="3"/>
          </p:nvPr>
        </p:nvSpPr>
        <p:spPr/>
        <p:txBody>
          <a:bodyPr/>
          <a:lstStyle/>
          <a:p>
            <a:r>
              <a:rPr lang="en-US" dirty="0"/>
              <a:t>Other Concepts </a:t>
            </a:r>
            <a:endParaRPr lang="en-IN" dirty="0"/>
          </a:p>
        </p:txBody>
      </p:sp>
      <p:sp>
        <p:nvSpPr>
          <p:cNvPr id="8" name="Content Placeholder 7">
            <a:extLst>
              <a:ext uri="{FF2B5EF4-FFF2-40B4-BE49-F238E27FC236}">
                <a16:creationId xmlns:a16="http://schemas.microsoft.com/office/drawing/2014/main" id="{E2F5F609-FAAE-497B-BD22-BC41B9F51109}"/>
              </a:ext>
            </a:extLst>
          </p:cNvPr>
          <p:cNvSpPr>
            <a:spLocks noGrp="1"/>
          </p:cNvSpPr>
          <p:nvPr>
            <p:ph sz="quarter" idx="4"/>
          </p:nvPr>
        </p:nvSpPr>
        <p:spPr/>
        <p:txBody>
          <a:bodyPr>
            <a:normAutofit lnSpcReduction="10000"/>
          </a:bodyPr>
          <a:lstStyle/>
          <a:p>
            <a:r>
              <a:rPr lang="en-US" dirty="0"/>
              <a:t>Commit</a:t>
            </a:r>
          </a:p>
          <a:p>
            <a:r>
              <a:rPr lang="en-US" dirty="0"/>
              <a:t>Deferred update using Shadow Paging</a:t>
            </a:r>
          </a:p>
          <a:p>
            <a:r>
              <a:rPr lang="en-US" dirty="0"/>
              <a:t>Dirty Bit to identify the block to be updated into the disk; not all the blocks. </a:t>
            </a:r>
          </a:p>
          <a:p>
            <a:r>
              <a:rPr lang="en-US" dirty="0"/>
              <a:t>Steal and No-Steal </a:t>
            </a:r>
          </a:p>
          <a:p>
            <a:endParaRPr lang="en-US" dirty="0"/>
          </a:p>
          <a:p>
            <a:endParaRPr lang="en-IN" dirty="0"/>
          </a:p>
        </p:txBody>
      </p:sp>
    </p:spTree>
    <p:extLst>
      <p:ext uri="{BB962C8B-B14F-4D97-AF65-F5344CB8AC3E}">
        <p14:creationId xmlns:p14="http://schemas.microsoft.com/office/powerpoint/2010/main" val="3020604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lowchart: Document 14">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E963A532-A5D9-4702-A5A1-8303E2F55206}"/>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Reference Model of Distributed Transaction </a:t>
            </a:r>
          </a:p>
        </p:txBody>
      </p:sp>
      <p:pic>
        <p:nvPicPr>
          <p:cNvPr id="10" name="Content Placeholder 9">
            <a:extLst>
              <a:ext uri="{FF2B5EF4-FFF2-40B4-BE49-F238E27FC236}">
                <a16:creationId xmlns:a16="http://schemas.microsoft.com/office/drawing/2014/main" id="{B783FC1C-1805-41F7-8522-1312351AF6CF}"/>
              </a:ext>
            </a:extLst>
          </p:cNvPr>
          <p:cNvPicPr>
            <a:picLocks noGrp="1" noChangeAspect="1"/>
          </p:cNvPicPr>
          <p:nvPr>
            <p:ph idx="1"/>
          </p:nvPr>
        </p:nvPicPr>
        <p:blipFill>
          <a:blip r:embed="rId3"/>
          <a:stretch>
            <a:fillRect/>
          </a:stretch>
        </p:blipFill>
        <p:spPr>
          <a:xfrm>
            <a:off x="4352544" y="39887"/>
            <a:ext cx="7700525" cy="6795713"/>
          </a:xfrm>
          <a:prstGeom prst="rect">
            <a:avLst/>
          </a:prstGeom>
        </p:spPr>
      </p:pic>
    </p:spTree>
    <p:extLst>
      <p:ext uri="{BB962C8B-B14F-4D97-AF65-F5344CB8AC3E}">
        <p14:creationId xmlns:p14="http://schemas.microsoft.com/office/powerpoint/2010/main" val="2975795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BD343-9B19-47EE-83CB-5A26B1547E08}"/>
              </a:ext>
            </a:extLst>
          </p:cNvPr>
          <p:cNvSpPr>
            <a:spLocks noGrp="1"/>
          </p:cNvSpPr>
          <p:nvPr>
            <p:ph type="title"/>
          </p:nvPr>
        </p:nvSpPr>
        <p:spPr/>
        <p:txBody>
          <a:bodyPr/>
          <a:lstStyle/>
          <a:p>
            <a:r>
              <a:rPr lang="en-US" dirty="0"/>
              <a:t>2-Phase Commit Protocol (2PC)	</a:t>
            </a:r>
            <a:endParaRPr lang="en-IN" dirty="0"/>
          </a:p>
        </p:txBody>
      </p:sp>
      <p:sp>
        <p:nvSpPr>
          <p:cNvPr id="3" name="Content Placeholder 2">
            <a:extLst>
              <a:ext uri="{FF2B5EF4-FFF2-40B4-BE49-F238E27FC236}">
                <a16:creationId xmlns:a16="http://schemas.microsoft.com/office/drawing/2014/main" id="{28BC3A17-F985-473E-9E55-6B0816DB7B7B}"/>
              </a:ext>
            </a:extLst>
          </p:cNvPr>
          <p:cNvSpPr>
            <a:spLocks noGrp="1"/>
          </p:cNvSpPr>
          <p:nvPr>
            <p:ph idx="1"/>
          </p:nvPr>
        </p:nvSpPr>
        <p:spPr>
          <a:xfrm>
            <a:off x="384048" y="1825625"/>
            <a:ext cx="11430000" cy="4351338"/>
          </a:xfrm>
        </p:spPr>
        <p:txBody>
          <a:bodyPr>
            <a:normAutofit fontScale="70000" lnSpcReduction="20000"/>
          </a:bodyPr>
          <a:lstStyle/>
          <a:p>
            <a:r>
              <a:rPr lang="en-US" dirty="0"/>
              <a:t>Coordinator:</a:t>
            </a:r>
          </a:p>
          <a:p>
            <a:pPr marL="0" indent="0">
              <a:buNone/>
            </a:pPr>
            <a:r>
              <a:rPr lang="en-US" dirty="0"/>
              <a:t> 	Write "prepare" record in the log; </a:t>
            </a:r>
          </a:p>
          <a:p>
            <a:pPr marL="0" indent="0">
              <a:buNone/>
            </a:pPr>
            <a:r>
              <a:rPr lang="en-US" dirty="0"/>
              <a:t>	Send PREPARE message and activate timeout </a:t>
            </a:r>
          </a:p>
          <a:p>
            <a:pPr marL="0" indent="0">
              <a:buNone/>
            </a:pPr>
            <a:r>
              <a:rPr lang="en-US" dirty="0"/>
              <a:t>Participant: </a:t>
            </a:r>
          </a:p>
          <a:p>
            <a:pPr marL="0" indent="0">
              <a:buNone/>
            </a:pPr>
            <a:r>
              <a:rPr lang="en-US" dirty="0"/>
              <a:t>	Wait for PREPARE message; </a:t>
            </a:r>
          </a:p>
          <a:p>
            <a:pPr marL="0" indent="0">
              <a:buNone/>
            </a:pPr>
            <a:r>
              <a:rPr lang="en-US" dirty="0"/>
              <a:t>	If the participant is willing to commit </a:t>
            </a:r>
          </a:p>
          <a:p>
            <a:pPr marL="0" indent="0">
              <a:buNone/>
            </a:pPr>
            <a:r>
              <a:rPr lang="en-US" dirty="0"/>
              <a:t>	then begin </a:t>
            </a:r>
          </a:p>
          <a:p>
            <a:pPr marL="0" indent="0">
              <a:buNone/>
            </a:pPr>
            <a:r>
              <a:rPr lang="en-US" dirty="0"/>
              <a:t>		Write </a:t>
            </a:r>
            <a:r>
              <a:rPr lang="en-US" dirty="0" err="1"/>
              <a:t>subtransaction's</a:t>
            </a:r>
            <a:r>
              <a:rPr lang="en-US" dirty="0"/>
              <a:t> records in the log; </a:t>
            </a:r>
          </a:p>
          <a:p>
            <a:pPr marL="0" indent="0">
              <a:buNone/>
            </a:pPr>
            <a:r>
              <a:rPr lang="en-US" dirty="0"/>
              <a:t>		Write "ready" record in the log; </a:t>
            </a:r>
          </a:p>
          <a:p>
            <a:pPr marL="0" indent="0">
              <a:buNone/>
            </a:pPr>
            <a:r>
              <a:rPr lang="en-US" dirty="0"/>
              <a:t>		Send READY answer message to coordinator end else begin Write "abort" record in the log; </a:t>
            </a:r>
          </a:p>
          <a:p>
            <a:pPr marL="0" indent="0">
              <a:buNone/>
            </a:pPr>
            <a:r>
              <a:rPr lang="en-US" dirty="0"/>
              <a:t>		Send ABORT answer message to coordinator</a:t>
            </a:r>
          </a:p>
          <a:p>
            <a:pPr marL="0" indent="0">
              <a:buNone/>
            </a:pPr>
            <a:r>
              <a:rPr lang="en-US" dirty="0"/>
              <a:t>	 end </a:t>
            </a:r>
          </a:p>
        </p:txBody>
      </p:sp>
    </p:spTree>
    <p:extLst>
      <p:ext uri="{BB962C8B-B14F-4D97-AF65-F5344CB8AC3E}">
        <p14:creationId xmlns:p14="http://schemas.microsoft.com/office/powerpoint/2010/main" val="18568386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CF2CD-C5D5-4E30-8BD4-46CF13C6C160}"/>
              </a:ext>
            </a:extLst>
          </p:cNvPr>
          <p:cNvSpPr>
            <a:spLocks noGrp="1"/>
          </p:cNvSpPr>
          <p:nvPr>
            <p:ph idx="1"/>
          </p:nvPr>
        </p:nvSpPr>
        <p:spPr>
          <a:xfrm>
            <a:off x="838200" y="274320"/>
            <a:ext cx="10515600" cy="5902643"/>
          </a:xfrm>
        </p:spPr>
        <p:txBody>
          <a:bodyPr>
            <a:normAutofit fontScale="92500" lnSpcReduction="10000"/>
          </a:bodyPr>
          <a:lstStyle/>
          <a:p>
            <a:r>
              <a:rPr lang="en-US" dirty="0"/>
              <a:t>Coordinator: </a:t>
            </a:r>
          </a:p>
          <a:p>
            <a:pPr marL="0" indent="0">
              <a:buNone/>
            </a:pPr>
            <a:r>
              <a:rPr lang="en-US" dirty="0"/>
              <a:t>	Wait for ANSWER message (READY or ABORT) from all participants or timeout; </a:t>
            </a:r>
          </a:p>
          <a:p>
            <a:pPr marL="0" indent="0">
              <a:buNone/>
            </a:pPr>
            <a:r>
              <a:rPr lang="en-US" dirty="0"/>
              <a:t>	If timeout expired or some answer message is ABORT </a:t>
            </a:r>
          </a:p>
          <a:p>
            <a:pPr marL="0" indent="0">
              <a:buNone/>
            </a:pPr>
            <a:r>
              <a:rPr lang="en-US" dirty="0"/>
              <a:t>	then begin </a:t>
            </a:r>
          </a:p>
          <a:p>
            <a:pPr marL="0" indent="0">
              <a:buNone/>
            </a:pPr>
            <a:r>
              <a:rPr lang="en-US" dirty="0"/>
              <a:t>		Write "global- abort" record in the log; </a:t>
            </a:r>
          </a:p>
          <a:p>
            <a:pPr marL="0" indent="0">
              <a:buNone/>
            </a:pPr>
            <a:r>
              <a:rPr lang="en-US" dirty="0"/>
              <a:t>		Send ABORT command message to all participants </a:t>
            </a:r>
          </a:p>
          <a:p>
            <a:pPr marL="0" indent="0">
              <a:buNone/>
            </a:pPr>
            <a:r>
              <a:rPr lang="en-US" dirty="0"/>
              <a:t>	end </a:t>
            </a:r>
          </a:p>
          <a:p>
            <a:pPr marL="0" indent="0">
              <a:buNone/>
            </a:pPr>
            <a:r>
              <a:rPr lang="en-US" dirty="0"/>
              <a:t>	else (* all answers arrived and were READY *) </a:t>
            </a:r>
          </a:p>
          <a:p>
            <a:pPr marL="0" indent="0">
              <a:buNone/>
            </a:pPr>
            <a:r>
              <a:rPr lang="en-US" dirty="0"/>
              <a:t>	begin</a:t>
            </a:r>
          </a:p>
          <a:p>
            <a:pPr marL="0" indent="0">
              <a:buNone/>
            </a:pPr>
            <a:r>
              <a:rPr lang="en-US" dirty="0"/>
              <a:t>		 Write "global- commit" record in the log; </a:t>
            </a:r>
          </a:p>
          <a:p>
            <a:pPr marL="0" indent="0">
              <a:buNone/>
            </a:pPr>
            <a:r>
              <a:rPr lang="en-US" dirty="0"/>
              <a:t>		Send COMMIT command message to all participants </a:t>
            </a:r>
          </a:p>
          <a:p>
            <a:pPr marL="0" indent="0">
              <a:buNone/>
            </a:pPr>
            <a:r>
              <a:rPr lang="en-US" dirty="0"/>
              <a:t>	end </a:t>
            </a:r>
          </a:p>
          <a:p>
            <a:endParaRPr lang="en-IN" dirty="0"/>
          </a:p>
        </p:txBody>
      </p:sp>
    </p:spTree>
    <p:extLst>
      <p:ext uri="{BB962C8B-B14F-4D97-AF65-F5344CB8AC3E}">
        <p14:creationId xmlns:p14="http://schemas.microsoft.com/office/powerpoint/2010/main" val="2970920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CCEBF-38C1-4CE9-BF34-3E38D6660309}"/>
              </a:ext>
            </a:extLst>
          </p:cNvPr>
          <p:cNvSpPr>
            <a:spLocks noGrp="1"/>
          </p:cNvSpPr>
          <p:nvPr>
            <p:ph type="title"/>
          </p:nvPr>
        </p:nvSpPr>
        <p:spPr/>
        <p:txBody>
          <a:bodyPr/>
          <a:lstStyle/>
          <a:p>
            <a:r>
              <a:rPr lang="en-US" dirty="0"/>
              <a:t>What is Distribution Transparency?  </a:t>
            </a:r>
            <a:endParaRPr lang="en-IN" dirty="0"/>
          </a:p>
        </p:txBody>
      </p:sp>
      <p:sp>
        <p:nvSpPr>
          <p:cNvPr id="3" name="Content Placeholder 2">
            <a:extLst>
              <a:ext uri="{FF2B5EF4-FFF2-40B4-BE49-F238E27FC236}">
                <a16:creationId xmlns:a16="http://schemas.microsoft.com/office/drawing/2014/main" id="{D3B4D596-0BEC-40C9-B29B-C82A83F309C7}"/>
              </a:ext>
            </a:extLst>
          </p:cNvPr>
          <p:cNvSpPr>
            <a:spLocks noGrp="1"/>
          </p:cNvSpPr>
          <p:nvPr>
            <p:ph idx="1"/>
          </p:nvPr>
        </p:nvSpPr>
        <p:spPr>
          <a:xfrm>
            <a:off x="838200" y="1825625"/>
            <a:ext cx="10515600" cy="1000702"/>
          </a:xfrm>
        </p:spPr>
        <p:txBody>
          <a:bodyPr/>
          <a:lstStyle/>
          <a:p>
            <a:r>
              <a:rPr lang="en-US" dirty="0"/>
              <a:t>The query writer is unaware of the source of the data. </a:t>
            </a:r>
            <a:endParaRPr lang="en-IN" dirty="0"/>
          </a:p>
        </p:txBody>
      </p:sp>
      <p:sp>
        <p:nvSpPr>
          <p:cNvPr id="4" name="TextBox 3">
            <a:extLst>
              <a:ext uri="{FF2B5EF4-FFF2-40B4-BE49-F238E27FC236}">
                <a16:creationId xmlns:a16="http://schemas.microsoft.com/office/drawing/2014/main" id="{5CA24B43-FFAB-4425-8E4A-66CCD406ED79}"/>
              </a:ext>
            </a:extLst>
          </p:cNvPr>
          <p:cNvSpPr txBox="1"/>
          <p:nvPr/>
        </p:nvSpPr>
        <p:spPr>
          <a:xfrm>
            <a:off x="574396" y="2641661"/>
            <a:ext cx="8644555" cy="5847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3200" dirty="0"/>
              <a:t>Transparency is of following types:</a:t>
            </a:r>
            <a:endParaRPr lang="en-IN" sz="3200" dirty="0"/>
          </a:p>
        </p:txBody>
      </p:sp>
      <p:sp>
        <p:nvSpPr>
          <p:cNvPr id="5" name="TextBox 4">
            <a:extLst>
              <a:ext uri="{FF2B5EF4-FFF2-40B4-BE49-F238E27FC236}">
                <a16:creationId xmlns:a16="http://schemas.microsoft.com/office/drawing/2014/main" id="{C77176FA-5A0D-466E-A75C-4DB498CAF130}"/>
              </a:ext>
            </a:extLst>
          </p:cNvPr>
          <p:cNvSpPr txBox="1"/>
          <p:nvPr/>
        </p:nvSpPr>
        <p:spPr>
          <a:xfrm>
            <a:off x="1274164" y="3732551"/>
            <a:ext cx="7954806" cy="230832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pPr marL="342900" indent="-342900">
              <a:buFont typeface="Arial" panose="020B0604020202020204" pitchFamily="34" charset="0"/>
              <a:buChar char="•"/>
            </a:pPr>
            <a:r>
              <a:rPr lang="en-US" sz="4800" b="1" dirty="0"/>
              <a:t>Fragmentation Transparency </a:t>
            </a:r>
          </a:p>
          <a:p>
            <a:pPr marL="342900" indent="-342900">
              <a:buFont typeface="Arial" panose="020B0604020202020204" pitchFamily="34" charset="0"/>
              <a:buChar char="•"/>
            </a:pPr>
            <a:r>
              <a:rPr lang="en-US" sz="4800" b="1" dirty="0"/>
              <a:t>Location Transparency </a:t>
            </a:r>
          </a:p>
          <a:p>
            <a:pPr marL="342900" indent="-342900">
              <a:buFont typeface="Arial" panose="020B0604020202020204" pitchFamily="34" charset="0"/>
              <a:buChar char="•"/>
            </a:pPr>
            <a:r>
              <a:rPr lang="en-US" sz="4800" b="1" dirty="0"/>
              <a:t>Local Mapping Transparency </a:t>
            </a:r>
            <a:endParaRPr lang="en-IN" sz="4800" b="1" dirty="0"/>
          </a:p>
        </p:txBody>
      </p:sp>
    </p:spTree>
    <p:extLst>
      <p:ext uri="{BB962C8B-B14F-4D97-AF65-F5344CB8AC3E}">
        <p14:creationId xmlns:p14="http://schemas.microsoft.com/office/powerpoint/2010/main" val="1559918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673EC8-6890-4540-9228-5E91065530E8}"/>
              </a:ext>
            </a:extLst>
          </p:cNvPr>
          <p:cNvSpPr>
            <a:spLocks noGrp="1"/>
          </p:cNvSpPr>
          <p:nvPr>
            <p:ph idx="1"/>
          </p:nvPr>
        </p:nvSpPr>
        <p:spPr>
          <a:xfrm>
            <a:off x="838200" y="310896"/>
            <a:ext cx="10515600" cy="5866067"/>
          </a:xfrm>
        </p:spPr>
        <p:txBody>
          <a:bodyPr/>
          <a:lstStyle/>
          <a:p>
            <a:r>
              <a:rPr lang="en-US" dirty="0"/>
              <a:t>Participant:</a:t>
            </a:r>
          </a:p>
          <a:p>
            <a:pPr marL="457200" lvl="1" indent="0">
              <a:buNone/>
            </a:pPr>
            <a:r>
              <a:rPr lang="en-US" dirty="0"/>
              <a:t> Wait for command message; </a:t>
            </a:r>
          </a:p>
          <a:p>
            <a:pPr marL="457200" lvl="1" indent="0">
              <a:buNone/>
            </a:pPr>
            <a:r>
              <a:rPr lang="en-US" dirty="0"/>
              <a:t>Write "abort" or "commit" record in the log; </a:t>
            </a:r>
          </a:p>
          <a:p>
            <a:pPr marL="457200" lvl="1" indent="0">
              <a:buNone/>
            </a:pPr>
            <a:r>
              <a:rPr lang="en-US" dirty="0"/>
              <a:t>Send the ACK message to coordinator; </a:t>
            </a:r>
          </a:p>
          <a:p>
            <a:pPr marL="457200" lvl="1" indent="0">
              <a:buNone/>
            </a:pPr>
            <a:r>
              <a:rPr lang="en-US" dirty="0"/>
              <a:t>Execute command </a:t>
            </a:r>
          </a:p>
          <a:p>
            <a:pPr marL="274638" lvl="1">
              <a:tabLst>
                <a:tab pos="182563" algn="l"/>
              </a:tabLst>
            </a:pPr>
            <a:r>
              <a:rPr lang="en-US" dirty="0"/>
              <a:t>Coordinator: </a:t>
            </a:r>
          </a:p>
          <a:p>
            <a:pPr marL="503238" lvl="2" indent="0">
              <a:buNone/>
              <a:tabLst>
                <a:tab pos="182563" algn="l"/>
              </a:tabLst>
            </a:pPr>
            <a:r>
              <a:rPr lang="en-US" dirty="0"/>
              <a:t>Wait for ACK messages from all participants; </a:t>
            </a:r>
          </a:p>
          <a:p>
            <a:pPr marL="503238" lvl="2" indent="0">
              <a:buNone/>
              <a:tabLst>
                <a:tab pos="182563" algn="l"/>
              </a:tabLst>
            </a:pPr>
            <a:r>
              <a:rPr lang="en-US" dirty="0"/>
              <a:t>Write "complete" record in the log.</a:t>
            </a:r>
            <a:endParaRPr lang="en-IN" dirty="0"/>
          </a:p>
          <a:p>
            <a:endParaRPr lang="en-IN" dirty="0"/>
          </a:p>
        </p:txBody>
      </p:sp>
    </p:spTree>
    <p:extLst>
      <p:ext uri="{BB962C8B-B14F-4D97-AF65-F5344CB8AC3E}">
        <p14:creationId xmlns:p14="http://schemas.microsoft.com/office/powerpoint/2010/main" val="39704713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328DE-0867-4853-9260-DF2EA7F8C106}"/>
              </a:ext>
            </a:extLst>
          </p:cNvPr>
          <p:cNvSpPr>
            <a:spLocks noGrp="1"/>
          </p:cNvSpPr>
          <p:nvPr>
            <p:ph type="title"/>
          </p:nvPr>
        </p:nvSpPr>
        <p:spPr/>
        <p:txBody>
          <a:bodyPr/>
          <a:lstStyle/>
          <a:p>
            <a:r>
              <a:rPr lang="en-US" dirty="0"/>
              <a:t>Demerits of 2PC </a:t>
            </a:r>
            <a:endParaRPr lang="en-IN" dirty="0"/>
          </a:p>
        </p:txBody>
      </p:sp>
      <p:sp>
        <p:nvSpPr>
          <p:cNvPr id="3" name="Content Placeholder 2">
            <a:extLst>
              <a:ext uri="{FF2B5EF4-FFF2-40B4-BE49-F238E27FC236}">
                <a16:creationId xmlns:a16="http://schemas.microsoft.com/office/drawing/2014/main" id="{0491D593-59D4-4C04-A2CB-37FE2AE3E37F}"/>
              </a:ext>
            </a:extLst>
          </p:cNvPr>
          <p:cNvSpPr>
            <a:spLocks noGrp="1"/>
          </p:cNvSpPr>
          <p:nvPr>
            <p:ph idx="1"/>
          </p:nvPr>
        </p:nvSpPr>
        <p:spPr/>
        <p:txBody>
          <a:bodyPr/>
          <a:lstStyle/>
          <a:p>
            <a:r>
              <a:rPr lang="en-US" dirty="0"/>
              <a:t>Read the lecture notes </a:t>
            </a:r>
            <a:endParaRPr lang="en-IN" dirty="0"/>
          </a:p>
        </p:txBody>
      </p:sp>
    </p:spTree>
    <p:extLst>
      <p:ext uri="{BB962C8B-B14F-4D97-AF65-F5344CB8AC3E}">
        <p14:creationId xmlns:p14="http://schemas.microsoft.com/office/powerpoint/2010/main" val="30090652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041E3-8A4E-4039-BF71-D6EC303716AD}"/>
              </a:ext>
            </a:extLst>
          </p:cNvPr>
          <p:cNvSpPr>
            <a:spLocks noGrp="1"/>
          </p:cNvSpPr>
          <p:nvPr>
            <p:ph type="title"/>
          </p:nvPr>
        </p:nvSpPr>
        <p:spPr/>
        <p:txBody>
          <a:bodyPr/>
          <a:lstStyle/>
          <a:p>
            <a:r>
              <a:rPr lang="en-US" dirty="0"/>
              <a:t>Types of Locks in 2PC </a:t>
            </a:r>
            <a:endParaRPr lang="en-IN" dirty="0"/>
          </a:p>
        </p:txBody>
      </p:sp>
      <p:sp>
        <p:nvSpPr>
          <p:cNvPr id="3" name="Content Placeholder 2">
            <a:extLst>
              <a:ext uri="{FF2B5EF4-FFF2-40B4-BE49-F238E27FC236}">
                <a16:creationId xmlns:a16="http://schemas.microsoft.com/office/drawing/2014/main" id="{7E3D21E3-A221-4178-AF54-F1C4019D59C1}"/>
              </a:ext>
            </a:extLst>
          </p:cNvPr>
          <p:cNvSpPr>
            <a:spLocks noGrp="1"/>
          </p:cNvSpPr>
          <p:nvPr>
            <p:ph idx="1"/>
          </p:nvPr>
        </p:nvSpPr>
        <p:spPr/>
        <p:txBody>
          <a:bodyPr/>
          <a:lstStyle/>
          <a:p>
            <a:r>
              <a:rPr lang="en-US" dirty="0"/>
              <a:t>1. </a:t>
            </a:r>
            <a:r>
              <a:rPr lang="en-US" b="1" dirty="0"/>
              <a:t>Write-locks-all, read-locks-one</a:t>
            </a:r>
          </a:p>
          <a:p>
            <a:r>
              <a:rPr lang="en-US" b="1" dirty="0"/>
              <a:t>2. Majority Locking </a:t>
            </a:r>
          </a:p>
          <a:p>
            <a:r>
              <a:rPr lang="en-US" b="1" dirty="0"/>
              <a:t>Primary Copy Locking </a:t>
            </a:r>
          </a:p>
          <a:p>
            <a:endParaRPr lang="en-IN" dirty="0"/>
          </a:p>
        </p:txBody>
      </p:sp>
    </p:spTree>
    <p:extLst>
      <p:ext uri="{BB962C8B-B14F-4D97-AF65-F5344CB8AC3E}">
        <p14:creationId xmlns:p14="http://schemas.microsoft.com/office/powerpoint/2010/main" val="27569044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420F4-BBC0-4065-A09F-824FA32DA259}"/>
              </a:ext>
            </a:extLst>
          </p:cNvPr>
          <p:cNvSpPr>
            <a:spLocks noGrp="1"/>
          </p:cNvSpPr>
          <p:nvPr>
            <p:ph type="title"/>
          </p:nvPr>
        </p:nvSpPr>
        <p:spPr/>
        <p:txBody>
          <a:bodyPr/>
          <a:lstStyle/>
          <a:p>
            <a:r>
              <a:rPr lang="en-US" dirty="0"/>
              <a:t>Long-Transaction Management </a:t>
            </a:r>
            <a:endParaRPr lang="en-IN" dirty="0"/>
          </a:p>
        </p:txBody>
      </p:sp>
      <p:sp>
        <p:nvSpPr>
          <p:cNvPr id="3" name="Content Placeholder 2">
            <a:extLst>
              <a:ext uri="{FF2B5EF4-FFF2-40B4-BE49-F238E27FC236}">
                <a16:creationId xmlns:a16="http://schemas.microsoft.com/office/drawing/2014/main" id="{B76EBDC5-CCE6-43F2-807E-B92264F224E8}"/>
              </a:ext>
            </a:extLst>
          </p:cNvPr>
          <p:cNvSpPr>
            <a:spLocks noGrp="1"/>
          </p:cNvSpPr>
          <p:nvPr>
            <p:ph idx="1"/>
          </p:nvPr>
        </p:nvSpPr>
        <p:spPr/>
        <p:txBody>
          <a:bodyPr/>
          <a:lstStyle/>
          <a:p>
            <a:r>
              <a:rPr lang="en-US" dirty="0"/>
              <a:t>SAGA </a:t>
            </a:r>
            <a:endParaRPr lang="en-IN" dirty="0"/>
          </a:p>
        </p:txBody>
      </p:sp>
    </p:spTree>
    <p:extLst>
      <p:ext uri="{BB962C8B-B14F-4D97-AF65-F5344CB8AC3E}">
        <p14:creationId xmlns:p14="http://schemas.microsoft.com/office/powerpoint/2010/main" val="1818455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E4B464-7FEB-493B-B416-9104D580800C}"/>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Consider the Simple Read Only Application </a:t>
            </a:r>
            <a:endParaRPr lang="en-IN" sz="4000" dirty="0">
              <a:solidFill>
                <a:srgbClr val="FFFFFF"/>
              </a:solidFill>
            </a:endParaRPr>
          </a:p>
        </p:txBody>
      </p:sp>
      <p:sp>
        <p:nvSpPr>
          <p:cNvPr id="3" name="Content Placeholder 2">
            <a:extLst>
              <a:ext uri="{FF2B5EF4-FFF2-40B4-BE49-F238E27FC236}">
                <a16:creationId xmlns:a16="http://schemas.microsoft.com/office/drawing/2014/main" id="{7ACA7E35-562A-418B-9F9B-C9C462DF7290}"/>
              </a:ext>
            </a:extLst>
          </p:cNvPr>
          <p:cNvSpPr>
            <a:spLocks noGrp="1"/>
          </p:cNvSpPr>
          <p:nvPr>
            <p:ph idx="1"/>
          </p:nvPr>
        </p:nvSpPr>
        <p:spPr>
          <a:xfrm>
            <a:off x="4810259" y="649480"/>
            <a:ext cx="6555347" cy="5546047"/>
          </a:xfrm>
        </p:spPr>
        <p:txBody>
          <a:bodyPr anchor="ctr">
            <a:normAutofit/>
          </a:bodyPr>
          <a:lstStyle/>
          <a:p>
            <a:r>
              <a:rPr lang="en-IN" sz="1800" b="0" i="0" u="none" strike="noStrike" baseline="0" dirty="0">
                <a:latin typeface="Courier"/>
              </a:rPr>
              <a:t>SUPPLIER{SNUM, NAME, CITY)</a:t>
            </a:r>
          </a:p>
          <a:p>
            <a:pPr marL="0" indent="0">
              <a:buNone/>
            </a:pPr>
            <a:r>
              <a:rPr lang="en-IN" sz="1800" dirty="0">
                <a:latin typeface="Courier"/>
              </a:rPr>
              <a:t>Global schema is fragmented and allocated as followings </a:t>
            </a:r>
            <a:endParaRPr lang="en-IN" sz="1800" b="0" i="0" u="none" strike="noStrike" baseline="0" dirty="0">
              <a:latin typeface="Courier"/>
            </a:endParaRPr>
          </a:p>
          <a:p>
            <a:r>
              <a:rPr lang="en-IN" sz="1800" b="0" i="0" u="none" strike="noStrike" baseline="0" dirty="0">
                <a:latin typeface="Courier"/>
              </a:rPr>
              <a:t>SUPPLIER1{SNUM, NAME, CITY) at Site 1</a:t>
            </a:r>
          </a:p>
          <a:p>
            <a:r>
              <a:rPr lang="en-IN" sz="1800" b="0" i="0" u="none" strike="noStrike" baseline="0" dirty="0">
                <a:latin typeface="Courier"/>
              </a:rPr>
              <a:t>SUPPLIER2{SNUM, NAME, CITY) at site 2</a:t>
            </a:r>
          </a:p>
          <a:p>
            <a:r>
              <a:rPr lang="en-IN" sz="1800" b="0" i="0" u="none" strike="noStrike" baseline="0" dirty="0">
                <a:latin typeface="Courier"/>
              </a:rPr>
              <a:t>SUPPLIER3{SNUM, NAME, CITY)at site 3</a:t>
            </a:r>
          </a:p>
          <a:p>
            <a:endParaRPr lang="en-IN" sz="1800" b="0" i="0" u="none" strike="noStrike" baseline="0" dirty="0">
              <a:latin typeface="Courier"/>
            </a:endParaRPr>
          </a:p>
          <a:p>
            <a:endParaRPr lang="en-IN" sz="2000" dirty="0"/>
          </a:p>
        </p:txBody>
      </p:sp>
      <p:sp>
        <p:nvSpPr>
          <p:cNvPr id="4" name="TextBox 3">
            <a:extLst>
              <a:ext uri="{FF2B5EF4-FFF2-40B4-BE49-F238E27FC236}">
                <a16:creationId xmlns:a16="http://schemas.microsoft.com/office/drawing/2014/main" id="{96409670-CD53-4B57-986F-E4E3F45CED2E}"/>
              </a:ext>
            </a:extLst>
          </p:cNvPr>
          <p:cNvSpPr txBox="1"/>
          <p:nvPr/>
        </p:nvSpPr>
        <p:spPr>
          <a:xfrm>
            <a:off x="6310859" y="4723411"/>
            <a:ext cx="5822510" cy="646331"/>
          </a:xfrm>
          <a:prstGeom prst="rect">
            <a:avLst/>
          </a:prstGeom>
          <a:noFill/>
        </p:spPr>
        <p:txBody>
          <a:bodyPr wrap="square" rtlCol="0">
            <a:spAutoFit/>
          </a:bodyPr>
          <a:lstStyle/>
          <a:p>
            <a:r>
              <a:rPr lang="en-US" dirty="0"/>
              <a:t>Application: Show the name of the supplier when </a:t>
            </a:r>
          </a:p>
          <a:p>
            <a:r>
              <a:rPr lang="en-US" dirty="0" err="1"/>
              <a:t>Snum</a:t>
            </a:r>
            <a:r>
              <a:rPr lang="en-US" dirty="0"/>
              <a:t> is provided</a:t>
            </a:r>
            <a:endParaRPr lang="en-IN" dirty="0"/>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B1CD67F-08E9-4CD9-A338-884D4962671D}"/>
                  </a:ext>
                </a:extLst>
              </p14:cNvPr>
              <p14:cNvContentPartPr/>
              <p14:nvPr/>
            </p14:nvContentPartPr>
            <p14:xfrm>
              <a:off x="2634120" y="1776960"/>
              <a:ext cx="7385400" cy="2340000"/>
            </p14:xfrm>
          </p:contentPart>
        </mc:Choice>
        <mc:Fallback xmlns="">
          <p:pic>
            <p:nvPicPr>
              <p:cNvPr id="5" name="Ink 4">
                <a:extLst>
                  <a:ext uri="{FF2B5EF4-FFF2-40B4-BE49-F238E27FC236}">
                    <a16:creationId xmlns:a16="http://schemas.microsoft.com/office/drawing/2014/main" id="{7B1CD67F-08E9-4CD9-A338-884D4962671D}"/>
                  </a:ext>
                </a:extLst>
              </p:cNvPr>
              <p:cNvPicPr/>
              <p:nvPr/>
            </p:nvPicPr>
            <p:blipFill>
              <a:blip r:embed="rId3"/>
              <a:stretch>
                <a:fillRect/>
              </a:stretch>
            </p:blipFill>
            <p:spPr>
              <a:xfrm>
                <a:off x="2624760" y="1767600"/>
                <a:ext cx="7404120" cy="2358720"/>
              </a:xfrm>
              <a:prstGeom prst="rect">
                <a:avLst/>
              </a:prstGeom>
            </p:spPr>
          </p:pic>
        </mc:Fallback>
      </mc:AlternateContent>
    </p:spTree>
    <p:extLst>
      <p:ext uri="{BB962C8B-B14F-4D97-AF65-F5344CB8AC3E}">
        <p14:creationId xmlns:p14="http://schemas.microsoft.com/office/powerpoint/2010/main" val="2164650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1B9FA-9A29-44AB-80FA-7653C056145C}"/>
              </a:ext>
            </a:extLst>
          </p:cNvPr>
          <p:cNvSpPr>
            <a:spLocks noGrp="1"/>
          </p:cNvSpPr>
          <p:nvPr>
            <p:ph type="title"/>
          </p:nvPr>
        </p:nvSpPr>
        <p:spPr/>
        <p:txBody>
          <a:bodyPr/>
          <a:lstStyle/>
          <a:p>
            <a:r>
              <a:rPr lang="en-US" dirty="0"/>
              <a:t>Fragmentation Transparency </a:t>
            </a:r>
            <a:endParaRPr lang="en-IN" dirty="0"/>
          </a:p>
        </p:txBody>
      </p:sp>
      <p:pic>
        <p:nvPicPr>
          <p:cNvPr id="9" name="Content Placeholder 8">
            <a:extLst>
              <a:ext uri="{FF2B5EF4-FFF2-40B4-BE49-F238E27FC236}">
                <a16:creationId xmlns:a16="http://schemas.microsoft.com/office/drawing/2014/main" id="{ED786DD3-421B-452B-8AB1-41B2EB139603}"/>
              </a:ext>
            </a:extLst>
          </p:cNvPr>
          <p:cNvPicPr>
            <a:picLocks noGrp="1" noChangeAspect="1"/>
          </p:cNvPicPr>
          <p:nvPr>
            <p:ph idx="1"/>
          </p:nvPr>
        </p:nvPicPr>
        <p:blipFill>
          <a:blip r:embed="rId2"/>
          <a:stretch>
            <a:fillRect/>
          </a:stretch>
        </p:blipFill>
        <p:spPr>
          <a:xfrm>
            <a:off x="4414955" y="1690688"/>
            <a:ext cx="7748498" cy="4275397"/>
          </a:xfrm>
        </p:spPr>
      </p:pic>
      <p:sp>
        <p:nvSpPr>
          <p:cNvPr id="10" name="TextBox 9">
            <a:extLst>
              <a:ext uri="{FF2B5EF4-FFF2-40B4-BE49-F238E27FC236}">
                <a16:creationId xmlns:a16="http://schemas.microsoft.com/office/drawing/2014/main" id="{FA2DC795-7F33-49D9-BEA8-C3D9BE8F1083}"/>
              </a:ext>
            </a:extLst>
          </p:cNvPr>
          <p:cNvSpPr txBox="1"/>
          <p:nvPr/>
        </p:nvSpPr>
        <p:spPr>
          <a:xfrm>
            <a:off x="119921" y="2533338"/>
            <a:ext cx="4295034" cy="163121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r>
              <a:rPr lang="en-IN" sz="2000" b="1" i="0" u="none" strike="noStrike" baseline="0" dirty="0">
                <a:latin typeface="Courier"/>
              </a:rPr>
              <a:t>read(</a:t>
            </a:r>
            <a:r>
              <a:rPr lang="en-IN" sz="2000" b="1" i="0" u="none" strike="noStrike" baseline="0" dirty="0" err="1">
                <a:latin typeface="Courier"/>
              </a:rPr>
              <a:t>terminal,$SNUM</a:t>
            </a:r>
            <a:r>
              <a:rPr lang="en-IN" sz="2000" b="1" i="0" u="none" strike="noStrike" baseline="0" dirty="0">
                <a:latin typeface="Courier"/>
              </a:rPr>
              <a:t>);</a:t>
            </a:r>
          </a:p>
          <a:p>
            <a:pPr algn="l"/>
            <a:r>
              <a:rPr lang="en-IN" sz="2000" b="1" i="0" u="none" strike="noStrike" baseline="0" dirty="0">
                <a:latin typeface="Courier"/>
              </a:rPr>
              <a:t>Select NAME into SNAME</a:t>
            </a:r>
          </a:p>
          <a:p>
            <a:pPr algn="l"/>
            <a:r>
              <a:rPr lang="en-IN" sz="2000" b="1" i="0" u="none" strike="noStrike" baseline="0" dirty="0">
                <a:latin typeface="Courier"/>
              </a:rPr>
              <a:t>from SUPPLIER</a:t>
            </a:r>
          </a:p>
          <a:p>
            <a:pPr algn="l"/>
            <a:r>
              <a:rPr lang="en-IN" sz="2000" b="1" i="0" u="none" strike="noStrike" baseline="0" dirty="0">
                <a:latin typeface="Courier"/>
              </a:rPr>
              <a:t>where SNUM = SSNUM;</a:t>
            </a:r>
          </a:p>
          <a:p>
            <a:pPr algn="l"/>
            <a:r>
              <a:rPr lang="en-IN" sz="2000" b="1" i="0" u="none" strike="noStrike" baseline="0" dirty="0">
                <a:latin typeface="Courier"/>
              </a:rPr>
              <a:t>write(</a:t>
            </a:r>
            <a:r>
              <a:rPr lang="en-IN" sz="2000" b="1" i="0" u="none" strike="noStrike" baseline="0" dirty="0" err="1">
                <a:latin typeface="Courier"/>
              </a:rPr>
              <a:t>terminal,SNAME</a:t>
            </a:r>
            <a:r>
              <a:rPr lang="en-IN" sz="2000" b="1" i="0" u="none" strike="noStrike" baseline="0" dirty="0">
                <a:latin typeface="Courier"/>
              </a:rPr>
              <a:t>).</a:t>
            </a:r>
            <a:r>
              <a:rPr lang="en-US" sz="2000" b="1" dirty="0"/>
              <a:t> </a:t>
            </a:r>
            <a:endParaRPr lang="en-IN" sz="2000" b="1" dirty="0"/>
          </a:p>
        </p:txBody>
      </p:sp>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3EA8EA25-7B46-49D7-9500-584EAA478CE5}"/>
                  </a:ext>
                </a:extLst>
              </p14:cNvPr>
              <p14:cNvContentPartPr/>
              <p14:nvPr/>
            </p14:nvContentPartPr>
            <p14:xfrm>
              <a:off x="1187640" y="419760"/>
              <a:ext cx="9153360" cy="4723920"/>
            </p14:xfrm>
          </p:contentPart>
        </mc:Choice>
        <mc:Fallback xmlns="">
          <p:pic>
            <p:nvPicPr>
              <p:cNvPr id="11" name="Ink 10">
                <a:extLst>
                  <a:ext uri="{FF2B5EF4-FFF2-40B4-BE49-F238E27FC236}">
                    <a16:creationId xmlns:a16="http://schemas.microsoft.com/office/drawing/2014/main" id="{3EA8EA25-7B46-49D7-9500-584EAA478CE5}"/>
                  </a:ext>
                </a:extLst>
              </p:cNvPr>
              <p:cNvPicPr/>
              <p:nvPr/>
            </p:nvPicPr>
            <p:blipFill>
              <a:blip r:embed="rId4"/>
              <a:stretch>
                <a:fillRect/>
              </a:stretch>
            </p:blipFill>
            <p:spPr>
              <a:xfrm>
                <a:off x="1178280" y="410400"/>
                <a:ext cx="9172080" cy="4742640"/>
              </a:xfrm>
              <a:prstGeom prst="rect">
                <a:avLst/>
              </a:prstGeom>
            </p:spPr>
          </p:pic>
        </mc:Fallback>
      </mc:AlternateContent>
    </p:spTree>
    <p:extLst>
      <p:ext uri="{BB962C8B-B14F-4D97-AF65-F5344CB8AC3E}">
        <p14:creationId xmlns:p14="http://schemas.microsoft.com/office/powerpoint/2010/main" val="1405912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6D94C-7234-4461-8B3A-AEF18B53A8D5}"/>
              </a:ext>
            </a:extLst>
          </p:cNvPr>
          <p:cNvSpPr>
            <a:spLocks noGrp="1"/>
          </p:cNvSpPr>
          <p:nvPr>
            <p:ph type="title"/>
          </p:nvPr>
        </p:nvSpPr>
        <p:spPr>
          <a:xfrm>
            <a:off x="838200" y="248405"/>
            <a:ext cx="10515600" cy="1325563"/>
          </a:xfrm>
        </p:spPr>
        <p:txBody>
          <a:bodyPr/>
          <a:lstStyle/>
          <a:p>
            <a:r>
              <a:rPr lang="en-US" dirty="0"/>
              <a:t>Location Transparency </a:t>
            </a:r>
            <a:endParaRPr lang="en-IN" dirty="0"/>
          </a:p>
        </p:txBody>
      </p:sp>
      <p:pic>
        <p:nvPicPr>
          <p:cNvPr id="5" name="Content Placeholder 4">
            <a:extLst>
              <a:ext uri="{FF2B5EF4-FFF2-40B4-BE49-F238E27FC236}">
                <a16:creationId xmlns:a16="http://schemas.microsoft.com/office/drawing/2014/main" id="{0322D092-35C4-4388-B254-BFE5EA5BA138}"/>
              </a:ext>
            </a:extLst>
          </p:cNvPr>
          <p:cNvPicPr>
            <a:picLocks noGrp="1" noChangeAspect="1"/>
          </p:cNvPicPr>
          <p:nvPr>
            <p:ph idx="1"/>
          </p:nvPr>
        </p:nvPicPr>
        <p:blipFill>
          <a:blip r:embed="rId3"/>
          <a:stretch>
            <a:fillRect/>
          </a:stretch>
        </p:blipFill>
        <p:spPr>
          <a:xfrm>
            <a:off x="4407108" y="1573968"/>
            <a:ext cx="7784892" cy="4586990"/>
          </a:xfrm>
        </p:spPr>
      </p:pic>
      <p:sp>
        <p:nvSpPr>
          <p:cNvPr id="7" name="TextBox 6">
            <a:extLst>
              <a:ext uri="{FF2B5EF4-FFF2-40B4-BE49-F238E27FC236}">
                <a16:creationId xmlns:a16="http://schemas.microsoft.com/office/drawing/2014/main" id="{6313654F-79B1-45A7-A00E-EEEF7C540EE0}"/>
              </a:ext>
            </a:extLst>
          </p:cNvPr>
          <p:cNvSpPr txBox="1"/>
          <p:nvPr/>
        </p:nvSpPr>
        <p:spPr>
          <a:xfrm>
            <a:off x="2500" y="1492962"/>
            <a:ext cx="6093500" cy="5032147"/>
          </a:xfrm>
          <a:prstGeom prst="rect">
            <a:avLst/>
          </a:prstGeom>
          <a:noFill/>
        </p:spPr>
        <p:txBody>
          <a:bodyPr wrap="square">
            <a:spAutoFit/>
          </a:bodyPr>
          <a:lstStyle/>
          <a:p>
            <a:pPr algn="l">
              <a:lnSpc>
                <a:spcPct val="150000"/>
              </a:lnSpc>
            </a:pPr>
            <a:r>
              <a:rPr lang="en-IN" sz="2400" b="1" i="0" u="none" strike="noStrike" baseline="0" dirty="0">
                <a:latin typeface="Courier"/>
              </a:rPr>
              <a:t>read (terminal ,SSNUM)</a:t>
            </a:r>
          </a:p>
          <a:p>
            <a:pPr algn="l">
              <a:lnSpc>
                <a:spcPct val="150000"/>
              </a:lnSpc>
            </a:pPr>
            <a:r>
              <a:rPr lang="en-IN" sz="2400" b="1" i="0" u="none" strike="noStrike" baseline="0" dirty="0">
                <a:latin typeface="Courier"/>
              </a:rPr>
              <a:t>Select Name into SNAME</a:t>
            </a:r>
          </a:p>
          <a:p>
            <a:pPr algn="l">
              <a:lnSpc>
                <a:spcPct val="150000"/>
              </a:lnSpc>
            </a:pPr>
            <a:r>
              <a:rPr lang="en-IN" sz="2400" b="1" i="0" u="none" strike="noStrike" baseline="0" dirty="0">
                <a:latin typeface="Courier"/>
              </a:rPr>
              <a:t>from SUPPLIER1</a:t>
            </a:r>
          </a:p>
          <a:p>
            <a:pPr algn="l">
              <a:lnSpc>
                <a:spcPct val="150000"/>
              </a:lnSpc>
            </a:pPr>
            <a:r>
              <a:rPr lang="en-IN" sz="2400" b="1" i="0" u="none" strike="noStrike" baseline="0" dirty="0">
                <a:latin typeface="Courier"/>
              </a:rPr>
              <a:t>where SNUM = SSNUM;</a:t>
            </a:r>
          </a:p>
          <a:p>
            <a:pPr algn="l">
              <a:lnSpc>
                <a:spcPct val="150000"/>
              </a:lnSpc>
            </a:pPr>
            <a:r>
              <a:rPr lang="en-IN" sz="2400" b="1" i="0" u="none" strike="noStrike" baseline="0" dirty="0">
                <a:latin typeface="Courier"/>
              </a:rPr>
              <a:t>if not #FOUND then</a:t>
            </a:r>
          </a:p>
          <a:p>
            <a:pPr algn="l">
              <a:lnSpc>
                <a:spcPct val="150000"/>
              </a:lnSpc>
            </a:pPr>
            <a:r>
              <a:rPr lang="en-IN" sz="2400" b="1" i="0" u="none" strike="noStrike" baseline="0" dirty="0">
                <a:latin typeface="Courier"/>
              </a:rPr>
              <a:t>Select NAME into SNAME</a:t>
            </a:r>
          </a:p>
          <a:p>
            <a:pPr algn="l">
              <a:lnSpc>
                <a:spcPct val="150000"/>
              </a:lnSpc>
            </a:pPr>
            <a:r>
              <a:rPr lang="en-IN" sz="2400" b="1" i="0" u="none" strike="noStrike" baseline="0" dirty="0">
                <a:latin typeface="Courier"/>
              </a:rPr>
              <a:t>from SUPPLIER2</a:t>
            </a:r>
          </a:p>
          <a:p>
            <a:pPr algn="l">
              <a:lnSpc>
                <a:spcPct val="150000"/>
              </a:lnSpc>
            </a:pPr>
            <a:r>
              <a:rPr lang="en-IN" sz="2400" b="1" i="0" u="none" strike="noStrike" baseline="0" dirty="0">
                <a:latin typeface="Courier"/>
              </a:rPr>
              <a:t>Where SNUM = SSNUM;</a:t>
            </a:r>
          </a:p>
          <a:p>
            <a:pPr algn="l">
              <a:lnSpc>
                <a:spcPct val="150000"/>
              </a:lnSpc>
            </a:pPr>
            <a:r>
              <a:rPr lang="en-IN" sz="2400" b="1" i="0" u="none" strike="noStrike" baseline="0" dirty="0">
                <a:latin typeface="Courier"/>
              </a:rPr>
              <a:t>write(terminal, SNAME).</a:t>
            </a:r>
            <a:endParaRPr lang="en-IN" sz="2400" b="1" dirty="0"/>
          </a:p>
        </p:txBody>
      </p:sp>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7ADDF06F-DE79-4B2E-A99D-10240258DA14}"/>
                  </a:ext>
                </a:extLst>
              </p14:cNvPr>
              <p14:cNvContentPartPr/>
              <p14:nvPr/>
            </p14:nvContentPartPr>
            <p14:xfrm>
              <a:off x="2536200" y="1705680"/>
              <a:ext cx="9403200" cy="4617000"/>
            </p14:xfrm>
          </p:contentPart>
        </mc:Choice>
        <mc:Fallback xmlns="">
          <p:pic>
            <p:nvPicPr>
              <p:cNvPr id="8" name="Ink 7">
                <a:extLst>
                  <a:ext uri="{FF2B5EF4-FFF2-40B4-BE49-F238E27FC236}">
                    <a16:creationId xmlns:a16="http://schemas.microsoft.com/office/drawing/2014/main" id="{7ADDF06F-DE79-4B2E-A99D-10240258DA14}"/>
                  </a:ext>
                </a:extLst>
              </p:cNvPr>
              <p:cNvPicPr/>
              <p:nvPr/>
            </p:nvPicPr>
            <p:blipFill>
              <a:blip r:embed="rId5"/>
              <a:stretch>
                <a:fillRect/>
              </a:stretch>
            </p:blipFill>
            <p:spPr>
              <a:xfrm>
                <a:off x="2526840" y="1696320"/>
                <a:ext cx="9421920" cy="4635720"/>
              </a:xfrm>
              <a:prstGeom prst="rect">
                <a:avLst/>
              </a:prstGeom>
            </p:spPr>
          </p:pic>
        </mc:Fallback>
      </mc:AlternateContent>
    </p:spTree>
    <p:extLst>
      <p:ext uri="{BB962C8B-B14F-4D97-AF65-F5344CB8AC3E}">
        <p14:creationId xmlns:p14="http://schemas.microsoft.com/office/powerpoint/2010/main" val="3474759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 calcmode="lin" valueType="num">
                                      <p:cBhvr additive="base">
                                        <p:cTn id="4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 calcmode="lin" valueType="num">
                                      <p:cBhvr additive="base">
                                        <p:cTn id="49"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7">
                                            <p:txEl>
                                              <p:pRg st="8" end="8"/>
                                            </p:txEl>
                                          </p:spTgt>
                                        </p:tgtEl>
                                        <p:attrNameLst>
                                          <p:attrName>style.visibility</p:attrName>
                                        </p:attrNameLst>
                                      </p:cBhvr>
                                      <p:to>
                                        <p:strVal val="visible"/>
                                      </p:to>
                                    </p:set>
                                    <p:anim calcmode="lin" valueType="num">
                                      <p:cBhvr additive="base">
                                        <p:cTn id="55"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490AF-E506-490C-AE76-44405043F642}"/>
              </a:ext>
            </a:extLst>
          </p:cNvPr>
          <p:cNvSpPr>
            <a:spLocks noGrp="1"/>
          </p:cNvSpPr>
          <p:nvPr>
            <p:ph type="title"/>
          </p:nvPr>
        </p:nvSpPr>
        <p:spPr/>
        <p:txBody>
          <a:bodyPr/>
          <a:lstStyle/>
          <a:p>
            <a:r>
              <a:rPr lang="en-US" dirty="0"/>
              <a:t>Local Mapping Transparency </a:t>
            </a:r>
            <a:endParaRPr lang="en-IN" dirty="0"/>
          </a:p>
        </p:txBody>
      </p:sp>
      <p:sp>
        <p:nvSpPr>
          <p:cNvPr id="3" name="Content Placeholder 2">
            <a:extLst>
              <a:ext uri="{FF2B5EF4-FFF2-40B4-BE49-F238E27FC236}">
                <a16:creationId xmlns:a16="http://schemas.microsoft.com/office/drawing/2014/main" id="{4E76E1E1-A059-4B01-8926-35742391CD40}"/>
              </a:ext>
            </a:extLst>
          </p:cNvPr>
          <p:cNvSpPr>
            <a:spLocks noGrp="1"/>
          </p:cNvSpPr>
          <p:nvPr>
            <p:ph idx="1"/>
          </p:nvPr>
        </p:nvSpPr>
        <p:spPr/>
        <p:txBody>
          <a:bodyPr>
            <a:normAutofit fontScale="85000" lnSpcReduction="20000"/>
          </a:bodyPr>
          <a:lstStyle/>
          <a:p>
            <a:pPr lvl="1">
              <a:lnSpc>
                <a:spcPct val="150000"/>
              </a:lnSpc>
            </a:pPr>
            <a:r>
              <a:rPr lang="en-IN" b="1" i="0" u="none" strike="noStrike" baseline="0" dirty="0">
                <a:latin typeface="Courier"/>
              </a:rPr>
              <a:t>read (terminal ,SSNUM)</a:t>
            </a:r>
          </a:p>
          <a:p>
            <a:pPr lvl="1">
              <a:lnSpc>
                <a:spcPct val="150000"/>
              </a:lnSpc>
            </a:pPr>
            <a:r>
              <a:rPr lang="en-IN" b="1" i="0" u="none" strike="noStrike" baseline="0" dirty="0">
                <a:latin typeface="Courier"/>
              </a:rPr>
              <a:t>Select Name into SNAME</a:t>
            </a:r>
          </a:p>
          <a:p>
            <a:pPr lvl="1">
              <a:lnSpc>
                <a:spcPct val="150000"/>
              </a:lnSpc>
            </a:pPr>
            <a:r>
              <a:rPr lang="en-IN" b="1" i="0" u="none" strike="noStrike" baseline="0" dirty="0">
                <a:latin typeface="Courier"/>
              </a:rPr>
              <a:t>from SUPPLIER1 at site 1</a:t>
            </a:r>
          </a:p>
          <a:p>
            <a:pPr lvl="1">
              <a:lnSpc>
                <a:spcPct val="150000"/>
              </a:lnSpc>
            </a:pPr>
            <a:r>
              <a:rPr lang="en-IN" b="1" i="0" u="none" strike="noStrike" baseline="0" dirty="0">
                <a:latin typeface="Courier"/>
              </a:rPr>
              <a:t>where SNUM = SSNUM;</a:t>
            </a:r>
          </a:p>
          <a:p>
            <a:pPr lvl="1">
              <a:lnSpc>
                <a:spcPct val="150000"/>
              </a:lnSpc>
            </a:pPr>
            <a:r>
              <a:rPr lang="en-IN" b="1" i="0" u="none" strike="noStrike" baseline="0" dirty="0">
                <a:latin typeface="Courier"/>
              </a:rPr>
              <a:t>if not #FOUND then</a:t>
            </a:r>
          </a:p>
          <a:p>
            <a:pPr lvl="1">
              <a:lnSpc>
                <a:spcPct val="150000"/>
              </a:lnSpc>
            </a:pPr>
            <a:r>
              <a:rPr lang="en-IN" b="1" i="0" u="none" strike="noStrike" baseline="0" dirty="0">
                <a:latin typeface="Courier"/>
              </a:rPr>
              <a:t>Select NAME into SNAME</a:t>
            </a:r>
          </a:p>
          <a:p>
            <a:pPr lvl="1">
              <a:lnSpc>
                <a:spcPct val="150000"/>
              </a:lnSpc>
            </a:pPr>
            <a:r>
              <a:rPr lang="en-IN" b="1" i="0" u="none" strike="noStrike" baseline="0" dirty="0">
                <a:latin typeface="Courier"/>
              </a:rPr>
              <a:t>from SUPPLIER2 at site 2</a:t>
            </a:r>
          </a:p>
          <a:p>
            <a:pPr lvl="1">
              <a:lnSpc>
                <a:spcPct val="150000"/>
              </a:lnSpc>
            </a:pPr>
            <a:r>
              <a:rPr lang="en-IN" b="1" i="0" u="none" strike="noStrike" baseline="0" dirty="0">
                <a:latin typeface="Courier"/>
              </a:rPr>
              <a:t>Where SNUM = SSNUM;</a:t>
            </a:r>
          </a:p>
          <a:p>
            <a:pPr lvl="1">
              <a:lnSpc>
                <a:spcPct val="150000"/>
              </a:lnSpc>
            </a:pPr>
            <a:r>
              <a:rPr lang="en-IN" b="1" i="0" u="none" strike="noStrike" baseline="0" dirty="0">
                <a:latin typeface="Courier"/>
              </a:rPr>
              <a:t>write(terminal, SNAME)</a:t>
            </a:r>
            <a:endParaRPr lang="en-IN"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6843D463-40D5-4BCE-8600-8D8F124A643B}"/>
                  </a:ext>
                </a:extLst>
              </p14:cNvPr>
              <p14:cNvContentPartPr/>
              <p14:nvPr/>
            </p14:nvContentPartPr>
            <p14:xfrm>
              <a:off x="3652200" y="3384360"/>
              <a:ext cx="116640" cy="214560"/>
            </p14:xfrm>
          </p:contentPart>
        </mc:Choice>
        <mc:Fallback xmlns="">
          <p:pic>
            <p:nvPicPr>
              <p:cNvPr id="4" name="Ink 3">
                <a:extLst>
                  <a:ext uri="{FF2B5EF4-FFF2-40B4-BE49-F238E27FC236}">
                    <a16:creationId xmlns:a16="http://schemas.microsoft.com/office/drawing/2014/main" id="{6843D463-40D5-4BCE-8600-8D8F124A643B}"/>
                  </a:ext>
                </a:extLst>
              </p:cNvPr>
              <p:cNvPicPr/>
              <p:nvPr/>
            </p:nvPicPr>
            <p:blipFill>
              <a:blip r:embed="rId4"/>
              <a:stretch>
                <a:fillRect/>
              </a:stretch>
            </p:blipFill>
            <p:spPr>
              <a:xfrm>
                <a:off x="3642840" y="3375000"/>
                <a:ext cx="135360" cy="233280"/>
              </a:xfrm>
              <a:prstGeom prst="rect">
                <a:avLst/>
              </a:prstGeom>
            </p:spPr>
          </p:pic>
        </mc:Fallback>
      </mc:AlternateContent>
    </p:spTree>
    <p:extLst>
      <p:ext uri="{BB962C8B-B14F-4D97-AF65-F5344CB8AC3E}">
        <p14:creationId xmlns:p14="http://schemas.microsoft.com/office/powerpoint/2010/main" val="4204076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23BB9-6661-4ECD-9992-F838D74F5FFA}"/>
              </a:ext>
            </a:extLst>
          </p:cNvPr>
          <p:cNvSpPr>
            <a:spLocks noGrp="1"/>
          </p:cNvSpPr>
          <p:nvPr>
            <p:ph type="title"/>
          </p:nvPr>
        </p:nvSpPr>
        <p:spPr/>
        <p:txBody>
          <a:bodyPr/>
          <a:lstStyle/>
          <a:p>
            <a:r>
              <a:rPr lang="en-US" dirty="0"/>
              <a:t>No Transparency </a:t>
            </a:r>
            <a:endParaRPr lang="en-IN" dirty="0"/>
          </a:p>
        </p:txBody>
      </p:sp>
      <p:sp>
        <p:nvSpPr>
          <p:cNvPr id="3" name="Content Placeholder 2">
            <a:extLst>
              <a:ext uri="{FF2B5EF4-FFF2-40B4-BE49-F238E27FC236}">
                <a16:creationId xmlns:a16="http://schemas.microsoft.com/office/drawing/2014/main" id="{4917FAB8-B6D9-4344-A6FB-A8ED44DEC104}"/>
              </a:ext>
            </a:extLst>
          </p:cNvPr>
          <p:cNvSpPr>
            <a:spLocks noGrp="1"/>
          </p:cNvSpPr>
          <p:nvPr>
            <p:ph idx="1"/>
          </p:nvPr>
        </p:nvSpPr>
        <p:spPr/>
        <p:txBody>
          <a:bodyPr/>
          <a:lstStyle/>
          <a:p>
            <a:pPr algn="l"/>
            <a:r>
              <a:rPr lang="en-IN" sz="1800" b="0" i="0" u="none" strike="noStrike" baseline="0" dirty="0">
                <a:latin typeface="Courier"/>
              </a:rPr>
              <a:t>SUPINQUIRY:</a:t>
            </a:r>
          </a:p>
          <a:p>
            <a:pPr algn="l"/>
            <a:r>
              <a:rPr lang="en-IN" sz="1800" b="0" i="0" u="none" strike="noStrike" baseline="0" dirty="0">
                <a:latin typeface="Courier"/>
              </a:rPr>
              <a:t>Read (terminal, SSUPNUM);</a:t>
            </a:r>
          </a:p>
          <a:p>
            <a:pPr algn="l"/>
            <a:r>
              <a:rPr lang="en-US" sz="1800" b="0" i="0" u="none" strike="noStrike" baseline="0" dirty="0">
                <a:latin typeface="Courier"/>
              </a:rPr>
              <a:t>Execute $SUPIMS($SUPNUM,$FOUND,$NAME) at site 1;</a:t>
            </a:r>
          </a:p>
          <a:p>
            <a:pPr algn="l"/>
            <a:r>
              <a:rPr lang="en-IN" sz="1800" b="0" i="0" u="none" strike="noStrike" baseline="0" dirty="0">
                <a:latin typeface="Courier"/>
              </a:rPr>
              <a:t>If not SFOUND</a:t>
            </a:r>
          </a:p>
          <a:p>
            <a:pPr algn="l"/>
            <a:r>
              <a:rPr lang="en-US" sz="1800" b="0" i="0" u="none" strike="noStrike" baseline="0" dirty="0">
                <a:latin typeface="Courier"/>
              </a:rPr>
              <a:t>Then execute $SUPCODASYL($SUPNUM,$FOUND,$NAME)at site3</a:t>
            </a:r>
          </a:p>
          <a:p>
            <a:pPr algn="l"/>
            <a:r>
              <a:rPr lang="en-IN" sz="1800" b="0" i="0" u="none" strike="noStrike" baseline="0" dirty="0">
                <a:latin typeface="Courier"/>
              </a:rPr>
              <a:t>Write (terminal, SNAME);</a:t>
            </a:r>
            <a:endParaRPr lang="en-IN" dirty="0"/>
          </a:p>
        </p:txBody>
      </p:sp>
    </p:spTree>
    <p:extLst>
      <p:ext uri="{BB962C8B-B14F-4D97-AF65-F5344CB8AC3E}">
        <p14:creationId xmlns:p14="http://schemas.microsoft.com/office/powerpoint/2010/main" val="1330694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3FF78-938C-41E7-81BA-4A32F071622D}"/>
              </a:ext>
            </a:extLst>
          </p:cNvPr>
          <p:cNvSpPr>
            <a:spLocks noGrp="1"/>
          </p:cNvSpPr>
          <p:nvPr>
            <p:ph type="title"/>
          </p:nvPr>
        </p:nvSpPr>
        <p:spPr/>
        <p:txBody>
          <a:bodyPr/>
          <a:lstStyle/>
          <a:p>
            <a:r>
              <a:rPr lang="en-US" dirty="0"/>
              <a:t>Derived Fragmentation ( Sorry  )  </a:t>
            </a:r>
            <a:endParaRPr lang="en-IN" dirty="0"/>
          </a:p>
        </p:txBody>
      </p:sp>
      <p:sp>
        <p:nvSpPr>
          <p:cNvPr id="3" name="Content Placeholder 2">
            <a:extLst>
              <a:ext uri="{FF2B5EF4-FFF2-40B4-BE49-F238E27FC236}">
                <a16:creationId xmlns:a16="http://schemas.microsoft.com/office/drawing/2014/main" id="{DC88D5F0-CF07-4030-A116-58F4A6563EA5}"/>
              </a:ext>
            </a:extLst>
          </p:cNvPr>
          <p:cNvSpPr>
            <a:spLocks noGrp="1"/>
          </p:cNvSpPr>
          <p:nvPr>
            <p:ph idx="1"/>
          </p:nvPr>
        </p:nvSpPr>
        <p:spPr/>
        <p:txBody>
          <a:bodyPr/>
          <a:lstStyle/>
          <a:p>
            <a:pPr algn="l"/>
            <a:r>
              <a:rPr lang="en-IN" sz="1800" b="0" i="0" u="none" strike="noStrike" baseline="0" dirty="0">
                <a:latin typeface="Courier"/>
              </a:rPr>
              <a:t>Consider the following sche</a:t>
            </a:r>
            <a:r>
              <a:rPr lang="en-IN" sz="1800" dirty="0">
                <a:latin typeface="Courier"/>
              </a:rPr>
              <a:t>ma : </a:t>
            </a:r>
            <a:endParaRPr lang="en-IN" sz="1800" b="0" i="0" u="none" strike="noStrike" baseline="0" dirty="0">
              <a:latin typeface="Courier"/>
            </a:endParaRPr>
          </a:p>
          <a:p>
            <a:pPr algn="l"/>
            <a:r>
              <a:rPr lang="en-IN" sz="1800" b="0" i="0" u="none" strike="noStrike" baseline="0" dirty="0">
                <a:latin typeface="Courier"/>
              </a:rPr>
              <a:t>SUPPLIER{SNUM, NAME, CITY)</a:t>
            </a:r>
          </a:p>
          <a:p>
            <a:pPr algn="l"/>
            <a:r>
              <a:rPr lang="pt-BR" sz="1800" b="0" i="0" u="none" strike="noStrike" baseline="0" dirty="0">
                <a:latin typeface="Courier"/>
              </a:rPr>
              <a:t>SUPPLY(SNUM, PNUM, DEPTNUM, QUAN)</a:t>
            </a:r>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6193431E-D509-45E4-B19A-C1C68EB99E1B}"/>
                  </a:ext>
                </a:extLst>
              </p14:cNvPr>
              <p14:cNvContentPartPr/>
              <p14:nvPr/>
            </p14:nvContentPartPr>
            <p14:xfrm>
              <a:off x="1285920" y="2339640"/>
              <a:ext cx="4188240" cy="1214640"/>
            </p14:xfrm>
          </p:contentPart>
        </mc:Choice>
        <mc:Fallback xmlns="">
          <p:pic>
            <p:nvPicPr>
              <p:cNvPr id="4" name="Ink 3">
                <a:extLst>
                  <a:ext uri="{FF2B5EF4-FFF2-40B4-BE49-F238E27FC236}">
                    <a16:creationId xmlns:a16="http://schemas.microsoft.com/office/drawing/2014/main" id="{6193431E-D509-45E4-B19A-C1C68EB99E1B}"/>
                  </a:ext>
                </a:extLst>
              </p:cNvPr>
              <p:cNvPicPr/>
              <p:nvPr/>
            </p:nvPicPr>
            <p:blipFill>
              <a:blip r:embed="rId3"/>
              <a:stretch>
                <a:fillRect/>
              </a:stretch>
            </p:blipFill>
            <p:spPr>
              <a:xfrm>
                <a:off x="1276560" y="2330280"/>
                <a:ext cx="4206960" cy="1233360"/>
              </a:xfrm>
              <a:prstGeom prst="rect">
                <a:avLst/>
              </a:prstGeom>
            </p:spPr>
          </p:pic>
        </mc:Fallback>
      </mc:AlternateContent>
    </p:spTree>
    <p:extLst>
      <p:ext uri="{BB962C8B-B14F-4D97-AF65-F5344CB8AC3E}">
        <p14:creationId xmlns:p14="http://schemas.microsoft.com/office/powerpoint/2010/main" val="3868008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D449738-C5F6-4A6D-8C34-D1B160F61CF7}"/>
              </a:ext>
            </a:extLst>
          </p:cNvPr>
          <p:cNvSpPr>
            <a:spLocks noGrp="1"/>
          </p:cNvSpPr>
          <p:nvPr>
            <p:ph type="title"/>
          </p:nvPr>
        </p:nvSpPr>
        <p:spPr>
          <a:xfrm>
            <a:off x="838200" y="1412488"/>
            <a:ext cx="2899189" cy="4363844"/>
          </a:xfrm>
        </p:spPr>
        <p:txBody>
          <a:bodyPr vert="horz" lIns="91440" tIns="45720" rIns="91440" bIns="45720" rtlCol="0" anchor="t">
            <a:normAutofit/>
          </a:bodyPr>
          <a:lstStyle/>
          <a:p>
            <a:r>
              <a:rPr lang="en-US" sz="4000" kern="1200">
                <a:solidFill>
                  <a:srgbClr val="FFFFFF"/>
                </a:solidFill>
                <a:latin typeface="+mj-lt"/>
                <a:ea typeface="+mj-ea"/>
                <a:cs typeface="+mj-cs"/>
              </a:rPr>
              <a:t>A More Complex Application </a:t>
            </a:r>
          </a:p>
        </p:txBody>
      </p:sp>
      <p:sp>
        <p:nvSpPr>
          <p:cNvPr id="3" name="Content Placeholder 2">
            <a:extLst>
              <a:ext uri="{FF2B5EF4-FFF2-40B4-BE49-F238E27FC236}">
                <a16:creationId xmlns:a16="http://schemas.microsoft.com/office/drawing/2014/main" id="{94DB330E-2168-4C11-8107-124294AFB0DC}"/>
              </a:ext>
            </a:extLst>
          </p:cNvPr>
          <p:cNvSpPr>
            <a:spLocks noGrp="1"/>
          </p:cNvSpPr>
          <p:nvPr>
            <p:ph idx="1"/>
          </p:nvPr>
        </p:nvSpPr>
        <p:spPr>
          <a:xfrm>
            <a:off x="4380855" y="1412489"/>
            <a:ext cx="3427283" cy="4363844"/>
          </a:xfrm>
        </p:spPr>
        <p:txBody>
          <a:bodyPr vert="horz" lIns="91440" tIns="45720" rIns="91440" bIns="45720" rtlCol="0">
            <a:normAutofit/>
          </a:bodyPr>
          <a:lstStyle/>
          <a:p>
            <a:r>
              <a:rPr lang="en-US" sz="1900" b="0" i="0" u="none" strike="noStrike" baseline="0" dirty="0"/>
              <a:t>SUPPLIER1{SNUM, NAME, CITY) at Site 1</a:t>
            </a:r>
          </a:p>
          <a:p>
            <a:r>
              <a:rPr lang="en-US" sz="1900" b="0" i="0" u="none" strike="noStrike" baseline="0" dirty="0"/>
              <a:t>SUPPLIER2{SNUM, NAME, CITY) at site 2</a:t>
            </a:r>
          </a:p>
          <a:p>
            <a:r>
              <a:rPr lang="en-US" sz="1900" b="0" i="0" u="none" strike="noStrike" baseline="0" dirty="0"/>
              <a:t>SUPPLIER3{SNUM, NAME, CITY)at site 3</a:t>
            </a:r>
          </a:p>
          <a:p>
            <a:pPr marL="0"/>
            <a:r>
              <a:rPr lang="en-US" sz="1900" b="0" i="0" u="none" strike="noStrike" baseline="0" dirty="0"/>
              <a:t>SUPPLY(SNUM, PNUM, DEPTNUM, QUAN)</a:t>
            </a:r>
          </a:p>
          <a:p>
            <a:pPr marL="0"/>
            <a:endParaRPr lang="en-US" sz="1900" dirty="0"/>
          </a:p>
          <a:p>
            <a:r>
              <a:rPr lang="en-US" sz="1900" b="0" i="0" u="none" strike="noStrike" baseline="0" dirty="0"/>
              <a:t>SUPPLY1 = SUPPLY  </a:t>
            </a:r>
            <a:r>
              <a:rPr lang="en-US" sz="1900" b="0" i="0" u="none" strike="noStrike" baseline="0" dirty="0" err="1"/>
              <a:t>SJsnum</a:t>
            </a:r>
            <a:r>
              <a:rPr lang="en-US" sz="1900" b="0" i="0" u="none" strike="noStrike" baseline="0" dirty="0"/>
              <a:t>= </a:t>
            </a:r>
            <a:r>
              <a:rPr lang="en-US" sz="1900" baseline="-25000" dirty="0" err="1"/>
              <a:t>SNUm</a:t>
            </a:r>
            <a:r>
              <a:rPr lang="en-US" sz="1900" b="0" i="0" u="none" strike="noStrike" baseline="0" dirty="0"/>
              <a:t> SUPPLIER1</a:t>
            </a:r>
          </a:p>
          <a:p>
            <a:r>
              <a:rPr lang="en-US" sz="1900" b="0" i="0" u="none" strike="noStrike" baseline="0" dirty="0"/>
              <a:t>SUPPLY2 = SUPPLY  </a:t>
            </a:r>
            <a:r>
              <a:rPr lang="en-US" sz="1900" b="0" i="0" u="none" strike="noStrike" baseline="-25000" dirty="0"/>
              <a:t>SJSNUM==SNUM</a:t>
            </a:r>
            <a:r>
              <a:rPr lang="en-US" sz="1900" b="0" i="0" u="none" strike="noStrike" baseline="0" dirty="0"/>
              <a:t>SUPPLIER2</a:t>
            </a:r>
            <a:endParaRPr lang="en-US" sz="1900" dirty="0"/>
          </a:p>
        </p:txBody>
      </p:sp>
      <p:cxnSp>
        <p:nvCxnSpPr>
          <p:cNvPr id="11" name="Straight Connector 10">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679644B-3DDE-4914-84E2-1670BA66ADCB}"/>
              </a:ext>
            </a:extLst>
          </p:cNvPr>
          <p:cNvSpPr txBox="1"/>
          <p:nvPr/>
        </p:nvSpPr>
        <p:spPr>
          <a:xfrm>
            <a:off x="8451604" y="1412489"/>
            <a:ext cx="3197701" cy="4363844"/>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b="0" i="0" u="none" strike="noStrike" baseline="0" dirty="0">
                <a:solidFill>
                  <a:schemeClr val="bg1"/>
                </a:solidFill>
              </a:rPr>
              <a:t>retrieves the name of the supplier who supplies a given part; the part number is entered by the user who requests the application.</a:t>
            </a:r>
          </a:p>
          <a:p>
            <a:pPr>
              <a:lnSpc>
                <a:spcPct val="90000"/>
              </a:lnSpc>
              <a:spcAft>
                <a:spcPts val="600"/>
              </a:spcAft>
            </a:pPr>
            <a:endParaRPr lang="en-US" sz="2000" b="0" i="0" u="none" strike="noStrike" baseline="0" dirty="0">
              <a:solidFill>
                <a:schemeClr val="bg1"/>
              </a:solidFill>
            </a:endParaRPr>
          </a:p>
          <a:p>
            <a:pPr>
              <a:lnSpc>
                <a:spcPct val="90000"/>
              </a:lnSpc>
              <a:spcAft>
                <a:spcPts val="600"/>
              </a:spcAft>
            </a:pPr>
            <a:r>
              <a:rPr lang="en-US" sz="2000" b="0" i="0" u="none" strike="noStrike" baseline="0" dirty="0">
                <a:solidFill>
                  <a:schemeClr val="bg1"/>
                </a:solidFill>
              </a:rPr>
              <a:t>The application is written with the fundamental assumption that each part is supplied by only one supplier.</a:t>
            </a:r>
            <a:endParaRPr lang="en-US" sz="2000" dirty="0">
              <a:solidFill>
                <a:schemeClr val="bg1"/>
              </a:solidFill>
            </a:endParaRPr>
          </a:p>
        </p:txBody>
      </p:sp>
      <p:sp>
        <p:nvSpPr>
          <p:cNvPr id="5" name="TextBox 4">
            <a:extLst>
              <a:ext uri="{FF2B5EF4-FFF2-40B4-BE49-F238E27FC236}">
                <a16:creationId xmlns:a16="http://schemas.microsoft.com/office/drawing/2014/main" id="{3556B61B-474E-49DA-9CA8-9479AC9F04E5}"/>
              </a:ext>
            </a:extLst>
          </p:cNvPr>
          <p:cNvSpPr txBox="1"/>
          <p:nvPr/>
        </p:nvSpPr>
        <p:spPr>
          <a:xfrm>
            <a:off x="4541685" y="756138"/>
            <a:ext cx="1224566"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a:t>Fragments </a:t>
            </a:r>
            <a:endParaRPr lang="en-IN" dirty="0"/>
          </a:p>
        </p:txBody>
      </p:sp>
      <p:sp>
        <p:nvSpPr>
          <p:cNvPr id="8" name="TextBox 7">
            <a:extLst>
              <a:ext uri="{FF2B5EF4-FFF2-40B4-BE49-F238E27FC236}">
                <a16:creationId xmlns:a16="http://schemas.microsoft.com/office/drawing/2014/main" id="{0650C42D-BD44-4CCB-8AC5-596060817E74}"/>
              </a:ext>
            </a:extLst>
          </p:cNvPr>
          <p:cNvSpPr txBox="1"/>
          <p:nvPr/>
        </p:nvSpPr>
        <p:spPr>
          <a:xfrm>
            <a:off x="8894609" y="712335"/>
            <a:ext cx="1297919"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a:t>Application </a:t>
            </a:r>
            <a:endParaRPr lang="en-IN"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7E3B34E3-0A51-426C-BDD2-3B60E880E8E0}"/>
                  </a:ext>
                </a:extLst>
              </p14:cNvPr>
              <p14:cNvContentPartPr/>
              <p14:nvPr/>
            </p14:nvContentPartPr>
            <p14:xfrm>
              <a:off x="4670280" y="4214880"/>
              <a:ext cx="3089880" cy="1357560"/>
            </p14:xfrm>
          </p:contentPart>
        </mc:Choice>
        <mc:Fallback xmlns="">
          <p:pic>
            <p:nvPicPr>
              <p:cNvPr id="6" name="Ink 5">
                <a:extLst>
                  <a:ext uri="{FF2B5EF4-FFF2-40B4-BE49-F238E27FC236}">
                    <a16:creationId xmlns:a16="http://schemas.microsoft.com/office/drawing/2014/main" id="{7E3B34E3-0A51-426C-BDD2-3B60E880E8E0}"/>
                  </a:ext>
                </a:extLst>
              </p:cNvPr>
              <p:cNvPicPr/>
              <p:nvPr/>
            </p:nvPicPr>
            <p:blipFill>
              <a:blip r:embed="rId3"/>
              <a:stretch>
                <a:fillRect/>
              </a:stretch>
            </p:blipFill>
            <p:spPr>
              <a:xfrm>
                <a:off x="4660920" y="4205520"/>
                <a:ext cx="3108600" cy="1376280"/>
              </a:xfrm>
              <a:prstGeom prst="rect">
                <a:avLst/>
              </a:prstGeom>
            </p:spPr>
          </p:pic>
        </mc:Fallback>
      </mc:AlternateContent>
    </p:spTree>
    <p:extLst>
      <p:ext uri="{BB962C8B-B14F-4D97-AF65-F5344CB8AC3E}">
        <p14:creationId xmlns:p14="http://schemas.microsoft.com/office/powerpoint/2010/main" val="9025294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F3A500D2E49F44F80C3F99F3764D3AE" ma:contentTypeVersion="4" ma:contentTypeDescription="Create a new document." ma:contentTypeScope="" ma:versionID="d06f1073b93545799f49ff739aadb86a">
  <xsd:schema xmlns:xsd="http://www.w3.org/2001/XMLSchema" xmlns:xs="http://www.w3.org/2001/XMLSchema" xmlns:p="http://schemas.microsoft.com/office/2006/metadata/properties" xmlns:ns2="9e899c17-99ef-40ff-95a6-91f4f850db08" targetNamespace="http://schemas.microsoft.com/office/2006/metadata/properties" ma:root="true" ma:fieldsID="5adbf281cb1ea38aa7ee5779d934899d" ns2:_="">
    <xsd:import namespace="9e899c17-99ef-40ff-95a6-91f4f850db0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899c17-99ef-40ff-95a6-91f4f850db0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2D44197-241F-404C-88D9-3D51BBED1D23}"/>
</file>

<file path=customXml/itemProps2.xml><?xml version="1.0" encoding="utf-8"?>
<ds:datastoreItem xmlns:ds="http://schemas.openxmlformats.org/officeDocument/2006/customXml" ds:itemID="{31772314-BCBB-4D84-A8B3-43FDB4C22DB3}"/>
</file>

<file path=customXml/itemProps3.xml><?xml version="1.0" encoding="utf-8"?>
<ds:datastoreItem xmlns:ds="http://schemas.openxmlformats.org/officeDocument/2006/customXml" ds:itemID="{0F444D28-46A3-4338-8A99-439E2ABF58D1}"/>
</file>

<file path=docProps/app.xml><?xml version="1.0" encoding="utf-8"?>
<Properties xmlns="http://schemas.openxmlformats.org/officeDocument/2006/extended-properties" xmlns:vt="http://schemas.openxmlformats.org/officeDocument/2006/docPropsVTypes">
  <TotalTime>1017</TotalTime>
  <Words>3582</Words>
  <Application>Microsoft Office PowerPoint</Application>
  <PresentationFormat>Widescreen</PresentationFormat>
  <Paragraphs>230</Paragraphs>
  <Slides>23</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Courier</vt:lpstr>
      <vt:lpstr>Office Theme</vt:lpstr>
      <vt:lpstr>Distributed Transaction Management </vt:lpstr>
      <vt:lpstr>What is Distribution Transparency?  </vt:lpstr>
      <vt:lpstr>Consider the Simple Read Only Application </vt:lpstr>
      <vt:lpstr>Fragmentation Transparency </vt:lpstr>
      <vt:lpstr>Location Transparency </vt:lpstr>
      <vt:lpstr>Local Mapping Transparency </vt:lpstr>
      <vt:lpstr>No Transparency </vt:lpstr>
      <vt:lpstr>Derived Fragmentation ( Sorry  )  </vt:lpstr>
      <vt:lpstr>A More Complex Application </vt:lpstr>
      <vt:lpstr>Distributed Transaction </vt:lpstr>
      <vt:lpstr>Atomicity </vt:lpstr>
      <vt:lpstr>Serializibility </vt:lpstr>
      <vt:lpstr>Isolation </vt:lpstr>
      <vt:lpstr>Durability </vt:lpstr>
      <vt:lpstr>Sample Distributed Transaction </vt:lpstr>
      <vt:lpstr>Pre-requisite </vt:lpstr>
      <vt:lpstr>Reference Model of Distributed Transaction </vt:lpstr>
      <vt:lpstr>2-Phase Commit Protocol (2PC) </vt:lpstr>
      <vt:lpstr>PowerPoint Presentation</vt:lpstr>
      <vt:lpstr>PowerPoint Presentation</vt:lpstr>
      <vt:lpstr>Demerits of 2PC </vt:lpstr>
      <vt:lpstr>Types of Locks in 2PC </vt:lpstr>
      <vt:lpstr>Long-Transaction Management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Transaction Management </dc:title>
  <dc:creator>Supriya Chakraborty</dc:creator>
  <cp:lastModifiedBy>Supriya Chakraborty</cp:lastModifiedBy>
  <cp:revision>18</cp:revision>
  <dcterms:created xsi:type="dcterms:W3CDTF">2022-03-07T15:36:32Z</dcterms:created>
  <dcterms:modified xsi:type="dcterms:W3CDTF">2022-05-30T10:52:04Z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0x010100AF3A500D2E49F44F80C3F99F3764D3AE</vt:lpwstr>
  </property>
</Properties>
</file>