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541" r:id="rId3"/>
    <p:sldId id="511" r:id="rId4"/>
    <p:sldId id="517" r:id="rId5"/>
    <p:sldId id="542" r:id="rId6"/>
    <p:sldId id="505" r:id="rId7"/>
    <p:sldId id="506" r:id="rId8"/>
    <p:sldId id="503" r:id="rId9"/>
    <p:sldId id="512" r:id="rId10"/>
    <p:sldId id="513" r:id="rId11"/>
    <p:sldId id="515" r:id="rId12"/>
    <p:sldId id="507" r:id="rId13"/>
    <p:sldId id="509" r:id="rId14"/>
    <p:sldId id="510" r:id="rId15"/>
    <p:sldId id="516" r:id="rId16"/>
    <p:sldId id="514" r:id="rId17"/>
    <p:sldId id="520" r:id="rId18"/>
    <p:sldId id="529" r:id="rId19"/>
    <p:sldId id="525" r:id="rId20"/>
    <p:sldId id="526" r:id="rId21"/>
    <p:sldId id="538" r:id="rId22"/>
    <p:sldId id="539" r:id="rId23"/>
    <p:sldId id="518" r:id="rId24"/>
    <p:sldId id="519" r:id="rId25"/>
    <p:sldId id="530" r:id="rId26"/>
    <p:sldId id="531" r:id="rId27"/>
    <p:sldId id="532" r:id="rId28"/>
    <p:sldId id="533" r:id="rId29"/>
    <p:sldId id="534" r:id="rId30"/>
    <p:sldId id="522" r:id="rId31"/>
    <p:sldId id="524" r:id="rId32"/>
    <p:sldId id="535" r:id="rId33"/>
    <p:sldId id="536" r:id="rId34"/>
    <p:sldId id="523" r:id="rId35"/>
    <p:sldId id="537" r:id="rId36"/>
    <p:sldId id="527" r:id="rId37"/>
    <p:sldId id="528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33ED"/>
    <a:srgbClr val="2310B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1534" autoAdjust="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21D269-9D38-4E9B-8D08-D97D087AD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3F784-B037-4B8B-9558-F53699A57A8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9B73579-2AD1-4B29-883D-3D4A1C8E8A8A}" type="datetimeFigureOut">
              <a:rPr lang="en-US"/>
              <a:pPr>
                <a:defRPr/>
              </a:pPr>
              <a:t>2/22/2018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DBBC86D-E3C8-465A-A0D7-CE88F697FD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E0BE883-2648-4CC9-A3AD-6A674536D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360FE-21E5-4D9D-8848-3DC3AFE4CC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595F6-1736-4671-8A10-D6BACE6F2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C50643B-950F-4B64-B45E-3D2CACDEA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832044E4-E5E1-41BA-B4E8-66D1A34CDB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9597C122-0A83-4E86-969A-2E7B94BC76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9CE75006-9CA0-412B-8A55-06EF25FC8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470712-4BEC-449A-8A5F-3B3E6F0B833E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981A3591-FA63-4C11-BC16-699B367031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9B66CE50-D705-4D21-9972-B5C9C07B1F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When assessing for MSB 2, Vref/4 is not part of calculations because MSB 1=0.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907F42A3-9179-4550-9854-CEB483E5FC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8FEE27-047F-4126-A7B8-2EC03589F0A6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2946C786-064D-4ADF-87A3-4A5C17249C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145F1654-E705-49AE-89B7-BDE3FE9982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When assessing for MSB 3, Vref/4 and Vref/8 is not part of calculations because MSB 1=0 and MSB 2=0, </a:t>
            </a:r>
          </a:p>
          <a:p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78B7E898-03EC-4DDB-BFDA-609FD8055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76B425-9E5C-49D3-9759-EA1CCBB65BAC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16CAC149-9A9C-4581-BB75-E7529CF2AF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2A35F347-9E78-430F-8399-15FA4B5FB8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If the example was repeated for 4 bit, you will see that the conversion error is more. For a converter &gt;1o bit, the conversion error is lesser. 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506F462E-F6DE-41A8-B4D7-D979BE431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84F46-B0B3-4C67-834E-DCB4DE6A846E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CA600B-97B7-4178-A5E5-2A0D7041314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2B8134D1-749D-458E-966B-4EFAFE6C2D75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11847E-0BA4-4E35-AD03-E36FC70D6B37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8B43D-C344-40F1-B438-1E495570CB2D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DE102-9AB6-4549-B933-67C2BE9941D9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>
            <a:extLst>
              <a:ext uri="{FF2B5EF4-FFF2-40B4-BE49-F238E27FC236}">
                <a16:creationId xmlns:a16="http://schemas.microsoft.com/office/drawing/2014/main" id="{76DB0CB7-4569-404E-8C88-345136A5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7F789-FDA3-4EA5-BB4A-3AA863C6A257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6283E2CE-CCBF-4A92-9AFC-594D3FBC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>
            <a:extLst>
              <a:ext uri="{FF2B5EF4-FFF2-40B4-BE49-F238E27FC236}">
                <a16:creationId xmlns:a16="http://schemas.microsoft.com/office/drawing/2014/main" id="{801956D1-E069-46B7-89E5-A8CC8370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4A11C0-71A4-440D-9823-5F34A37EE5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052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C131A029-9810-425E-B65E-5A92826B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6A8EB-76CE-4480-98CE-9BF4C7A4D562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9EE80D-EFBB-40FE-A3EC-100B6FBD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9CD947CD-954C-4AFB-B5CC-CD0E7EF0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7B86E-5FBC-435C-92FB-94F7731119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21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90B22FDD-8976-4BEA-9D2F-62AC777F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223BC-BB9F-44BD-9BCB-55F335B43465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DAE3A4E-5323-4BC9-AFB7-9C635D89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6D6F07BE-AE1C-47F7-B3FA-B73B0189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8C1E8-158F-41C6-95D1-0767ABF809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08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BDAA6-FEC5-446B-BC4F-889DB5AD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6D6C7-3620-4628-98EE-7EF20E112AE4}" type="datetime1">
              <a:rPr lang="en-US" altLang="en-US" smtClean="0"/>
              <a:t>2/22/2018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3F532-6DD8-49A2-BE41-D50C8719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765D3-2DD1-4969-97DA-EA99DDA0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13615A-7F13-46E8-8B29-A625C9FBA5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5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C2BAADE9-E155-4A78-ABB0-23A58CA0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B7CDF-9F4A-4391-9FA6-28F01BE76CE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A8DBDA2-0BF3-47CD-9600-612EF357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E9DEC3C3-C0F9-42A5-90D0-FF28D311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3B73B-0104-4A17-AD40-39DE2EB30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05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528F9A-32DF-4929-A32D-BD990B2FCA5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A98395A4-9EA5-4DAA-A939-F410575E9F98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6C3BD-FD3A-4FF6-8504-8C04427AB9AA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F623F7-5554-48D5-894B-31B2AC91DB3B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AAA3C3-1A46-4B46-A379-C28831BFD477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BDDDB20-D35D-4F9F-908C-671EBDE7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4E617-E454-4DAC-802E-C9D1E844ACF6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2DE217-50FE-4278-AADB-7E457568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3A4161-C498-43DC-B5A3-04F0110D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C79F6E-A655-4281-8F0E-5DC8B2ECFD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78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08557C07-D244-4F15-96A4-70B65F25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DF016-394B-4F72-935B-BF06F9EFAAA6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2D9359A-239B-4994-92A0-C1AF5B13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61CE1DE0-C284-4D4E-9419-8A7FD1F2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F400E-0D46-4D9A-8676-F60F0FCC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75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7F48C0A6-FAAA-4538-B3B1-A7BC1514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6FCE1-3174-46C0-AAFE-BA073AFA6AB1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6E35E8D1-4A97-45D2-8348-A26EC3A1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205BB668-0B96-41EF-84F6-ECE51E65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5D621-B143-404F-A32C-48EA9CAC08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25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79AC9C1A-BBB0-40FF-83AF-B8C0ABDF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67E7E-4000-4A5B-9A00-D03CD210BA15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58575FC-CD55-47F5-8D6E-1EA74421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24CCAF98-4C34-4595-BBEE-5567D099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37CE2-2CAB-4D3E-9A2D-222D501286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77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130C5641-04C4-42BD-87FF-122630AC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2F8E6-B63E-435B-B100-7D07239CA7D1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D9D86-EB3C-456E-9EE8-F78AFE46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05A4C53D-4BEF-4E95-AA76-E5060E8E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3F50B-7337-45BB-86EB-87F6BEFE83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94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B375D6-4793-43BB-825F-3398C94B75F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6" name="Rounded Rectangle 10">
            <a:extLst>
              <a:ext uri="{FF2B5EF4-FFF2-40B4-BE49-F238E27FC236}">
                <a16:creationId xmlns:a16="http://schemas.microsoft.com/office/drawing/2014/main" id="{B0CB3916-F684-4862-9CC9-D46D1C90DA92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6BF61AC-E1AC-469F-84AB-1DB7F988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3D7FB-CADF-453A-89AE-AA71CCBB8F8B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871DEE5-175F-4A9F-830B-C3ABD262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0EDA279-E1D8-473F-A523-BC9E388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4006A0-8E87-4534-A4BB-B6D4CB812C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17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ACA67E-76FB-4AFD-8883-40865C9D8706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D3D714-E8A3-4F11-8FE8-11FF3E0DC076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3120E-D0BB-4624-BC50-2913D8987A41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D0CE36FC-B400-4933-AB18-6BE04CFE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6C75B-34A8-4146-9553-4C3E6985FF00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13AD0B0-2EDC-46AC-88FF-591942B8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700838A-7B13-43D1-B249-763541C1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E16AA9-7735-4A2C-8626-D05AB9781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36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F45D92-6F6D-4576-BE05-91A2C0B8AE6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70BCF187-360F-417A-8D62-EF2B75C92034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D92F40EC-A0EB-4CAE-A81B-B926EAE2F8C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E9CFFC92-05D0-40F9-9648-6209170F58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598BC653-CBF3-4210-8BE9-72B7222AD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F7C39DE-9475-46A2-9681-C76E719E2AA2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C4970-A7E8-4A26-8C32-D9A0D9B76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CE82094-7DC8-4378-9C1A-55AF5C991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A8F7FEBF-0478-478A-A5B3-C88ED909CC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16" r:id="rId2"/>
    <p:sldLayoutId id="2147484324" r:id="rId3"/>
    <p:sldLayoutId id="2147484317" r:id="rId4"/>
    <p:sldLayoutId id="2147484318" r:id="rId5"/>
    <p:sldLayoutId id="2147484319" r:id="rId6"/>
    <p:sldLayoutId id="2147484320" r:id="rId7"/>
    <p:sldLayoutId id="2147484325" r:id="rId8"/>
    <p:sldLayoutId id="2147484326" r:id="rId9"/>
    <p:sldLayoutId id="2147484321" r:id="rId10"/>
    <p:sldLayoutId id="2147484322" r:id="rId11"/>
    <p:sldLayoutId id="214748432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42.emf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4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67604B4-31CD-4A15-B6F4-1A670B429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altLang="en-US" sz="5400" b="1">
                <a:solidFill>
                  <a:srgbClr val="FFFF00"/>
                </a:solidFill>
                <a:latin typeface="Viner Hand ITC" panose="03070502030502020203" pitchFamily="66" charset="0"/>
                <a:cs typeface="Times New Roman" panose="02020603050405020304" pitchFamily="18" charset="0"/>
              </a:rPr>
              <a:t>Mechatronics – 302050</a:t>
            </a:r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FB8EECD8-D0BF-4779-8FDF-9EAD5CB71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0480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latin typeface="Viner Hand ITC" panose="03070502030502020203" pitchFamily="66" charset="0"/>
                <a:cs typeface="Times New Roman" panose="02020603050405020304" pitchFamily="18" charset="0"/>
              </a:rPr>
              <a:t>Lecture Notes / PPT</a:t>
            </a:r>
          </a:p>
          <a:p>
            <a:pPr eaLnBrk="1" hangingPunct="1"/>
            <a:endParaRPr lang="en-US" altLang="en-US">
              <a:latin typeface="Viner Hand ITC" panose="03070502030502020203" pitchFamily="66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Viner Hand ITC" panose="03070502030502020203" pitchFamily="66" charset="0"/>
                <a:cs typeface="Times New Roman" panose="02020603050405020304" pitchFamily="18" charset="0"/>
              </a:rPr>
              <a:t>UNIT III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B58DC-31B7-4F88-A11F-A2CAC520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4A11C0-71A4-440D-9823-5F34A37EE5D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FC11895-FAC2-4420-A0EA-BB25BC24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Resolution</a:t>
            </a:r>
          </a:p>
        </p:txBody>
      </p:sp>
      <p:pic>
        <p:nvPicPr>
          <p:cNvPr id="20483" name="Picture 14">
            <a:extLst>
              <a:ext uri="{FF2B5EF4-FFF2-40B4-BE49-F238E27FC236}">
                <a16:creationId xmlns:a16="http://schemas.microsoft.com/office/drawing/2014/main" id="{183AF3EB-19E3-405A-B3B1-DD681953B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44"/>
          <a:stretch>
            <a:fillRect/>
          </a:stretch>
        </p:blipFill>
        <p:spPr bwMode="auto">
          <a:xfrm>
            <a:off x="5511800" y="3620717"/>
            <a:ext cx="3098800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>
            <a:extLst>
              <a:ext uri="{FF2B5EF4-FFF2-40B4-BE49-F238E27FC236}">
                <a16:creationId xmlns:a16="http://schemas.microsoft.com/office/drawing/2014/main" id="{AE747626-2768-4D9D-B5CD-3E964846C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4659"/>
            <a:ext cx="353853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>
            <a:extLst>
              <a:ext uri="{FF2B5EF4-FFF2-40B4-BE49-F238E27FC236}">
                <a16:creationId xmlns:a16="http://schemas.microsoft.com/office/drawing/2014/main" id="{564E914A-B34F-41AC-BD78-C5909028B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820" y="1316790"/>
            <a:ext cx="31845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E0BE13-9095-46E5-9037-5FAE876CDCEE}"/>
              </a:ext>
            </a:extLst>
          </p:cNvPr>
          <p:cNvSpPr txBox="1"/>
          <p:nvPr/>
        </p:nvSpPr>
        <p:spPr>
          <a:xfrm>
            <a:off x="5511800" y="2241287"/>
            <a:ext cx="273231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/>
              <a:t>1-bit </a:t>
            </a:r>
            <a:r>
              <a:rPr lang="en-US" sz="2400" dirty="0" err="1"/>
              <a:t>AtoD</a:t>
            </a:r>
            <a:r>
              <a:rPr lang="en-US" sz="2400" dirty="0"/>
              <a:t> conversion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716EB-F099-434C-9F90-398100EA6D8D}"/>
              </a:ext>
            </a:extLst>
          </p:cNvPr>
          <p:cNvSpPr txBox="1"/>
          <p:nvPr/>
        </p:nvSpPr>
        <p:spPr>
          <a:xfrm>
            <a:off x="1070769" y="6211745"/>
            <a:ext cx="273231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/>
              <a:t>2-bit </a:t>
            </a:r>
            <a:r>
              <a:rPr lang="en-US" sz="2400" dirty="0" err="1"/>
              <a:t>AtoD</a:t>
            </a:r>
            <a:r>
              <a:rPr lang="en-US" sz="2400" dirty="0"/>
              <a:t> conversion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48337-FCED-4DD4-88CF-44B67F04C135}"/>
              </a:ext>
            </a:extLst>
          </p:cNvPr>
          <p:cNvSpPr txBox="1"/>
          <p:nvPr/>
        </p:nvSpPr>
        <p:spPr>
          <a:xfrm>
            <a:off x="5998710" y="6211745"/>
            <a:ext cx="273231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/>
              <a:t>3-bit </a:t>
            </a:r>
            <a:r>
              <a:rPr lang="en-US" sz="2400" dirty="0" err="1"/>
              <a:t>AtoD</a:t>
            </a:r>
            <a:r>
              <a:rPr lang="en-US" sz="2400" dirty="0"/>
              <a:t> conversion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954BF6-5E96-49FD-8C5E-36E1646E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5B3FFF5-7FBD-4114-9DA5-74481488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29729051-1884-4A17-9005-77552606D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153400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3">
            <a:extLst>
              <a:ext uri="{FF2B5EF4-FFF2-40B4-BE49-F238E27FC236}">
                <a16:creationId xmlns:a16="http://schemas.microsoft.com/office/drawing/2014/main" id="{94BE4642-BBE1-4AC2-A8AE-0A85B13D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0"/>
            <a:ext cx="487838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D72DEA-8337-4687-BBAF-D9DA29BE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69F1805-C0FB-4BD4-B04E-C664A7E3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Sampling</a:t>
            </a:r>
          </a:p>
        </p:txBody>
      </p:sp>
      <p:pic>
        <p:nvPicPr>
          <p:cNvPr id="22531" name="Picture 9" descr="aliasing">
            <a:extLst>
              <a:ext uri="{FF2B5EF4-FFF2-40B4-BE49-F238E27FC236}">
                <a16:creationId xmlns:a16="http://schemas.microsoft.com/office/drawing/2014/main" id="{3239F09B-CD07-4DDF-9120-6D1608AD8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5755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155993-8F1D-4BCC-97C1-58875120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429C204-1B82-4A5A-BCF0-1F04F069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 and Improper Sampling</a:t>
            </a: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317EF602-C89D-4D21-8EDF-12E534915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6029325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6" name="Object 3">
            <a:extLst>
              <a:ext uri="{FF2B5EF4-FFF2-40B4-BE49-F238E27FC236}">
                <a16:creationId xmlns:a16="http://schemas.microsoft.com/office/drawing/2014/main" id="{F8856307-3911-4D01-81D6-0F6927409E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2667000"/>
          <a:ext cx="234632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4" imgW="1002865" imgH="672808" progId="Equation.3">
                  <p:embed/>
                </p:oleObj>
              </mc:Choice>
              <mc:Fallback>
                <p:oleObj name="Equation" r:id="rId4" imgW="1002865" imgH="67280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667000"/>
                        <a:ext cx="234632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3820B5-32E8-436C-87BD-2047A593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B21D193F-02B3-4584-941C-20E20CE8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Aliasing</a:t>
            </a:r>
          </a:p>
        </p:txBody>
      </p:sp>
      <p:sp>
        <p:nvSpPr>
          <p:cNvPr id="24579" name="TextBox 5">
            <a:extLst>
              <a:ext uri="{FF2B5EF4-FFF2-40B4-BE49-F238E27FC236}">
                <a16:creationId xmlns:a16="http://schemas.microsoft.com/office/drawing/2014/main" id="{D1A44B8B-A1E4-4CF6-A965-5F554FDB0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458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Aliasing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results into a different signal  when reconstructed from samples taken from a continuous signal</a:t>
            </a:r>
          </a:p>
        </p:txBody>
      </p:sp>
      <p:graphicFrame>
        <p:nvGraphicFramePr>
          <p:cNvPr id="24580" name="Object 2">
            <a:extLst>
              <a:ext uri="{FF2B5EF4-FFF2-40B4-BE49-F238E27FC236}">
                <a16:creationId xmlns:a16="http://schemas.microsoft.com/office/drawing/2014/main" id="{05CBBB0B-D2FB-42C4-9582-E83CD97A60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752600"/>
          <a:ext cx="8637588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Bitmap Image" r:id="rId3" imgW="5780952" imgH="1867161" progId="">
                  <p:embed/>
                </p:oleObj>
              </mc:Choice>
              <mc:Fallback>
                <p:oleObj name="Bitmap Image" r:id="rId3" imgW="5780952" imgH="186716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8637588" cy="283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Callout 6">
            <a:extLst>
              <a:ext uri="{FF2B5EF4-FFF2-40B4-BE49-F238E27FC236}">
                <a16:creationId xmlns:a16="http://schemas.microsoft.com/office/drawing/2014/main" id="{DFA5F0B6-A535-4DED-8484-456D66B52896}"/>
              </a:ext>
            </a:extLst>
          </p:cNvPr>
          <p:cNvSpPr/>
          <p:nvPr/>
        </p:nvSpPr>
        <p:spPr>
          <a:xfrm>
            <a:off x="6172200" y="5562600"/>
            <a:ext cx="2514600" cy="914400"/>
          </a:xfrm>
          <a:prstGeom prst="wedgeEllipseCallout">
            <a:avLst>
              <a:gd name="adj1" fmla="val 16517"/>
              <a:gd name="adj2" fmla="val -22241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atin typeface="Comic Sans MS" pitchFamily="66" charset="0"/>
              </a:rPr>
              <a:t>Actual Signal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5BB2780A-718B-4D3A-8850-4DB4A160B247}"/>
              </a:ext>
            </a:extLst>
          </p:cNvPr>
          <p:cNvSpPr/>
          <p:nvPr/>
        </p:nvSpPr>
        <p:spPr>
          <a:xfrm>
            <a:off x="990600" y="5638800"/>
            <a:ext cx="3352800" cy="838200"/>
          </a:xfrm>
          <a:prstGeom prst="wedgeEllipseCallout">
            <a:avLst>
              <a:gd name="adj1" fmla="val 31717"/>
              <a:gd name="adj2" fmla="val -34911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atin typeface="Comic Sans MS" pitchFamily="66" charset="0"/>
              </a:rPr>
              <a:t>Reconstructed Signal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3AF8D-DE6B-4214-9599-8E42ABA8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4D51E80-6E02-471F-9602-0DF49A6A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Aliasing</a:t>
            </a:r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936487BA-6405-4DC1-AEE9-0880C634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1772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72AFC4-BB77-4606-9CDE-5E89A417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B86A956-4682-42E6-8028-BBC9AB5B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and Hold Operation</a:t>
            </a:r>
          </a:p>
        </p:txBody>
      </p:sp>
      <p:sp>
        <p:nvSpPr>
          <p:cNvPr id="26627" name="TextBox 4">
            <a:extLst>
              <a:ext uri="{FF2B5EF4-FFF2-40B4-BE49-F238E27FC236}">
                <a16:creationId xmlns:a16="http://schemas.microsoft.com/office/drawing/2014/main" id="{5CB14011-EC61-4336-BC3B-54226C552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096000"/>
            <a:ext cx="403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Sample and Hold Circuit</a:t>
            </a:r>
          </a:p>
        </p:txBody>
      </p:sp>
      <p:sp>
        <p:nvSpPr>
          <p:cNvPr id="26628" name="TextBox 5">
            <a:extLst>
              <a:ext uri="{FF2B5EF4-FFF2-40B4-BE49-F238E27FC236}">
                <a16:creationId xmlns:a16="http://schemas.microsoft.com/office/drawing/2014/main" id="{22994009-1178-4A35-B1AC-2F2AC9AFA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458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SHA is used in ADC, to stabilize the voltage while it is being converted to a digital value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SHA consists of a voltage holding capacitor and a voltage follower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the switch is closed, the output voltage is equal to the input voltage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the switch is open, capacitor holds the voltage corresponding to the last sampled value</a:t>
            </a:r>
          </a:p>
        </p:txBody>
      </p:sp>
      <p:pic>
        <p:nvPicPr>
          <p:cNvPr id="26629" name="Picture 10" descr="Sample-and-hold.gif">
            <a:extLst>
              <a:ext uri="{FF2B5EF4-FFF2-40B4-BE49-F238E27FC236}">
                <a16:creationId xmlns:a16="http://schemas.microsoft.com/office/drawing/2014/main" id="{3816C422-C545-493E-A15B-40159CEC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430530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1517E-99D8-4EC7-BB5A-F58B7532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6AE5703-EF5A-4EEC-A5E9-93AEB1EF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does ADC Work?</a:t>
            </a:r>
          </a:p>
        </p:txBody>
      </p:sp>
      <p:pic>
        <p:nvPicPr>
          <p:cNvPr id="27651" name="Picture 5" descr="ADC Block diagram">
            <a:extLst>
              <a:ext uri="{FF2B5EF4-FFF2-40B4-BE49-F238E27FC236}">
                <a16:creationId xmlns:a16="http://schemas.microsoft.com/office/drawing/2014/main" id="{7672135B-C86B-44E0-9A08-194DFC6BE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5532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C36E2F-81C8-41EB-8148-8EE7B2EA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C0A5AD5F-B833-4B57-8998-5A870E44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does ADC Work?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5A78CB47-EF17-46C9-AC4F-8AAFC9F8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066800"/>
            <a:ext cx="7815262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939F85-AD2A-4433-9258-5CF71E38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B3817C3F-C547-47C8-A26B-2CF97EB0D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2316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to digital conversion is a two-step process: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Quantization: transformation of a continuous analog input into a set of data represented by discrete output states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Coding: assignment of a digital code word or number to each output state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FE366F10-3C04-44E4-ACB2-CC3C60911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40417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B3ABD6-77E8-42BA-8871-AFBC28A3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3B73B-0104-4A17-AD40-39DE2EB309B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0E91349-29E3-4C27-A6B0-AB89D2E2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CFCE-DFD0-4AFA-A678-D939736760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  <a:p>
            <a:r>
              <a:rPr lang="en-IN"/>
              <a:t>Introduction to Signal Communication &amp; Types-Synchronous, Asynchronous, Serial, Parallel; Bit width, Sampling theorem, Aliasing, Sample and hold circuit, Sampling frequency; Interfacing of Sensors / Actuators to Data Acquisition system; 4 bit Successive Approximation type ADC; 4 bit R-2R type DAC; Current and Voltage Amplifier. 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F5D232-7520-4A56-9D95-CE94B8CE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3B73B-0104-4A17-AD40-39DE2EB309B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537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1DA031B-46F7-4A2D-BD7C-DDB7F1A2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Quantization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A2B336DC-FAE2-4D82-8496-FA6DD099A7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The analog quantization size (or resolution) Q is defined as the full scale range  of the ADC divided by the number of output states: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where</a:t>
            </a:r>
          </a:p>
          <a:p>
            <a:r>
              <a:rPr lang="en-US" altLang="en-US" dirty="0"/>
              <a:t>(Vmax – </a:t>
            </a:r>
            <a:r>
              <a:rPr lang="en-US" altLang="en-US" dirty="0" err="1"/>
              <a:t>Vmin</a:t>
            </a:r>
            <a:r>
              <a:rPr lang="en-US" altLang="en-US" dirty="0"/>
              <a:t>) is range of the ADC</a:t>
            </a:r>
          </a:p>
          <a:p>
            <a:endParaRPr lang="en-US" altLang="en-US" dirty="0"/>
          </a:p>
          <a:p>
            <a:r>
              <a:rPr lang="en-US" altLang="en-US" dirty="0"/>
              <a:t>n is bit of ADC</a:t>
            </a:r>
          </a:p>
        </p:txBody>
      </p:sp>
      <p:sp>
        <p:nvSpPr>
          <p:cNvPr id="30724" name="TextBox 8">
            <a:extLst>
              <a:ext uri="{FF2B5EF4-FFF2-40B4-BE49-F238E27FC236}">
                <a16:creationId xmlns:a16="http://schemas.microsoft.com/office/drawing/2014/main" id="{836B16A1-1CC3-4B28-BC7C-89AE417C7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791200"/>
            <a:ext cx="12954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0725" name="Object 7">
            <a:extLst>
              <a:ext uri="{FF2B5EF4-FFF2-40B4-BE49-F238E27FC236}">
                <a16:creationId xmlns:a16="http://schemas.microsoft.com/office/drawing/2014/main" id="{D58E0208-0A60-4177-8DDC-FB8C79743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392796"/>
              </p:ext>
            </p:extLst>
          </p:nvPr>
        </p:nvGraphicFramePr>
        <p:xfrm>
          <a:off x="3352800" y="2971800"/>
          <a:ext cx="2212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Equation" r:id="rId4" imgW="952087" imgH="393529" progId="Equation.3">
                  <p:embed/>
                </p:oleObj>
              </mc:Choice>
              <mc:Fallback>
                <p:oleObj name="Equation" r:id="rId4" imgW="952087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0"/>
                        <a:ext cx="22129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FCB026-8152-4EC4-870E-0D9102E1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3B73B-0104-4A17-AD40-39DE2EB309B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8EF89466-B77F-4383-829A-AB4CAB68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Quantization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Content Placeholder 2">
                <a:extLst>
                  <a:ext uri="{FF2B5EF4-FFF2-40B4-BE49-F238E27FC236}">
                    <a16:creationId xmlns:a16="http://schemas.microsoft.com/office/drawing/2014/main" id="{85DEC7C8-CA1B-4873-88F5-68149D54EF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3962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2000" dirty="0"/>
                  <a:t>The analog quantization size (or resolution) Q is defined as the full scale range  of the ADC divided by the number of output states:</a:t>
                </a:r>
              </a:p>
              <a:p>
                <a:pPr marL="0" indent="0">
                  <a:buNone/>
                </a:pPr>
                <a:endParaRPr lang="en-US" alt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sz="4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alt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alt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alt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4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altLang="en-US" sz="4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IN" alt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alt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4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altLang="en-US" sz="4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altLang="en-US" sz="4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IN" alt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alt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IN" alt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en-US" sz="4000" dirty="0"/>
              </a:p>
              <a:p>
                <a:pPr marL="0" indent="0">
                  <a:buNone/>
                </a:pPr>
                <a:r>
                  <a:rPr lang="en-US" altLang="en-US" sz="2000" dirty="0"/>
                  <a:t>Where,</a:t>
                </a:r>
              </a:p>
              <a:p>
                <a:pPr marL="0" indent="0">
                  <a:buNone/>
                </a:pPr>
                <a:r>
                  <a:rPr lang="en-US" altLang="en-US" sz="2000" dirty="0"/>
                  <a:t>	(Vmax – </a:t>
                </a:r>
                <a:r>
                  <a:rPr lang="en-US" altLang="en-US" sz="2000" dirty="0" err="1"/>
                  <a:t>Vmin</a:t>
                </a:r>
                <a:r>
                  <a:rPr lang="en-US" altLang="en-US" sz="2000" dirty="0"/>
                  <a:t>) is range of ADC</a:t>
                </a:r>
              </a:p>
              <a:p>
                <a:pPr marL="0" indent="0">
                  <a:buNone/>
                </a:pPr>
                <a:r>
                  <a:rPr lang="en-US" altLang="en-US" sz="2000" dirty="0"/>
                  <a:t>	n is bit of ADC</a:t>
                </a:r>
              </a:p>
            </p:txBody>
          </p:sp>
        </mc:Choice>
        <mc:Fallback xmlns="">
          <p:sp>
            <p:nvSpPr>
              <p:cNvPr id="32771" name="Content Placeholder 2">
                <a:extLst>
                  <a:ext uri="{FF2B5EF4-FFF2-40B4-BE49-F238E27FC236}">
                    <a16:creationId xmlns:a16="http://schemas.microsoft.com/office/drawing/2014/main" id="{85DEC7C8-CA1B-4873-88F5-68149D54E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3962400"/>
              </a:xfrm>
              <a:blipFill>
                <a:blip r:embed="rId2"/>
                <a:stretch>
                  <a:fillRect l="-741" t="-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4" name="Slide Number Placeholder 5">
            <a:extLst>
              <a:ext uri="{FF2B5EF4-FFF2-40B4-BE49-F238E27FC236}">
                <a16:creationId xmlns:a16="http://schemas.microsoft.com/office/drawing/2014/main" id="{6ABE53C8-4414-46FD-88EB-2C4B6025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D8F910-8B3E-41E1-8826-3C89C0E15387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13BCC59-411C-4136-B8AE-CFD34251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33797" name="Slide Number Placeholder 5">
            <a:extLst>
              <a:ext uri="{FF2B5EF4-FFF2-40B4-BE49-F238E27FC236}">
                <a16:creationId xmlns:a16="http://schemas.microsoft.com/office/drawing/2014/main" id="{E955C56C-A5C8-4023-9F27-10845A06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7FB9A3-F85C-4AB8-94B9-1C8BB77DBEF7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33798" name="Picture 3">
            <a:extLst>
              <a:ext uri="{FF2B5EF4-FFF2-40B4-BE49-F238E27FC236}">
                <a16:creationId xmlns:a16="http://schemas.microsoft.com/office/drawing/2014/main" id="{6FA5BBF5-7DD7-4DBE-B737-7042E9E214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24"/>
          <a:stretch/>
        </p:blipFill>
        <p:spPr bwMode="auto">
          <a:xfrm>
            <a:off x="279400" y="1066800"/>
            <a:ext cx="87169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4">
            <a:extLst>
              <a:ext uri="{FF2B5EF4-FFF2-40B4-BE49-F238E27FC236}">
                <a16:creationId xmlns:a16="http://schemas.microsoft.com/office/drawing/2014/main" id="{09E91FE3-6995-4F48-8362-B3BA1CDD71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t="-2192" r="-888" b="43511"/>
          <a:stretch/>
        </p:blipFill>
        <p:spPr bwMode="auto">
          <a:xfrm>
            <a:off x="326231" y="3683681"/>
            <a:ext cx="8491538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5C538D99-19D8-43B5-B116-58B971F7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Successive Approximation Register ADC</a:t>
            </a:r>
          </a:p>
        </p:txBody>
      </p:sp>
      <p:sp>
        <p:nvSpPr>
          <p:cNvPr id="35843" name="TextBox 4">
            <a:extLst>
              <a:ext uri="{FF2B5EF4-FFF2-40B4-BE49-F238E27FC236}">
                <a16:creationId xmlns:a16="http://schemas.microsoft.com/office/drawing/2014/main" id="{167342CE-B1FE-4234-BE62-9B6311CEF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0"/>
            <a:ext cx="403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SAR type ADC</a:t>
            </a:r>
          </a:p>
        </p:txBody>
      </p:sp>
      <p:pic>
        <p:nvPicPr>
          <p:cNvPr id="35844" name="Picture 6" descr="File:SA ADC block diagram.png">
            <a:extLst>
              <a:ext uri="{FF2B5EF4-FFF2-40B4-BE49-F238E27FC236}">
                <a16:creationId xmlns:a16="http://schemas.microsoft.com/office/drawing/2014/main" id="{73DEF2F5-6DF4-4BE2-9F01-3987C5196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37465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Box 5">
            <a:extLst>
              <a:ext uri="{FF2B5EF4-FFF2-40B4-BE49-F238E27FC236}">
                <a16:creationId xmlns:a16="http://schemas.microsoft.com/office/drawing/2014/main" id="{BE578D63-91A3-4F0B-A928-E53E819A1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447800"/>
            <a:ext cx="43434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SAR is initialized so that the MSB is equal to a 1.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This code is fed into the DAC, which then supplies the analog equivalent of this digital code into the comparator circuit for comparison with the sampled input voltage.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this analog voltage exceeds V</a:t>
            </a:r>
            <a:r>
              <a:rPr lang="en-US" altLang="en-US" sz="1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comparator causes the SAR to reset this bit; otherwise, the bit is left a 1.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Then the next bit is set to 1 and the same test is done, continuing this until every bit in the SAR has been tested.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code is the digital approximation of the sampled input voltage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2CEDBE-7A68-4846-B285-04B8ED5B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BDE9DB73-1456-4CB5-A87E-0F775471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Successive Approximation Register ADC</a:t>
            </a:r>
          </a:p>
        </p:txBody>
      </p:sp>
      <p:pic>
        <p:nvPicPr>
          <p:cNvPr id="36867" name="Picture 4" descr="http://hyperphysics.phy-astr.gsu.edu/hbase/electronic/ietron/adc4.gif">
            <a:extLst>
              <a:ext uri="{FF2B5EF4-FFF2-40B4-BE49-F238E27FC236}">
                <a16:creationId xmlns:a16="http://schemas.microsoft.com/office/drawing/2014/main" id="{FEB5D7B6-D237-4D42-8888-EC406D86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066800"/>
            <a:ext cx="5930900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Box 3">
            <a:extLst>
              <a:ext uri="{FF2B5EF4-FFF2-40B4-BE49-F238E27FC236}">
                <a16:creationId xmlns:a16="http://schemas.microsoft.com/office/drawing/2014/main" id="{60B8D9BD-9839-4637-A63F-419B26780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0"/>
            <a:ext cx="1981200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3D792E-F3A8-4285-8F8E-F84DCA5B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>
            <a:extLst>
              <a:ext uri="{FF2B5EF4-FFF2-40B4-BE49-F238E27FC236}">
                <a16:creationId xmlns:a16="http://schemas.microsoft.com/office/drawing/2014/main" id="{152DB96F-E63A-4857-8529-A2DFA3336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37891" name="Rectangle 1028">
            <a:extLst>
              <a:ext uri="{FF2B5EF4-FFF2-40B4-BE49-F238E27FC236}">
                <a16:creationId xmlns:a16="http://schemas.microsoft.com/office/drawing/2014/main" id="{29BF1D7B-4747-4DB4-A655-CC31EE82185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42900" y="1338262"/>
            <a:ext cx="8458200" cy="2090738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10 bit ADC with a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=1volts, find the digital equivalent of V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=0.6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BD3979-DCD9-4FB1-B8AD-A93F4E2D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492A1B7-7C73-4AFA-9AC1-DB0477764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Cont….</a:t>
            </a:r>
            <a:endParaRPr lang="en-US" altLang="en-US" dirty="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1B3A3BB-53F9-49B6-A024-095E768667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98362"/>
            <a:ext cx="8229600" cy="35385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bit 9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2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V with 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V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greater than V , turn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i.e. =1</a:t>
            </a:r>
          </a:p>
          <a:p>
            <a:pPr lvl="2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V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less than V , turn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 i.e. = 0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=0.6V and V =0.5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V, 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turned on i.e. = 1</a:t>
            </a: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743B0449-35BB-40C1-B875-F6AC002A4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5800044"/>
            <a:ext cx="64865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0A6D3-F426-4B78-BE80-E434481E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996B2DF-5C0E-432F-8B17-C7685CBCB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Cont….</a:t>
            </a:r>
            <a:endParaRPr lang="en-US" altLang="en-US" dirty="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B34F584-572A-459C-B7C6-2E4ABD99AE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621631"/>
            <a:ext cx="8229600" cy="36147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i.e. bit 8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=0.6 V to V=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+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/4= 0.5+0.25 =0.75V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0.6&lt;0.75,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is turned off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i.e. bit 7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/2+V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/8)=0.625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0.6&lt;0.625,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is turned off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lvl="1">
              <a:lnSpc>
                <a:spcPct val="15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876502BF-1630-4DFA-AD6D-A4AB6B1EA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638800"/>
            <a:ext cx="687705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2F8238-AE27-4AC5-897E-A2C081FE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97F86B0-1622-4E87-A8B8-7355B2992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Cont….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B3C3537-91D7-4E65-94FE-39907EC5AA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43063"/>
            <a:ext cx="8229600" cy="32337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i.e. bit 6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last bit that caused it to be turned on (In this case MSB-1) and add it to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/16, and compare it to 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+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/16= 0.5625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0.6&gt;0.5625,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3=1 (turned on)</a:t>
            </a:r>
          </a:p>
          <a:p>
            <a:pPr lvl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id="{C4463CB5-4065-444C-AAA3-FCA54A7DA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76800"/>
            <a:ext cx="7134225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DE7632-2623-40D2-A3CE-4546CAA6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31CE04E-DD9E-4DD2-8B6B-F2984D166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Cont….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6E084BB-3545-4A75-846E-CFFC016BB4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219200"/>
            <a:ext cx="8077200" cy="4572000"/>
          </a:xfrm>
        </p:spPr>
        <p:txBody>
          <a:bodyPr/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continues for all the remaining bits</a:t>
            </a:r>
          </a:p>
          <a:p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Thus, the digital equivalent of V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=0.6 is: 1001100110  </a:t>
            </a:r>
          </a:p>
          <a:p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4036" name="Object 3">
            <a:extLst>
              <a:ext uri="{FF2B5EF4-FFF2-40B4-BE49-F238E27FC236}">
                <a16:creationId xmlns:a16="http://schemas.microsoft.com/office/drawing/2014/main" id="{C10ED28E-C018-42AE-99FF-4CC9B0B9EA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004660"/>
              </p:ext>
            </p:extLst>
          </p:nvPr>
        </p:nvGraphicFramePr>
        <p:xfrm>
          <a:off x="328612" y="3048000"/>
          <a:ext cx="848677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9" name="Equation" r:id="rId4" imgW="5270500" imgH="2044700" progId="Equation.3">
                  <p:embed/>
                </p:oleObj>
              </mc:Choice>
              <mc:Fallback>
                <p:oleObj name="Equation" r:id="rId4" imgW="5270500" imgH="2044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" y="3048000"/>
                        <a:ext cx="8486775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5A6E6F-439B-4222-B98F-FDEB2C5B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>
            <a:extLst>
              <a:ext uri="{FF2B5EF4-FFF2-40B4-BE49-F238E27FC236}">
                <a16:creationId xmlns:a16="http://schemas.microsoft.com/office/drawing/2014/main" id="{3A5C5773-F32B-43C2-88BD-F9D91A1D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811713"/>
            <a:ext cx="2695575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>
            <a:extLst>
              <a:ext uri="{FF2B5EF4-FFF2-40B4-BE49-F238E27FC236}">
                <a16:creationId xmlns:a16="http://schemas.microsoft.com/office/drawing/2014/main" id="{4ACA6BFF-0105-4106-91C6-FE9C18DD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Analog / Digital Signal ?</a:t>
            </a: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A44802F5-7FDE-4765-A102-EDE349C94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90600"/>
            <a:ext cx="42005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">
            <a:extLst>
              <a:ext uri="{FF2B5EF4-FFF2-40B4-BE49-F238E27FC236}">
                <a16:creationId xmlns:a16="http://schemas.microsoft.com/office/drawing/2014/main" id="{0AFEE4EF-0597-4D11-BE57-BC49BF8B2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2400"/>
            <a:ext cx="54102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D112516A-CFB3-4087-A041-7DE8FA0F6C7B}"/>
              </a:ext>
            </a:extLst>
          </p:cNvPr>
          <p:cNvSpPr/>
          <p:nvPr/>
        </p:nvSpPr>
        <p:spPr>
          <a:xfrm>
            <a:off x="304800" y="3621368"/>
            <a:ext cx="2962274" cy="10268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latin typeface="Comic Sans MS" pitchFamily="66" charset="0"/>
              </a:rPr>
              <a:t>Digital Control </a:t>
            </a:r>
          </a:p>
          <a:p>
            <a:pPr algn="ctr" eaLnBrk="1" hangingPunct="1">
              <a:defRPr/>
            </a:pPr>
            <a:r>
              <a:rPr lang="en-US" sz="2000" dirty="0">
                <a:latin typeface="Comic Sans MS" pitchFamily="66" charset="0"/>
              </a:rPr>
              <a:t>System</a:t>
            </a:r>
          </a:p>
        </p:txBody>
      </p:sp>
      <p:pic>
        <p:nvPicPr>
          <p:cNvPr id="13319" name="Picture 4">
            <a:extLst>
              <a:ext uri="{FF2B5EF4-FFF2-40B4-BE49-F238E27FC236}">
                <a16:creationId xmlns:a16="http://schemas.microsoft.com/office/drawing/2014/main" id="{0769E1C1-0D15-4C73-8263-B6A72E88A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719263"/>
            <a:ext cx="2268538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0D2225BD-F33E-4B37-944F-401EDEF6A2D6}"/>
              </a:ext>
            </a:extLst>
          </p:cNvPr>
          <p:cNvSpPr/>
          <p:nvPr/>
        </p:nvSpPr>
        <p:spPr>
          <a:xfrm>
            <a:off x="4608285" y="914400"/>
            <a:ext cx="3468915" cy="8382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latin typeface="Comic Sans MS" pitchFamily="66" charset="0"/>
              </a:rPr>
              <a:t>Analog System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349BEB-B674-465E-AC84-5AE165FA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8FDF8566-A53D-41BD-8494-035CEB68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-Analog Conversion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C3B40CB5-8593-4C95-8174-EF2CFFE6DB5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91000" y="1524000"/>
            <a:ext cx="4953000" cy="762000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Properly weighted voltages are summed together to yield the analog output.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084" name="Picture 2">
            <a:extLst>
              <a:ext uri="{FF2B5EF4-FFF2-40B4-BE49-F238E27FC236}">
                <a16:creationId xmlns:a16="http://schemas.microsoft.com/office/drawing/2014/main" id="{FE1BE6DA-9DBA-4E41-8913-A97AAF4B7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76600"/>
            <a:ext cx="372268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3">
            <a:extLst>
              <a:ext uri="{FF2B5EF4-FFF2-40B4-BE49-F238E27FC236}">
                <a16:creationId xmlns:a16="http://schemas.microsoft.com/office/drawing/2014/main" id="{9CCF905A-E449-4348-9738-F9766031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4495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Three weighted voltages are summed. The three-bit binary code is represented by the switches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Thus, if the binary number is 110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center and bottom switches are on, and the analog output is 6 volts. In actual use, the switches are electronic and are set by the input binary code.</a:t>
            </a:r>
          </a:p>
        </p:txBody>
      </p:sp>
      <p:pic>
        <p:nvPicPr>
          <p:cNvPr id="46086" name="Picture 7">
            <a:extLst>
              <a:ext uri="{FF2B5EF4-FFF2-40B4-BE49-F238E27FC236}">
                <a16:creationId xmlns:a16="http://schemas.microsoft.com/office/drawing/2014/main" id="{425F63F6-ABAE-47A7-93A6-7074095D8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323215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81CD0-6255-4978-A638-31031CD3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6F6F4DF2-23E2-41DD-8024-83D6BB82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R-2R Digital - Analog Converter</a:t>
            </a:r>
          </a:p>
        </p:txBody>
      </p:sp>
      <p:sp>
        <p:nvSpPr>
          <p:cNvPr id="47107" name="TextBox 5">
            <a:extLst>
              <a:ext uri="{FF2B5EF4-FFF2-40B4-BE49-F238E27FC236}">
                <a16:creationId xmlns:a16="http://schemas.microsoft.com/office/drawing/2014/main" id="{B6649E21-7055-4E23-A1BE-264E1FC04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943600"/>
            <a:ext cx="624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Bit Digital-Analog Converter using R-2R Approach </a:t>
            </a:r>
          </a:p>
        </p:txBody>
      </p:sp>
      <p:pic>
        <p:nvPicPr>
          <p:cNvPr id="47108" name="Picture 6">
            <a:extLst>
              <a:ext uri="{FF2B5EF4-FFF2-40B4-BE49-F238E27FC236}">
                <a16:creationId xmlns:a16="http://schemas.microsoft.com/office/drawing/2014/main" id="{ACC901DC-96EB-49E2-94FC-51E6A5746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800100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EFC1C-0B38-4D20-A22E-5BA8BDAC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2">
            <a:extLst>
              <a:ext uri="{FF2B5EF4-FFF2-40B4-BE49-F238E27FC236}">
                <a16:creationId xmlns:a16="http://schemas.microsoft.com/office/drawing/2014/main" id="{A1837CB7-FF28-4C45-85F3-64B391916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74482"/>
            <a:ext cx="454501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B75CA8-9CA6-4B03-88A2-1980F2D7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- Analog Converter</a:t>
            </a:r>
          </a:p>
        </p:txBody>
      </p:sp>
      <p:sp>
        <p:nvSpPr>
          <p:cNvPr id="48132" name="Content Placeholder 2">
            <a:extLst>
              <a:ext uri="{FF2B5EF4-FFF2-40B4-BE49-F238E27FC236}">
                <a16:creationId xmlns:a16="http://schemas.microsoft.com/office/drawing/2014/main" id="{AFBC235F-965A-454D-96EF-CB36AB517BC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971800"/>
            <a:ext cx="8534400" cy="1897063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binary input 0001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 is connected to 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opamp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other bit switches are grounded. </a:t>
            </a:r>
          </a:p>
          <a:p>
            <a:pPr algn="just">
              <a:spcBef>
                <a:spcPct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then equal to voltage division of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to two resistors,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series: </a:t>
            </a:r>
          </a:p>
          <a:p>
            <a:pPr algn="just">
              <a:spcBef>
                <a:spcPct val="0"/>
              </a:spcBef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similar lines: </a:t>
            </a:r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F2271C71-4627-40BB-A726-08417F2DB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8134" name="Object 3">
            <a:extLst>
              <a:ext uri="{FF2B5EF4-FFF2-40B4-BE49-F238E27FC236}">
                <a16:creationId xmlns:a16="http://schemas.microsoft.com/office/drawing/2014/main" id="{9E16FD51-8ABB-4EEE-A455-3D53347B1F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438439"/>
              </p:ext>
            </p:extLst>
          </p:nvPr>
        </p:nvGraphicFramePr>
        <p:xfrm>
          <a:off x="3810000" y="4238166"/>
          <a:ext cx="10318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4" name="Equation" r:id="rId4" imgW="558558" imgH="393529" progId="Equation.3">
                  <p:embed/>
                </p:oleObj>
              </mc:Choice>
              <mc:Fallback>
                <p:oleObj name="Equation" r:id="rId4" imgW="558558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238166"/>
                        <a:ext cx="10318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5">
            <a:extLst>
              <a:ext uri="{FF2B5EF4-FFF2-40B4-BE49-F238E27FC236}">
                <a16:creationId xmlns:a16="http://schemas.microsoft.com/office/drawing/2014/main" id="{D09D28D6-BE2F-4370-B519-02659E7F43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257800"/>
          <a:ext cx="33988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5" name="Equation" r:id="rId6" imgW="1841500" imgH="393700" progId="Equation.3">
                  <p:embed/>
                </p:oleObj>
              </mc:Choice>
              <mc:Fallback>
                <p:oleObj name="Equation" r:id="rId6" imgW="18415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57800"/>
                        <a:ext cx="339883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6">
            <a:extLst>
              <a:ext uri="{FF2B5EF4-FFF2-40B4-BE49-F238E27FC236}">
                <a16:creationId xmlns:a16="http://schemas.microsoft.com/office/drawing/2014/main" id="{6626D038-CA0C-4CB1-9EFB-51F016A042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648200"/>
          <a:ext cx="2251075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6" name="Equation" r:id="rId8" imgW="1218671" imgH="1040948" progId="Equation.3">
                  <p:embed/>
                </p:oleObj>
              </mc:Choice>
              <mc:Fallback>
                <p:oleObj name="Equation" r:id="rId8" imgW="1218671" imgH="104094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648200"/>
                        <a:ext cx="2251075" cy="191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Arrow 10">
            <a:extLst>
              <a:ext uri="{FF2B5EF4-FFF2-40B4-BE49-F238E27FC236}">
                <a16:creationId xmlns:a16="http://schemas.microsoft.com/office/drawing/2014/main" id="{F15A0381-D103-4557-B811-68C41A052A74}"/>
              </a:ext>
            </a:extLst>
          </p:cNvPr>
          <p:cNvSpPr/>
          <p:nvPr/>
        </p:nvSpPr>
        <p:spPr>
          <a:xfrm>
            <a:off x="4343400" y="54102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FF3B3-646D-4030-ADBC-B9804886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07FE-C63D-4D82-B532-53845009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- Analog Converter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1DF4953D-058F-4213-BA05-BEC7DADDB5D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00200"/>
            <a:ext cx="8534400" cy="1897063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binary input 1111, voltage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then equal to: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en-US" altLang="en-US" sz="200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en-US" altLang="en-US" sz="200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en-US" altLang="en-US" sz="200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en-US" altLang="en-US" sz="200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en-US" altLang="en-US" sz="200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en-US" altLang="en-US" sz="200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generic terms, for a four bit DAC, the equivalent analog output is given by: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000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3C4265A5-68BD-4D5B-981D-21E2AF603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9157" name="Object 3">
            <a:extLst>
              <a:ext uri="{FF2B5EF4-FFF2-40B4-BE49-F238E27FC236}">
                <a16:creationId xmlns:a16="http://schemas.microsoft.com/office/drawing/2014/main" id="{B6D59BC4-76D0-4158-871E-44EEB8B8AA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2438400"/>
          <a:ext cx="39274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3" name="Equation" r:id="rId3" imgW="1536700" imgH="431800" progId="Equation.3">
                  <p:embed/>
                </p:oleObj>
              </mc:Choice>
              <mc:Fallback>
                <p:oleObj name="Equation" r:id="rId3" imgW="15367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438400"/>
                        <a:ext cx="39274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3">
            <a:extLst>
              <a:ext uri="{FF2B5EF4-FFF2-40B4-BE49-F238E27FC236}">
                <a16:creationId xmlns:a16="http://schemas.microsoft.com/office/drawing/2014/main" id="{32E90D26-AFDA-488A-B9CC-887F628B98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029200"/>
          <a:ext cx="48593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4" name="Equation" r:id="rId5" imgW="2108200" imgH="431800" progId="Equation.3">
                  <p:embed/>
                </p:oleObj>
              </mc:Choice>
              <mc:Fallback>
                <p:oleObj name="Equation" r:id="rId5" imgW="21082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29200"/>
                        <a:ext cx="48593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141CE7-7EF7-42C3-A873-892C56EB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937D65B1-A638-476C-A545-1B682CD38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14" y="1295400"/>
            <a:ext cx="822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An 8-bit R-2R DAC has a </a:t>
            </a:r>
            <a:r>
              <a:rPr lang="en-US" altLang="en-US" sz="2400" i="1" dirty="0" err="1">
                <a:latin typeface="Comic Sans MS" panose="030F0702030302020204" pitchFamily="66" charset="0"/>
              </a:rPr>
              <a:t>V</a:t>
            </a:r>
            <a:r>
              <a:rPr lang="en-US" altLang="en-US" sz="2400" baseline="-25000" dirty="0" err="1">
                <a:latin typeface="Comic Sans MS" panose="030F0702030302020204" pitchFamily="66" charset="0"/>
              </a:rPr>
              <a:t>ref</a:t>
            </a:r>
            <a:r>
              <a:rPr lang="en-US" altLang="en-US" sz="2400" dirty="0">
                <a:latin typeface="Comic Sans MS" panose="030F0702030302020204" pitchFamily="66" charset="0"/>
              </a:rPr>
              <a:t> of 10 V. The binary input is 10011011. Find the analog output voltage.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8529E-3AA2-4BFD-9F51-686F7C9A865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514" y="2362200"/>
            <a:ext cx="8229600" cy="194316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EFA8D-36F7-4C44-90FE-329116484CAA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514" y="4495800"/>
            <a:ext cx="8229600" cy="190225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FBB8C2-47B2-453C-B268-31448C72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FFF90B-E832-4B46-8510-DCA2EC22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83A9031B-F008-426C-A6B9-CDD650D0B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34" y="1295400"/>
            <a:ext cx="822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8-bit R-2R DAC has a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10 Volts. The binary input is 10011011. Find the analog output voltage.</a:t>
            </a:r>
          </a:p>
        </p:txBody>
      </p:sp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2A8090B6-2BF3-454E-8FBC-4F7ED1805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286000"/>
          <a:ext cx="8056563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6" name="Equation" r:id="rId3" imgW="4140200" imgH="2044700" progId="Equation.3">
                  <p:embed/>
                </p:oleObj>
              </mc:Choice>
              <mc:Fallback>
                <p:oleObj name="Equation" r:id="rId3" imgW="4140200" imgH="2044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8056563" cy="395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4B84082-4E96-426B-BB03-EECCAF6A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Way of Solving Example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6B3516-A4F8-42BD-9EF6-E7F54F05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4" descr="non-inverting operational amplifier">
            <a:extLst>
              <a:ext uri="{FF2B5EF4-FFF2-40B4-BE49-F238E27FC236}">
                <a16:creationId xmlns:a16="http://schemas.microsoft.com/office/drawing/2014/main" id="{8CA8E317-084F-4795-8A7A-7DEDD7E60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3810000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228" name="Object 5">
            <a:extLst>
              <a:ext uri="{FF2B5EF4-FFF2-40B4-BE49-F238E27FC236}">
                <a16:creationId xmlns:a16="http://schemas.microsoft.com/office/drawing/2014/main" id="{D735E30B-2E2B-45BD-B552-2CFF83C35E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648200"/>
          <a:ext cx="26781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2" name="Equation" r:id="rId4" imgW="1155700" imgH="482600" progId="Equation.3">
                  <p:embed/>
                </p:oleObj>
              </mc:Choice>
              <mc:Fallback>
                <p:oleObj name="Equation" r:id="rId4" imgW="11557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648200"/>
                        <a:ext cx="2678113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Box 5">
            <a:extLst>
              <a:ext uri="{FF2B5EF4-FFF2-40B4-BE49-F238E27FC236}">
                <a16:creationId xmlns:a16="http://schemas.microsoft.com/office/drawing/2014/main" id="{F02D7863-BF14-4BCF-AEDE-4A2BF17C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458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non-inverting type voltage amplifier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Amplifies output voltage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Voltage input is applied to non-inverting terminal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Gain is positive and greater than unity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feedback resistor, R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to give stable, self-correcting and un-saturated output</a:t>
            </a:r>
            <a:endParaRPr lang="en-US" altLang="en-US" sz="20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532C5-89FF-4A63-A7DB-09B0284F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Voltage Amplifier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EE41A-476F-4F90-BCDB-FF359833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4" descr="transistor current amplifier">
            <a:extLst>
              <a:ext uri="{FF2B5EF4-FFF2-40B4-BE49-F238E27FC236}">
                <a16:creationId xmlns:a16="http://schemas.microsoft.com/office/drawing/2014/main" id="{30AE7AC3-05A8-446D-90BF-7BAEA59ED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69"/>
          <a:stretch>
            <a:fillRect/>
          </a:stretch>
        </p:blipFill>
        <p:spPr bwMode="auto">
          <a:xfrm>
            <a:off x="2362200" y="3505200"/>
            <a:ext cx="381000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Box 5">
            <a:extLst>
              <a:ext uri="{FF2B5EF4-FFF2-40B4-BE49-F238E27FC236}">
                <a16:creationId xmlns:a16="http://schemas.microsoft.com/office/drawing/2014/main" id="{EF187E68-E5EB-459C-984B-510D552F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458200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ct val="0"/>
              </a:spcBef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Amplifies current in a step by step process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Realized using multiple transistors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the gain of the transistor= collector current / base current = I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/I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 current is the product of input current and the gain, </a:t>
            </a: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6363E4-7C79-4C78-9287-D68BF6A2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Amplifier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A212B0-1239-4DB3-B2C1-4EABA4A4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7FBC3D5-C96C-4122-9969-568A2A8D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Analog - Digital Converter</a:t>
            </a:r>
          </a:p>
        </p:txBody>
      </p:sp>
      <p:sp>
        <p:nvSpPr>
          <p:cNvPr id="14339" name="TextBox 4">
            <a:extLst>
              <a:ext uri="{FF2B5EF4-FFF2-40B4-BE49-F238E27FC236}">
                <a16:creationId xmlns:a16="http://schemas.microsoft.com/office/drawing/2014/main" id="{36CF30B5-9386-4AAC-9763-C14A68670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096000"/>
            <a:ext cx="403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Analog-Digital Conversion Process</a:t>
            </a:r>
          </a:p>
        </p:txBody>
      </p:sp>
      <p:pic>
        <p:nvPicPr>
          <p:cNvPr id="14340" name="Picture 6" descr="http://www.ibiblio.org/kuphaldt/electricCircuits/Digital/04253.png">
            <a:extLst>
              <a:ext uri="{FF2B5EF4-FFF2-40B4-BE49-F238E27FC236}">
                <a16:creationId xmlns:a16="http://schemas.microsoft.com/office/drawing/2014/main" id="{F649E7EA-08E3-4E3A-A711-0AAD91A02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95600"/>
            <a:ext cx="5257800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Box 5">
            <a:extLst>
              <a:ext uri="{FF2B5EF4-FFF2-40B4-BE49-F238E27FC236}">
                <a16:creationId xmlns:a16="http://schemas.microsoft.com/office/drawing/2014/main" id="{DC7E40A3-06DB-43A8-8F3E-8DC213074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8458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signals are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continuous: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voltage that varies over time; a chemical reaction rate that depends on temperature, etc.  </a:t>
            </a:r>
          </a:p>
          <a:p>
            <a:pPr algn="just" eaLnBrk="1" hangingPunct="1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Analog-to-Digital Conversion (ADC) and Digital-to-Analog Conversion (DAC) allow digital computers to interact with these signals.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A557AD-5174-44C3-8DA5-2AF8A463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E92F9EC-8A16-4282-A95F-0BDEFFB6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Interfacing of Sensor / Actuator to </a:t>
            </a:r>
            <a:r>
              <a:rPr lang="en-US" altLang="en-US" dirty="0" err="1">
                <a:solidFill>
                  <a:schemeClr val="tx1"/>
                </a:solidFill>
              </a:rPr>
              <a:t>DAQ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21" name="Picture 2" descr="http://mechatronics.colostate.edu/figures/2-0.jpg">
            <a:extLst>
              <a:ext uri="{FF2B5EF4-FFF2-40B4-BE49-F238E27FC236}">
                <a16:creationId xmlns:a16="http://schemas.microsoft.com/office/drawing/2014/main" id="{4F0C391F-E882-4098-9FE1-8436C824B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7438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639189-6D6D-4E0E-A655-E9A1C9B719D6}"/>
              </a:ext>
            </a:extLst>
          </p:cNvPr>
          <p:cNvSpPr/>
          <p:nvPr/>
        </p:nvSpPr>
        <p:spPr>
          <a:xfrm>
            <a:off x="5987142" y="2224314"/>
            <a:ext cx="2124000" cy="1404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B6A937-47C5-4BF3-B3E5-E07459C3F0BC}"/>
              </a:ext>
            </a:extLst>
          </p:cNvPr>
          <p:cNvSpPr/>
          <p:nvPr/>
        </p:nvSpPr>
        <p:spPr>
          <a:xfrm>
            <a:off x="2866572" y="4252686"/>
            <a:ext cx="2268000" cy="1476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0EDCBC-7734-4C5C-A6E4-5686EB62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35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55EF098-5168-4D3F-AAD1-FB453B78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Interfacing of Sensor / Actuator to DAQ</a:t>
            </a:r>
          </a:p>
        </p:txBody>
      </p:sp>
      <p:pic>
        <p:nvPicPr>
          <p:cNvPr id="16387" name="Picture 2" descr="Image:Constructing a DAQ - English">
            <a:extLst>
              <a:ext uri="{FF2B5EF4-FFF2-40B4-BE49-F238E27FC236}">
                <a16:creationId xmlns:a16="http://schemas.microsoft.com/office/drawing/2014/main" id="{586E9D29-E1DA-4846-9637-CE2E20961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" y="992187"/>
            <a:ext cx="8315325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39E06-BC1C-479E-B131-587C2B4D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2D00F77-3303-42D6-99FA-C2232240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Interfacing of Sensor / Actuator to </a:t>
            </a:r>
            <a:r>
              <a:rPr lang="en-US" altLang="en-US" dirty="0" err="1"/>
              <a:t>DAQ</a:t>
            </a:r>
            <a:endParaRPr lang="en-US" altLang="en-US" dirty="0"/>
          </a:p>
        </p:txBody>
      </p:sp>
      <p:pic>
        <p:nvPicPr>
          <p:cNvPr id="17411" name="Picture 6" descr="Image:Basic Data Acquisition System">
            <a:extLst>
              <a:ext uri="{FF2B5EF4-FFF2-40B4-BE49-F238E27FC236}">
                <a16:creationId xmlns:a16="http://schemas.microsoft.com/office/drawing/2014/main" id="{4474D30E-6033-4BE6-9785-F96DA4DFD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76400"/>
            <a:ext cx="84296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A1A978-8D12-4948-A650-FEBEEC21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61F6FED-80E2-465F-A3D2-021B4D68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Steps in DAQ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535344FF-E25D-4990-93E9-B78067940C4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2514600"/>
          </a:xfrm>
        </p:spPr>
        <p:txBody>
          <a:bodyPr/>
          <a:lstStyle/>
          <a:p>
            <a:pPr marL="457200" indent="-457200" algn="just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sensor measures behavior of system </a:t>
            </a:r>
          </a:p>
          <a:p>
            <a:pPr marL="457200" indent="-457200" algn="just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from the sensor is conditioned (amplified, filtered, etc.). </a:t>
            </a:r>
          </a:p>
          <a:p>
            <a:pPr marL="457200" indent="-457200" algn="just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conditioned analog signal is digitized using an analog-to-digital converter (ADC)</a:t>
            </a:r>
          </a:p>
          <a:p>
            <a:pPr marL="457200" indent="-457200" algn="just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digital information is acquired, processed and recorded by the computer.</a:t>
            </a:r>
          </a:p>
          <a:p>
            <a:pPr marL="457200" indent="-457200" algn="just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may then modify the system by outputting control signals. The digital control signals are converted to analog signals using a digital-to-analog converter (DAC). </a:t>
            </a:r>
          </a:p>
          <a:p>
            <a:pPr marL="457200" indent="-457200" algn="just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analog signals are conditioned (e.g. amplified and filtered) appropriately for an actuator </a:t>
            </a:r>
          </a:p>
          <a:p>
            <a:pPr marL="457200" indent="-457200" algn="just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actuator interacts with the system to give desired response</a:t>
            </a:r>
          </a:p>
          <a:p>
            <a:pPr marL="457200" indent="-457200" algn="just">
              <a:buSzPct val="100000"/>
              <a:buFont typeface="Arial" panose="020B0604020202020204" pitchFamily="34" charset="0"/>
              <a:buChar char="•"/>
            </a:pP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SzPct val="100000"/>
              <a:buFont typeface="Arial" panose="020B0604020202020204" pitchFamily="34" charset="0"/>
              <a:buChar char="•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A71E9-050B-41C4-A1A6-3A0618C4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37CE2-2CAB-4D3E-9A2D-222D5012868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B77FEC7-8183-4349-853B-96214378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Important of </a:t>
            </a:r>
            <a:r>
              <a:rPr lang="en-US" altLang="en-US" dirty="0" err="1"/>
              <a:t>DAQ</a:t>
            </a:r>
            <a:endParaRPr lang="en-US" altLang="en-US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455475CD-2554-4F55-BB99-04923C2660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Resolution (bits) &amp; bit width</a:t>
            </a:r>
          </a:p>
          <a:p>
            <a:pPr lvl="1"/>
            <a:r>
              <a:rPr lang="en-US" altLang="en-US" dirty="0"/>
              <a:t>Precision of ANALOG to DIGITAL conversion process is dependent upon the number (n) of bits the ADC of </a:t>
            </a:r>
            <a:r>
              <a:rPr lang="en-US" altLang="en-US" dirty="0" err="1"/>
              <a:t>DAQ</a:t>
            </a:r>
            <a:r>
              <a:rPr lang="en-US" altLang="en-US" dirty="0"/>
              <a:t> is used.</a:t>
            </a:r>
          </a:p>
          <a:p>
            <a:pPr lvl="1"/>
            <a:r>
              <a:rPr lang="en-US" altLang="en-US" dirty="0"/>
              <a:t>The higher the resolution, the higher the number of division the voltage range is broken into (2n), and therefore, the smaller detectable voltage changes.</a:t>
            </a:r>
          </a:p>
          <a:p>
            <a:r>
              <a:rPr lang="en-US" altLang="en-US" dirty="0"/>
              <a:t>Bit Width &amp; Sampling rate</a:t>
            </a:r>
          </a:p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859A4A-D5D4-4FBC-BA15-9D41621C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3B73B-0104-4A17-AD40-39DE2EB309B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2C87C09A7A8140A3D47E6B4BF19E3A" ma:contentTypeVersion="2" ma:contentTypeDescription="Create a new document." ma:contentTypeScope="" ma:versionID="74a191b6166eea711fbd4670f8945d4b">
  <xsd:schema xmlns:xsd="http://www.w3.org/2001/XMLSchema" xmlns:xs="http://www.w3.org/2001/XMLSchema" xmlns:p="http://schemas.microsoft.com/office/2006/metadata/properties" xmlns:ns2="c0fccf5d-ccff-4466-a240-722356c1c598" targetNamespace="http://schemas.microsoft.com/office/2006/metadata/properties" ma:root="true" ma:fieldsID="6b3265ed0688aa4b243fb771de725a06" ns2:_="">
    <xsd:import namespace="c0fccf5d-ccff-4466-a240-722356c1c5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ccf5d-ccff-4466-a240-722356c1c5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4C68FB-E349-47A6-9A85-274DAA80DF4F}"/>
</file>

<file path=customXml/itemProps2.xml><?xml version="1.0" encoding="utf-8"?>
<ds:datastoreItem xmlns:ds="http://schemas.openxmlformats.org/officeDocument/2006/customXml" ds:itemID="{76CAAC21-2146-4430-AA9B-B3DF2E3CF489}"/>
</file>

<file path=customXml/itemProps3.xml><?xml version="1.0" encoding="utf-8"?>
<ds:datastoreItem xmlns:ds="http://schemas.openxmlformats.org/officeDocument/2006/customXml" ds:itemID="{803D661A-A091-4001-87A3-1174213B136B}"/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6428</TotalTime>
  <Words>1357</Words>
  <Application>Microsoft Office PowerPoint</Application>
  <PresentationFormat>On-screen Show (4:3)</PresentationFormat>
  <Paragraphs>193</Paragraphs>
  <Slides>37</Slides>
  <Notes>4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Calibri</vt:lpstr>
      <vt:lpstr>Cambria Math</vt:lpstr>
      <vt:lpstr>Comic Sans MS</vt:lpstr>
      <vt:lpstr>Franklin Gothic Book</vt:lpstr>
      <vt:lpstr>Perpetua</vt:lpstr>
      <vt:lpstr>Times New Roman</vt:lpstr>
      <vt:lpstr>Viner Hand ITC</vt:lpstr>
      <vt:lpstr>Wingdings</vt:lpstr>
      <vt:lpstr>Wingdings 2</vt:lpstr>
      <vt:lpstr>Equity</vt:lpstr>
      <vt:lpstr>Equation</vt:lpstr>
      <vt:lpstr>Bitmap Image</vt:lpstr>
      <vt:lpstr>Mechatronics – 302050</vt:lpstr>
      <vt:lpstr>Syllabus </vt:lpstr>
      <vt:lpstr>What is Analog / Digital Signal ?</vt:lpstr>
      <vt:lpstr>Analog - Digital Converter</vt:lpstr>
      <vt:lpstr>Interfacing of Sensor / Actuator to DAQ</vt:lpstr>
      <vt:lpstr>Interfacing of Sensor / Actuator to DAQ</vt:lpstr>
      <vt:lpstr>Interfacing of Sensor / Actuator to DAQ</vt:lpstr>
      <vt:lpstr>Steps in DAQ</vt:lpstr>
      <vt:lpstr>Important of DAQ</vt:lpstr>
      <vt:lpstr> Resolution</vt:lpstr>
      <vt:lpstr>Example 1</vt:lpstr>
      <vt:lpstr>Sampling</vt:lpstr>
      <vt:lpstr>Proper and Improper Sampling</vt:lpstr>
      <vt:lpstr>Aliasing</vt:lpstr>
      <vt:lpstr>Aliasing</vt:lpstr>
      <vt:lpstr>Sample and Hold Operation</vt:lpstr>
      <vt:lpstr>How does ADC Work?</vt:lpstr>
      <vt:lpstr>How does ADC Work?</vt:lpstr>
      <vt:lpstr>PowerPoint Presentation</vt:lpstr>
      <vt:lpstr>Quantization</vt:lpstr>
      <vt:lpstr>Quantization theory</vt:lpstr>
      <vt:lpstr>Examples</vt:lpstr>
      <vt:lpstr>Successive Approximation Register ADC</vt:lpstr>
      <vt:lpstr>Successive Approximation Register ADC</vt:lpstr>
      <vt:lpstr>Example 1</vt:lpstr>
      <vt:lpstr>Cont….</vt:lpstr>
      <vt:lpstr>Cont….</vt:lpstr>
      <vt:lpstr>Cont….</vt:lpstr>
      <vt:lpstr>Cont….</vt:lpstr>
      <vt:lpstr>Digital -Analog Conversion</vt:lpstr>
      <vt:lpstr>R-2R Digital - Analog Converter</vt:lpstr>
      <vt:lpstr>Digital - Analog Converter</vt:lpstr>
      <vt:lpstr>Digital - Analog Converter</vt:lpstr>
      <vt:lpstr>Example 1</vt:lpstr>
      <vt:lpstr>Other Way of Solving Example 1</vt:lpstr>
      <vt:lpstr>Voltage Amplifier</vt:lpstr>
      <vt:lpstr>Current Amplifier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Mechatronics in Manufacturing</dc:title>
  <dc:creator>DELL</dc:creator>
  <cp:lastModifiedBy>Narendra Lakal</cp:lastModifiedBy>
  <cp:revision>424</cp:revision>
  <dcterms:created xsi:type="dcterms:W3CDTF">2011-02-01T18:58:01Z</dcterms:created>
  <dcterms:modified xsi:type="dcterms:W3CDTF">2018-02-22T10:04:03Z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0x0101003F2C87C09A7A8140A3D47E6B4BF19E3A</vt:lpwstr>
  </property>
</Properties>
</file>