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46056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B59660"/>
              </a:solidFill>
              <a:prstDash val="solid"/>
              <a:miter lim="400000"/>
            </a:ln>
          </a:left>
          <a:right>
            <a:ln w="12700" cap="flat">
              <a:solidFill>
                <a:srgbClr val="B59660"/>
              </a:solidFill>
              <a:prstDash val="solid"/>
              <a:miter lim="400000"/>
            </a:ln>
          </a:right>
          <a:top>
            <a:ln w="12700" cap="flat">
              <a:solidFill>
                <a:srgbClr val="B59660"/>
              </a:solidFill>
              <a:prstDash val="solid"/>
              <a:miter lim="400000"/>
            </a:ln>
          </a:top>
          <a:bottom>
            <a:ln w="12700" cap="flat">
              <a:solidFill>
                <a:srgbClr val="B59660"/>
              </a:solidFill>
              <a:prstDash val="solid"/>
              <a:miter lim="400000"/>
            </a:ln>
          </a:bottom>
          <a:insideH>
            <a:ln w="12700" cap="flat">
              <a:solidFill>
                <a:srgbClr val="B59660"/>
              </a:solidFill>
              <a:prstDash val="solid"/>
              <a:miter lim="400000"/>
            </a:ln>
          </a:insideH>
          <a:insideV>
            <a:ln w="12700" cap="flat">
              <a:solidFill>
                <a:srgbClr val="B5966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596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F8E8A">
              <a:alpha val="80000"/>
            </a:srgbClr>
          </a:solidFill>
        </a:fill>
      </a:tcStyle>
    </a:firstCol>
    <a:la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90000"/>
            </a:schemeClr>
          </a:solidFill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90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6E72">
              <a:alpha val="11000"/>
            </a:srgbClr>
          </a:solidFill>
        </a:fill>
      </a:tcStyle>
    </a:firstCol>
    <a:lastRow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6E72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47700" y="2095500"/>
            <a:ext cx="11709400" cy="2908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47700" y="5207000"/>
            <a:ext cx="117094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/>
          <p:nvPr>
            <p:ph type="pic" sz="quarter" idx="13"/>
          </p:nvPr>
        </p:nvSpPr>
        <p:spPr>
          <a:xfrm>
            <a:off x="6540500" y="4902200"/>
            <a:ext cx="5854700" cy="424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Image"/>
          <p:cNvSpPr/>
          <p:nvPr>
            <p:ph type="pic" sz="quarter" idx="14"/>
          </p:nvPr>
        </p:nvSpPr>
        <p:spPr>
          <a:xfrm>
            <a:off x="6540500" y="641350"/>
            <a:ext cx="5854700" cy="424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Image"/>
          <p:cNvSpPr/>
          <p:nvPr>
            <p:ph type="pic" sz="half" idx="15"/>
          </p:nvPr>
        </p:nvSpPr>
        <p:spPr>
          <a:xfrm>
            <a:off x="622300" y="622300"/>
            <a:ext cx="5892800" cy="852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2044700" y="6642100"/>
            <a:ext cx="8902700" cy="635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Type a quote here”"/>
          <p:cNvSpPr txBox="1"/>
          <p:nvPr>
            <p:ph type="body" sz="quarter" idx="14"/>
          </p:nvPr>
        </p:nvSpPr>
        <p:spPr>
          <a:xfrm>
            <a:off x="2044700" y="4203700"/>
            <a:ext cx="8902700" cy="812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here” 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457700" y="355600"/>
            <a:ext cx="4089400" cy="6045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Image"/>
          <p:cNvSpPr/>
          <p:nvPr>
            <p:ph type="pic" sz="quarter" idx="14"/>
          </p:nvPr>
        </p:nvSpPr>
        <p:spPr>
          <a:xfrm>
            <a:off x="8559800" y="355600"/>
            <a:ext cx="4089400" cy="6045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Image"/>
          <p:cNvSpPr/>
          <p:nvPr>
            <p:ph type="pic" sz="quarter" idx="15"/>
          </p:nvPr>
        </p:nvSpPr>
        <p:spPr>
          <a:xfrm>
            <a:off x="355600" y="355600"/>
            <a:ext cx="4089400" cy="6045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13"/>
          </p:nvPr>
        </p:nvSpPr>
        <p:spPr>
          <a:xfrm>
            <a:off x="368300" y="368300"/>
            <a:ext cx="12268200" cy="6045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47700" y="3390900"/>
            <a:ext cx="11709400" cy="29591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mage"/>
          <p:cNvSpPr/>
          <p:nvPr>
            <p:ph type="pic" sz="half" idx="13"/>
          </p:nvPr>
        </p:nvSpPr>
        <p:spPr>
          <a:xfrm>
            <a:off x="6489700" y="622300"/>
            <a:ext cx="5892800" cy="852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647700" y="1689100"/>
            <a:ext cx="5600700" cy="34925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47700" y="5435600"/>
            <a:ext cx="5600700" cy="3594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mage"/>
          <p:cNvSpPr/>
          <p:nvPr>
            <p:ph type="pic" sz="half" idx="13"/>
          </p:nvPr>
        </p:nvSpPr>
        <p:spPr>
          <a:xfrm>
            <a:off x="6718300" y="2590800"/>
            <a:ext cx="5676900" cy="6553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47700" y="2628900"/>
            <a:ext cx="5600700" cy="6477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1pPr>
            <a:lvl2pPr marL="7874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2pPr>
            <a:lvl3pPr marL="11811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3pPr>
            <a:lvl4pPr marL="15748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4pPr>
            <a:lvl5pPr marL="19685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idx="1"/>
          </p:nvPr>
        </p:nvSpPr>
        <p:spPr>
          <a:xfrm>
            <a:off x="647700" y="647700"/>
            <a:ext cx="11709400" cy="84582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47700" y="2628900"/>
            <a:ext cx="11709400" cy="647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359900"/>
            <a:ext cx="342901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>
                <a:solidFill>
                  <a:srgbClr val="FFFFFF">
                    <a:alpha val="95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FFFFFF">
              <a:alpha val="95000"/>
            </a:srgbClr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4300" u="none">
          <a:ln>
            <a:noFill/>
          </a:ln>
          <a:solidFill>
            <a:srgbClr val="546056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 Shot 2017-11-12 at 7.01.47 PM.png" descr="Screen Shot 2017-11-12 at 7.01.47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05600" y="2578099"/>
            <a:ext cx="5702301" cy="6578601"/>
          </a:xfrm>
          <a:prstGeom prst="rect">
            <a:avLst/>
          </a:prstGeom>
        </p:spPr>
      </p:pic>
      <p:sp>
        <p:nvSpPr>
          <p:cNvPr id="132" name="Chain Re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Chain Reaction</a:t>
            </a:r>
          </a:p>
        </p:txBody>
      </p:sp>
      <p:sp>
        <p:nvSpPr>
          <p:cNvPr id="133" name="The logic of the game is handled entirely in the Board class. The makeMove function is called to progress the game, which uses a Breadth-First-Search in the background to propagate the mov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022" indent="-311022" defTabSz="461518">
              <a:spcBef>
                <a:spcPts val="1800"/>
              </a:spcBef>
              <a:buBlip>
                <a:blip r:embed="rId3"/>
              </a:buBlip>
              <a:defRPr sz="2528"/>
            </a:pPr>
            <a:r>
              <a:t>The logic of the game is handled entirely in the Board class. The makeMove function is called to progress the game, which uses a Breadth-First-Search in the background to propagate the move.  </a:t>
            </a:r>
          </a:p>
          <a:p>
            <a:pPr marL="311022" indent="-311022" defTabSz="461518">
              <a:spcBef>
                <a:spcPts val="1800"/>
              </a:spcBef>
              <a:buBlip>
                <a:blip r:embed="rId3"/>
              </a:buBlip>
              <a:defRPr sz="2528"/>
            </a:pPr>
            <a:r>
              <a:t>Save/Load/Undo is implemented using Serialization. The Board class is Serialized after every turn to implement Undo, as well as to have the game saved in case of unexpected exit.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7-11-12 at 7.03.01 PM.png" descr="Screen Shot 2017-11-12 at 7.03.01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144673" y="5334627"/>
            <a:ext cx="5272617" cy="3827072"/>
          </a:xfrm>
          <a:prstGeom prst="rect">
            <a:avLst/>
          </a:prstGeom>
        </p:spPr>
      </p:pic>
      <p:pic>
        <p:nvPicPr>
          <p:cNvPr id="136" name="Screen Shot 2017-11-12 at 7.02.49 PM.png" descr="Screen Shot 2017-11-12 at 7.02.49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154062" y="538713"/>
            <a:ext cx="5253838" cy="3813466"/>
          </a:xfrm>
          <a:prstGeom prst="rect">
            <a:avLst/>
          </a:prstGeom>
        </p:spPr>
      </p:pic>
      <p:pic>
        <p:nvPicPr>
          <p:cNvPr id="137" name="Screen Shot 2017-11-15 at 12.41.05 PM.png" descr="Screen Shot 2017-11-15 at 12.41.05 PM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3130" y="350464"/>
            <a:ext cx="7560047" cy="5484342"/>
          </a:xfrm>
          <a:prstGeom prst="rect">
            <a:avLst/>
          </a:prstGeom>
        </p:spPr>
      </p:pic>
      <p:pic>
        <p:nvPicPr>
          <p:cNvPr id="138" name="Use_Case.png" descr="Use_Cas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5095" y="5872501"/>
            <a:ext cx="6343598" cy="3386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ork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Distribution</a:t>
            </a:r>
          </a:p>
        </p:txBody>
      </p:sp>
      <p:sp>
        <p:nvSpPr>
          <p:cNvPr id="141" name="Abhimanyu : Gui of game page, menu settings, some backend functions, some class defin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Abhimanyu : Gui of game page, menu settings, some backend functions, some class definition</a:t>
            </a:r>
          </a:p>
          <a:p>
            <a:pPr>
              <a:buBlip>
                <a:blip r:embed="rId2"/>
              </a:buBlip>
            </a:pPr>
            <a:r>
              <a:t>Hanit : Backend and logic, animation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n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144" name="Arbitrary grid s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Arbitrary grid size</a:t>
            </a:r>
          </a:p>
          <a:p>
            <a:pPr>
              <a:buBlip>
                <a:blip r:embed="rId2"/>
              </a:buBlip>
            </a:pPr>
            <a:r>
              <a:t>Ability to change player name</a:t>
            </a:r>
          </a:p>
          <a:p>
            <a:pPr>
              <a:buBlip>
                <a:blip r:embed="rId2"/>
              </a:buBlip>
            </a:pPr>
            <a:r>
              <a:t>Color picker</a:t>
            </a:r>
          </a:p>
          <a:p>
            <a:pPr>
              <a:buBlip>
                <a:blip r:embed="rId2"/>
              </a:buBlip>
            </a:pPr>
            <a:r>
              <a:t>Option to make players AI controlled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rushedCanvas">
  <a:themeElements>
    <a:clrScheme name="BrushedCanvas">
      <a:dk1>
        <a:srgbClr val="546056"/>
      </a:dk1>
      <a:lt1>
        <a:srgbClr val="600C52"/>
      </a:lt1>
      <a:dk2>
        <a:srgbClr val="61615E"/>
      </a:dk2>
      <a:lt2>
        <a:srgbClr val="CECECA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BrushedCanvas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BrushedCanv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F5F8EB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17D75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46056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rushedCanvas">
  <a:themeElements>
    <a:clrScheme name="BrushedCanvas">
      <a:dk1>
        <a:srgbClr val="000000"/>
      </a:dk1>
      <a:lt1>
        <a:srgbClr val="FFFFFF"/>
      </a:lt1>
      <a:dk2>
        <a:srgbClr val="61615E"/>
      </a:dk2>
      <a:lt2>
        <a:srgbClr val="CECECA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BrushedCanvas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BrushedCanv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F5F8EB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17D75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46056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