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-230188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517525" indent="-182563">
              <a:buClr>
                <a:schemeClr val="tx1">
                  <a:lumMod val="75000"/>
                  <a:lumOff val="25000"/>
                </a:schemeClr>
              </a:buClr>
              <a:defRPr/>
            </a:lvl2pPr>
            <a:lvl3pPr marL="684213" indent="-182563">
              <a:buClr>
                <a:schemeClr val="tx1">
                  <a:lumMod val="75000"/>
                  <a:lumOff val="25000"/>
                </a:schemeClr>
              </a:buClr>
              <a:defRPr/>
            </a:lvl3pPr>
            <a:lvl4pPr marL="803275" indent="-182563"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18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6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98CAF1B-7AB0-4FF7-80BB-30A5128D4894}" type="datetimeFigureOut">
              <a:rPr lang="en-US" smtClean="0"/>
              <a:t>2019-02-09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1E150E12-BBB0-4BB6-AC9D-D8C3CE06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83928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C2391B-A554-4068-8E10-159F378BFF26}"/>
              </a:ext>
            </a:extLst>
          </p:cNvPr>
          <p:cNvSpPr txBox="1">
            <a:spLocks/>
          </p:cNvSpPr>
          <p:nvPr userDrawn="1"/>
        </p:nvSpPr>
        <p:spPr>
          <a:xfrm>
            <a:off x="1097280" y="6561381"/>
            <a:ext cx="244024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u="sng" kern="1200" cap="none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arxiv.org/abs/1809.08051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2D57E3A-A253-4DCC-8BF3-20743DA9DBD8}"/>
              </a:ext>
            </a:extLst>
          </p:cNvPr>
          <p:cNvSpPr txBox="1">
            <a:spLocks/>
          </p:cNvSpPr>
          <p:nvPr userDrawn="1"/>
        </p:nvSpPr>
        <p:spPr>
          <a:xfrm>
            <a:off x="7666182" y="6561381"/>
            <a:ext cx="354630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SUBMITTED TO FRACT. CALC. APPL. ANAL.</a:t>
            </a:r>
          </a:p>
        </p:txBody>
      </p:sp>
    </p:spTree>
    <p:extLst>
      <p:ext uri="{BB962C8B-B14F-4D97-AF65-F5344CB8AC3E}">
        <p14:creationId xmlns:p14="http://schemas.microsoft.com/office/powerpoint/2010/main" val="3135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9.0805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41B0-51FE-47B6-87EB-CD3DAB49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/>
              <a:t>The </a:t>
            </a:r>
            <a:r>
              <a:rPr lang="en-US" sz="3500" b="1" dirty="0" err="1"/>
              <a:t>generalised</a:t>
            </a:r>
            <a:r>
              <a:rPr lang="en-US" sz="3500" b="1" dirty="0"/>
              <a:t> Cauchy derivative as a principle value of the </a:t>
            </a:r>
            <a:r>
              <a:rPr lang="en-US" sz="3500" b="1" dirty="0" err="1"/>
              <a:t>Grünwald-Letnikov</a:t>
            </a:r>
            <a:r>
              <a:rPr lang="en-US" sz="3500" b="1" dirty="0"/>
              <a:t> derivative for divergent expansions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6955-0424-4BED-BCDE-14AADEED4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arxiv.org/abs/1809.08051</a:t>
            </a:r>
            <a:r>
              <a:rPr lang="en-US" sz="2200" dirty="0"/>
              <a:t> (SUBMITTED to FRACT. CALC. APPL. ANAL.)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48252-24F6-4E0B-87AB-AE063C0B3DC3}"/>
              </a:ext>
            </a:extLst>
          </p:cNvPr>
          <p:cNvSpPr txBox="1"/>
          <p:nvPr/>
        </p:nvSpPr>
        <p:spPr>
          <a:xfrm>
            <a:off x="1097280" y="4930944"/>
            <a:ext cx="783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(Abhimanyu Pallavi Sudhir, Imperial College London)</a:t>
            </a:r>
          </a:p>
        </p:txBody>
      </p:sp>
    </p:spTree>
    <p:extLst>
      <p:ext uri="{BB962C8B-B14F-4D97-AF65-F5344CB8AC3E}">
        <p14:creationId xmlns:p14="http://schemas.microsoft.com/office/powerpoint/2010/main" val="8799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39E4-F698-4353-BD2A-314CA97B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HANDEDNESS OF GL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B6A69-481F-4784-B30A-166FDF498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you define ordering of terms in a binomial series? For the binomial series on real numbers, it doesn’t matter</a:t>
                </a:r>
              </a:p>
              <a:p>
                <a:pPr lvl="1"/>
                <a:r>
                  <a:rPr lang="en-US" dirty="0"/>
                  <a:t>Can be proven: different orderings equivalent to different directions of taking the limit </a:t>
                </a:r>
              </a:p>
              <a:p>
                <a:pPr lvl="1"/>
                <a:r>
                  <a:rPr lang="en-US" dirty="0"/>
                  <a:t>So if the limit </a:t>
                </a:r>
                <a:r>
                  <a:rPr lang="en-US" i="1" dirty="0"/>
                  <a:t>exists</a:t>
                </a:r>
                <a:r>
                  <a:rPr lang="en-US" dirty="0"/>
                  <a:t>, the ordering doesn’t matter</a:t>
                </a:r>
              </a:p>
              <a:p>
                <a:r>
                  <a:rPr lang="en-US" dirty="0"/>
                  <a:t>But we’re dealing with instances where it doesn’t exist!</a:t>
                </a:r>
              </a:p>
              <a:p>
                <a:r>
                  <a:rPr lang="en-US" dirty="0"/>
                  <a:t>Sign/argument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tells us the correct handedness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B6A69-481F-4784-B30A-166FDF498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05CAD7-4C9F-4430-BD57-384B1FBCA881}"/>
              </a:ext>
            </a:extLst>
          </p:cNvPr>
          <p:cNvSpPr txBox="1"/>
          <p:nvPr/>
        </p:nvSpPr>
        <p:spPr>
          <a:xfrm>
            <a:off x="1150376" y="658761"/>
            <a:ext cx="22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97BB25-E98B-4DD8-A51D-1C4ACF833485}"/>
                  </a:ext>
                </a:extLst>
              </p:cNvPr>
              <p:cNvSpPr/>
              <p:nvPr/>
            </p:nvSpPr>
            <p:spPr>
              <a:xfrm>
                <a:off x="3951278" y="4361926"/>
                <a:ext cx="4272452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97BB25-E98B-4DD8-A51D-1C4ACF833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78" y="4361926"/>
                <a:ext cx="4272452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5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F3E2-12A1-4980-BCD7-6C0BAF29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82757-03DF-48EB-A628-B040C3349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Fractional derivative inherently “non-local” – can see this from infinite summation form of GL derivative, or integral form of RL</a:t>
                </a:r>
              </a:p>
              <a:p>
                <a:r>
                  <a:rPr lang="en-US" dirty="0"/>
                  <a:t>Can the fractional derivative “sense” discontinuities/non-smoothness in the function?</a:t>
                </a:r>
              </a:p>
              <a:p>
                <a:r>
                  <a:rPr lang="en-US" dirty="0"/>
                  <a:t>Can be conclusively answered with my principal value formalism! – “Yes, to a certain extent.”</a:t>
                </a:r>
              </a:p>
              <a:p>
                <a:pPr lvl="1"/>
                <a:r>
                  <a:rPr lang="en-US" dirty="0"/>
                  <a:t>Where the “extent” equals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82757-03DF-48EB-A628-B040C3349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667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CE880F-7B22-4641-BED4-F41600CA30C2}"/>
              </a:ext>
            </a:extLst>
          </p:cNvPr>
          <p:cNvSpPr txBox="1"/>
          <p:nvPr/>
        </p:nvSpPr>
        <p:spPr>
          <a:xfrm>
            <a:off x="1150376" y="658761"/>
            <a:ext cx="22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(IMPLICATIONS)</a:t>
            </a:r>
          </a:p>
        </p:txBody>
      </p:sp>
    </p:spTree>
    <p:extLst>
      <p:ext uri="{BB962C8B-B14F-4D97-AF65-F5344CB8AC3E}">
        <p14:creationId xmlns:p14="http://schemas.microsoft.com/office/powerpoint/2010/main" val="243688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DEE4-1713-4526-AB2E-6A23D24A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389E1-0EE6-45A7-B34E-918991600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7448" y="1855566"/>
                <a:ext cx="10058400" cy="4023360"/>
              </a:xfrm>
            </p:spPr>
            <p:txBody>
              <a:bodyPr/>
              <a:lstStyle/>
              <a:p>
                <a:r>
                  <a:rPr lang="en-US" dirty="0"/>
                  <a:t>Other (than 1)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 general power series</a:t>
                </a:r>
              </a:p>
              <a:p>
                <a:r>
                  <a:rPr lang="en-US" dirty="0"/>
                  <a:t>General theory for fractional derivatives of generally non-smooth functions</a:t>
                </a:r>
              </a:p>
              <a:p>
                <a:r>
                  <a:rPr lang="en-US" dirty="0"/>
                  <a:t>Alternative formalization of Dirac Delta function!</a:t>
                </a:r>
              </a:p>
              <a:p>
                <a:pPr lvl="1"/>
                <a:r>
                  <a:rPr lang="en-US" dirty="0"/>
                  <a:t>Instead of taking limits of functions, take limit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389E1-0EE6-45A7-B34E-918991600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448" y="1855566"/>
                <a:ext cx="10058400" cy="4023360"/>
              </a:xfrm>
              <a:blipFill>
                <a:blip r:embed="rId2"/>
                <a:stretch>
                  <a:fillRect l="-364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35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E975-0BAF-442E-A544-A3015353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418B-747A-472E-AFA7-0E50E8DE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350838">
              <a:buNone/>
            </a:pPr>
            <a:r>
              <a:rPr lang="en-US" b="1" dirty="0"/>
              <a:t>[1]</a:t>
            </a:r>
            <a:r>
              <a:rPr lang="en-US" dirty="0"/>
              <a:t> J.B. Diaz, T.J. Osler, Differences of fractional order. Mathematics of Computation. 28, No 125 (1974), 185–202. </a:t>
            </a:r>
          </a:p>
          <a:p>
            <a:pPr marL="461963" indent="-350838">
              <a:buNone/>
            </a:pPr>
            <a:r>
              <a:rPr lang="en-US" b="1" dirty="0"/>
              <a:t>[2]</a:t>
            </a:r>
            <a:r>
              <a:rPr lang="en-US" dirty="0"/>
              <a:t> D. </a:t>
            </a:r>
            <a:r>
              <a:rPr lang="en-US" dirty="0" err="1"/>
              <a:t>Guichard</a:t>
            </a:r>
            <a:r>
              <a:rPr lang="en-US" dirty="0"/>
              <a:t>, An Introduction to Combinatorics and Graph Theory. Whitman College Press, Walla Walla (2018). </a:t>
            </a:r>
          </a:p>
          <a:p>
            <a:pPr marL="461963" indent="-350838">
              <a:buNone/>
            </a:pPr>
            <a:r>
              <a:rPr lang="en-US" b="1" dirty="0"/>
              <a:t>[3]</a:t>
            </a:r>
            <a:r>
              <a:rPr lang="en-US" dirty="0"/>
              <a:t> V. </a:t>
            </a:r>
            <a:r>
              <a:rPr lang="en-US" dirty="0" err="1"/>
              <a:t>Kiryakova</a:t>
            </a:r>
            <a:r>
              <a:rPr lang="en-US" dirty="0"/>
              <a:t>, A long standing conjecture failed? In: Proceedings of the 2nd Int’l Workshop “Transform Methods &amp; Special Functions, Varna ’96”, IMI-BAS, Sofia (1996), 579-588. </a:t>
            </a:r>
          </a:p>
          <a:p>
            <a:pPr marL="461963" indent="-350838">
              <a:buNone/>
            </a:pPr>
            <a:r>
              <a:rPr lang="en-US" b="1" dirty="0"/>
              <a:t>[4]</a:t>
            </a:r>
            <a:r>
              <a:rPr lang="en-US" dirty="0"/>
              <a:t> M.D. </a:t>
            </a:r>
            <a:r>
              <a:rPr lang="en-US" dirty="0" err="1"/>
              <a:t>Ortigueira</a:t>
            </a:r>
            <a:r>
              <a:rPr lang="en-US" dirty="0"/>
              <a:t>, F. </a:t>
            </a:r>
            <a:r>
              <a:rPr lang="en-US" dirty="0" err="1"/>
              <a:t>Coito</a:t>
            </a:r>
            <a:r>
              <a:rPr lang="en-US" dirty="0"/>
              <a:t>, From differences to derivatives. </a:t>
            </a:r>
            <a:r>
              <a:rPr lang="en-US" dirty="0" err="1"/>
              <a:t>Fract</a:t>
            </a:r>
            <a:r>
              <a:rPr lang="en-US" dirty="0"/>
              <a:t>. Calc. Appl. Anal. 7, No 4 (2004), 459–471. </a:t>
            </a:r>
          </a:p>
        </p:txBody>
      </p:sp>
    </p:spTree>
    <p:extLst>
      <p:ext uri="{BB962C8B-B14F-4D97-AF65-F5344CB8AC3E}">
        <p14:creationId xmlns:p14="http://schemas.microsoft.com/office/powerpoint/2010/main" val="378374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2168-620E-4FE6-9D50-1C8FB14B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76C8-DF24-4234-B563-8046FD76F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Cauchy’s Repeated Integral formula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Explicit restatement of </a:t>
                </a:r>
                <a:r>
                  <a:rPr lang="en-US" i="1" dirty="0"/>
                  <a:t>q</a:t>
                </a:r>
                <a:r>
                  <a:rPr lang="en-US" dirty="0"/>
                  <a:t>-relation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D76C8-DF24-4234-B563-8046FD76F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A24C21-8C60-4384-8443-281A5A9C85A9}"/>
                  </a:ext>
                </a:extLst>
              </p:cNvPr>
              <p:cNvSpPr/>
              <p:nvPr/>
            </p:nvSpPr>
            <p:spPr>
              <a:xfrm>
                <a:off x="3976060" y="2178147"/>
                <a:ext cx="4239879" cy="692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A24C21-8C60-4384-8443-281A5A9C8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060" y="2178147"/>
                <a:ext cx="4239879" cy="692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B90653-FD0D-4A16-B0FF-DB46051A6B22}"/>
                  </a:ext>
                </a:extLst>
              </p:cNvPr>
              <p:cNvSpPr/>
              <p:nvPr/>
            </p:nvSpPr>
            <p:spPr>
              <a:xfrm>
                <a:off x="4306503" y="3682589"/>
                <a:ext cx="3578993" cy="1105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B90653-FD0D-4A16-B0FF-DB46051A6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03" y="3682589"/>
                <a:ext cx="3578993" cy="1105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78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E21-82BF-4326-B2AA-DB9F61D1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GRÜNWALD-LETNIKOV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9C5A-139B-49F3-9A8F-FFBDC15F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1125" indent="0" algn="ctr">
              <a:buNone/>
            </a:pPr>
            <a:endParaRPr lang="en-US" dirty="0"/>
          </a:p>
          <a:p>
            <a:pPr marL="111125" indent="0" algn="ctr">
              <a:buNone/>
            </a:pPr>
            <a:r>
              <a:rPr lang="en-US" dirty="0"/>
              <a:t>(Resemblance to binomial theorem is suggestive)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81AA14-BD14-44B6-B467-FA005F3E948A}"/>
                  </a:ext>
                </a:extLst>
              </p:cNvPr>
              <p:cNvSpPr/>
              <p:nvPr/>
            </p:nvSpPr>
            <p:spPr>
              <a:xfrm>
                <a:off x="3852309" y="2022690"/>
                <a:ext cx="448738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81AA14-BD14-44B6-B467-FA005F3E9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09" y="2022690"/>
                <a:ext cx="4487382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202939-D6F5-42E7-A980-EAEF84FFABE5}"/>
                  </a:ext>
                </a:extLst>
              </p:cNvPr>
              <p:cNvSpPr/>
              <p:nvPr/>
            </p:nvSpPr>
            <p:spPr>
              <a:xfrm>
                <a:off x="3626638" y="3466723"/>
                <a:ext cx="4938723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202939-D6F5-42E7-A980-EAEF84FFA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8" y="3466723"/>
                <a:ext cx="4938723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DC89C3-FCBE-4996-BBDC-71559C81F942}"/>
                  </a:ext>
                </a:extLst>
              </p:cNvPr>
              <p:cNvSpPr/>
              <p:nvPr/>
            </p:nvSpPr>
            <p:spPr>
              <a:xfrm>
                <a:off x="5941150" y="2949372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DC89C3-FCBE-4996-BBDC-71559C81F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150" y="2949372"/>
                <a:ext cx="309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73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E21-82BF-4326-B2AA-DB9F61D1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GRÜNWALD-LETNIKOV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29C5A-139B-49F3-9A8F-FFBDC15F9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111125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forms a “commutative ring” – so we have the binomial theorem</a:t>
                </a:r>
              </a:p>
              <a:p>
                <a:r>
                  <a:rPr lang="en-US" dirty="0"/>
                  <a:t>Motivation: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(the differential operator)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Like with binomial theorem, extend this to non-integer </a:t>
                </a:r>
                <a:r>
                  <a:rPr lang="en-US" i="1" dirty="0"/>
                  <a:t>n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29C5A-139B-49F3-9A8F-FFBDC15F9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25E9D65-EDC1-430C-BBD0-0CA97FB651E9}"/>
                  </a:ext>
                </a:extLst>
              </p:cNvPr>
              <p:cNvSpPr/>
              <p:nvPr/>
            </p:nvSpPr>
            <p:spPr>
              <a:xfrm>
                <a:off x="4939914" y="2066310"/>
                <a:ext cx="231217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):=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𝑘h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25E9D65-EDC1-430C-BBD0-0CA97FB65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14" y="2066310"/>
                <a:ext cx="2312171" cy="404983"/>
              </a:xfrm>
              <a:prstGeom prst="rect">
                <a:avLst/>
              </a:prstGeom>
              <a:blipFill>
                <a:blip r:embed="rId3"/>
                <a:stretch>
                  <a:fillRect t="-156061" r="-27105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F3F809-2874-410B-AFB1-7BA148B6E350}"/>
                  </a:ext>
                </a:extLst>
              </p:cNvPr>
              <p:cNvSpPr/>
              <p:nvPr/>
            </p:nvSpPr>
            <p:spPr>
              <a:xfrm>
                <a:off x="3614551" y="4686390"/>
                <a:ext cx="4962897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F3F809-2874-410B-AFB1-7BA148B6E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51" y="4686390"/>
                <a:ext cx="4962897" cy="84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91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E21-82BF-4326-B2AA-DB9F61D1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RIEMANN-LIOUVILLE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9C5A-139B-49F3-9A8F-FFBDC15F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“</a:t>
            </a:r>
            <a:r>
              <a:rPr lang="en-US" dirty="0" err="1"/>
              <a:t>Generalised</a:t>
            </a:r>
            <a:r>
              <a:rPr lang="en-US" dirty="0"/>
              <a:t> Cauchy” – as it follows from Cauchy’s Repeated Integral formula</a:t>
            </a:r>
          </a:p>
          <a:p>
            <a:r>
              <a:rPr lang="en-US" dirty="0"/>
              <a:t>Straightforward form for power functions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Proof</a:t>
            </a:r>
            <a:r>
              <a:rPr lang="en-US" dirty="0"/>
              <a:t> </a:t>
            </a:r>
            <a:r>
              <a:rPr lang="en-US" b="1" dirty="0"/>
              <a:t>by </a:t>
            </a:r>
            <a:r>
              <a:rPr lang="en-US" b="1" dirty="0" err="1"/>
              <a:t>Ortigueira</a:t>
            </a:r>
            <a:r>
              <a:rPr lang="en-US" b="1" dirty="0"/>
              <a:t> &amp; </a:t>
            </a:r>
            <a:r>
              <a:rPr lang="en-US" b="1" dirty="0" err="1"/>
              <a:t>Coito</a:t>
            </a:r>
            <a:r>
              <a:rPr lang="en-US" b="1" dirty="0"/>
              <a:t> (2004): </a:t>
            </a:r>
            <a:r>
              <a:rPr lang="en-US" dirty="0"/>
              <a:t>Riemann-Liouville derivative equals the </a:t>
            </a:r>
            <a:r>
              <a:rPr lang="en-US" dirty="0" err="1"/>
              <a:t>Grünwald-Letnikov</a:t>
            </a:r>
            <a:r>
              <a:rPr lang="en-US" dirty="0"/>
              <a:t> derivative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822959-68C7-47BB-99C1-8758F251861E}"/>
                  </a:ext>
                </a:extLst>
              </p:cNvPr>
              <p:cNvSpPr/>
              <p:nvPr/>
            </p:nvSpPr>
            <p:spPr>
              <a:xfrm>
                <a:off x="4489470" y="2735515"/>
                <a:ext cx="321305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822959-68C7-47BB-99C1-8758F2518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2735515"/>
                <a:ext cx="3213059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50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4452-45BB-4931-8621-4960E571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30B2-DD13-4317-BF98-D632B8C2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Grünwald-Letnikov</a:t>
            </a:r>
            <a:r>
              <a:rPr lang="en-US" dirty="0"/>
              <a:t> – divergent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Riemann-Liouville</a:t>
            </a:r>
          </a:p>
          <a:p>
            <a:pPr marL="334962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32402C-5890-4093-AC34-D2B98699B12D}"/>
                  </a:ext>
                </a:extLst>
              </p:cNvPr>
              <p:cNvSpPr/>
              <p:nvPr/>
            </p:nvSpPr>
            <p:spPr>
              <a:xfrm>
                <a:off x="2817314" y="2311533"/>
                <a:ext cx="6557373" cy="16450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nary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          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232402C-5890-4093-AC34-D2B98699B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14" y="2311533"/>
                <a:ext cx="6557373" cy="16450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555BCA-1CDD-476B-AF59-76BABF401C7C}"/>
                  </a:ext>
                </a:extLst>
              </p:cNvPr>
              <p:cNvSpPr/>
              <p:nvPr/>
            </p:nvSpPr>
            <p:spPr>
              <a:xfrm>
                <a:off x="4429870" y="4593828"/>
                <a:ext cx="333225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555BCA-1CDD-476B-AF59-76BABF401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70" y="4593828"/>
                <a:ext cx="3332259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1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E2A2-7CC8-405E-BC5F-510A83FB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573E1-7F4B-4494-8717-556111A53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Divergence of the form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– i.e. summation diverges “too fast”</a:t>
                </a:r>
              </a:p>
              <a:p>
                <a:r>
                  <a:rPr lang="en-US" dirty="0"/>
                  <a:t>There are two limits 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New approach:</a:t>
                </a:r>
                <a:r>
                  <a:rPr lang="en-US" dirty="0"/>
                  <a:t> take the two limits “together” (i.e. writing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Potentially infinite possible values to the limit depending on which function you choose</a:t>
                </a:r>
              </a:p>
              <a:p>
                <a:pPr lvl="1"/>
                <a:r>
                  <a:rPr lang="en-US" dirty="0"/>
                  <a:t>Idea: let the “principal value” be the value for which the derivative coincides with RL</a:t>
                </a:r>
              </a:p>
              <a:p>
                <a:r>
                  <a:rPr lang="en-US" b="1" dirty="0"/>
                  <a:t>Question: </a:t>
                </a:r>
                <a:r>
                  <a:rPr lang="en-US" dirty="0"/>
                  <a:t>What function achieves this principal value?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573E1-7F4B-4494-8717-556111A53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FD72-94EA-4532-B143-3F4E5E95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RESULTS AND LEMMAS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625D-9FB8-45D5-96EF-A111839B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(Lemma 1)</a:t>
            </a:r>
          </a:p>
          <a:p>
            <a:endParaRPr lang="en-US" sz="300" dirty="0"/>
          </a:p>
          <a:p>
            <a:r>
              <a:rPr lang="en-US" dirty="0"/>
              <a:t>(Lemma 2)</a:t>
            </a:r>
          </a:p>
          <a:p>
            <a:endParaRPr lang="en-US" sz="500" dirty="0"/>
          </a:p>
          <a:p>
            <a:r>
              <a:rPr lang="en-US" dirty="0"/>
              <a:t>(Lemma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9A0DF1-057A-4987-8C11-549B474D85C9}"/>
                  </a:ext>
                </a:extLst>
              </p:cNvPr>
              <p:cNvSpPr/>
              <p:nvPr/>
            </p:nvSpPr>
            <p:spPr>
              <a:xfrm>
                <a:off x="3923071" y="2408902"/>
                <a:ext cx="4367119" cy="2267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9A0DF1-057A-4987-8C11-549B474D8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071" y="2408902"/>
                <a:ext cx="4367119" cy="2267800"/>
              </a:xfrm>
              <a:prstGeom prst="rect">
                <a:avLst/>
              </a:prstGeom>
              <a:blipFill>
                <a:blip r:embed="rId2"/>
                <a:stretch>
                  <a:fillRect r="-23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59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998B8D-96C6-44CE-843E-5F85B8E762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998B8D-96C6-44CE-843E-5F85B8E76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B6E5-8AB9-4782-B865-02954B5B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r>
              <a:rPr lang="en-US" dirty="0"/>
              <a:t>Lemma 1, 3:</a:t>
            </a:r>
          </a:p>
          <a:p>
            <a:endParaRPr lang="en-US" sz="1600" dirty="0"/>
          </a:p>
          <a:p>
            <a:r>
              <a:rPr lang="en-US" dirty="0"/>
              <a:t>Lemma 2:</a:t>
            </a:r>
          </a:p>
          <a:p>
            <a:endParaRPr lang="en-US" dirty="0"/>
          </a:p>
          <a:p>
            <a:endParaRPr lang="en-US" sz="2900" dirty="0"/>
          </a:p>
          <a:p>
            <a:r>
              <a:rPr lang="en-US" dirty="0"/>
              <a:t>Solve for </a:t>
            </a:r>
            <a:r>
              <a:rPr lang="en-US" i="1" dirty="0"/>
              <a:t>h</a:t>
            </a:r>
            <a:r>
              <a:rPr lang="en-US" dirty="0"/>
              <a:t>: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86C9D2-C748-446C-902E-C0699282F25A}"/>
                  </a:ext>
                </a:extLst>
              </p:cNvPr>
              <p:cNvSpPr/>
              <p:nvPr/>
            </p:nvSpPr>
            <p:spPr>
              <a:xfrm>
                <a:off x="2925517" y="1998975"/>
                <a:ext cx="6340967" cy="3701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→0,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rad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/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/>
                            </m:eqArr>
                          </m:e>
                        </m:mr>
                        <m:mr>
                          <m:e/>
                        </m:m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rad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86C9D2-C748-446C-902E-C0699282F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17" y="1998975"/>
                <a:ext cx="6340967" cy="3701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34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8B8D-96C6-44CE-843E-5F85B8E7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i="1" dirty="0"/>
              <a:t>Q</a:t>
            </a:r>
            <a:r>
              <a:rPr lang="en-US" dirty="0"/>
              <a:t>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AB6E5-8AB9-4782-B865-02954B5B6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5566"/>
                <a:ext cx="10058400" cy="4023360"/>
              </a:xfrm>
            </p:spPr>
            <p:txBody>
              <a:bodyPr/>
              <a:lstStyle/>
              <a:p>
                <a:r>
                  <a:rPr lang="en-US" dirty="0"/>
                  <a:t>For all derivatives of power functions,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i="1" dirty="0"/>
                  <a:t>. </a:t>
                </a:r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r>
                  <a:rPr lang="en-US" dirty="0"/>
                  <a:t>Special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always a solution – this means it is a solution for all analytic functions</a:t>
                </a:r>
              </a:p>
              <a:p>
                <a:pPr lvl="1"/>
                <a:r>
                  <a:rPr lang="en-US" dirty="0"/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– allows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(or really any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– allows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allows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satisfying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AB6E5-8AB9-4782-B865-02954B5B6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5566"/>
                <a:ext cx="10058400" cy="4023360"/>
              </a:xfrm>
              <a:blipFill>
                <a:blip r:embed="rId2"/>
                <a:stretch>
                  <a:fillRect l="-364" t="-1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5D0EB6-C3A5-4C43-887B-5D9802282CC4}"/>
                  </a:ext>
                </a:extLst>
              </p:cNvPr>
              <p:cNvSpPr/>
              <p:nvPr/>
            </p:nvSpPr>
            <p:spPr>
              <a:xfrm>
                <a:off x="3268399" y="2350029"/>
                <a:ext cx="5655202" cy="1332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rad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+1=0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                                        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𝑅𝑞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−1)=0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                         </m:t>
                                </m:r>
                                <m:r>
                                  <m:rPr>
                                    <m:nor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      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/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;1−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     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5D0EB6-C3A5-4C43-887B-5D9802282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399" y="2350029"/>
                <a:ext cx="5655202" cy="1332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4810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738</TotalTime>
  <Words>719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The generalised Cauchy derivative as a principle value of the Grünwald-Letnikov derivative for divergent expansions</vt:lpstr>
      <vt:lpstr>GRÜNWALD-LETNIKOV</vt:lpstr>
      <vt:lpstr>GRÜNWALD-LETNIKOV</vt:lpstr>
      <vt:lpstr>RIEMANN-LIOUVILLE</vt:lpstr>
      <vt:lpstr>COUNTER-EXAMPLE</vt:lpstr>
      <vt:lpstr>IDEA</vt:lpstr>
      <vt:lpstr>STANDARD RESULTS AND LEMMAS</vt:lpstr>
      <vt:lpstr>EXAMPLE: D^(1∕2) x</vt:lpstr>
      <vt:lpstr>MORE Q-RELATIONS</vt:lpstr>
      <vt:lpstr>HANDEDNESS OF GL DERIVATIVE</vt:lpstr>
      <vt:lpstr>DISCONTINUOUS FUNCTIONS</vt:lpstr>
      <vt:lpstr>FUTURE RESEARCH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generalised Cauchy derivative as a principle value of the Grünwald-Letnikov derivative for divergent expansions</dc:title>
  <dc:creator>Abhimanyu Pallavi Sudhir</dc:creator>
  <cp:lastModifiedBy>Abhimanyu Pallavi Sudhir</cp:lastModifiedBy>
  <cp:revision>74</cp:revision>
  <dcterms:created xsi:type="dcterms:W3CDTF">2019-02-08T11:09:46Z</dcterms:created>
  <dcterms:modified xsi:type="dcterms:W3CDTF">2019-02-09T19:19:17Z</dcterms:modified>
</cp:coreProperties>
</file>