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76" r:id="rId12"/>
    <p:sldId id="277" r:id="rId13"/>
    <p:sldId id="278" r:id="rId14"/>
    <p:sldId id="266" r:id="rId15"/>
    <p:sldId id="267" r:id="rId16"/>
    <p:sldId id="268" r:id="rId17"/>
    <p:sldId id="270" r:id="rId18"/>
    <p:sldId id="274" r:id="rId19"/>
    <p:sldId id="265" r:id="rId20"/>
    <p:sldId id="271" r:id="rId21"/>
    <p:sldId id="272" r:id="rId22"/>
    <p:sldId id="275" r:id="rId23"/>
    <p:sldId id="269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49BE5B6-CE95-4C75-8370-7919CE4B50E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6163CEE-EA1D-4DA7-A378-04103B98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E5B6-CE95-4C75-8370-7919CE4B50E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3CEE-EA1D-4DA7-A378-04103B98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9BE5B6-CE95-4C75-8370-7919CE4B50E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163CEE-EA1D-4DA7-A378-04103B98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03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9BE5B6-CE95-4C75-8370-7919CE4B50E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163CEE-EA1D-4DA7-A378-04103B9891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355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9BE5B6-CE95-4C75-8370-7919CE4B50E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163CEE-EA1D-4DA7-A378-04103B98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3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E5B6-CE95-4C75-8370-7919CE4B50E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3CEE-EA1D-4DA7-A378-04103B98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0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E5B6-CE95-4C75-8370-7919CE4B50E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3CEE-EA1D-4DA7-A378-04103B98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5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E5B6-CE95-4C75-8370-7919CE4B50E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3CEE-EA1D-4DA7-A378-04103B98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73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9BE5B6-CE95-4C75-8370-7919CE4B50E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163CEE-EA1D-4DA7-A378-04103B98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4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E5B6-CE95-4C75-8370-7919CE4B50E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3CEE-EA1D-4DA7-A378-04103B98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9BE5B6-CE95-4C75-8370-7919CE4B50E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163CEE-EA1D-4DA7-A378-04103B98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4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E5B6-CE95-4C75-8370-7919CE4B50E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3CEE-EA1D-4DA7-A378-04103B98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E5B6-CE95-4C75-8370-7919CE4B50E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3CEE-EA1D-4DA7-A378-04103B98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1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E5B6-CE95-4C75-8370-7919CE4B50E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3CEE-EA1D-4DA7-A378-04103B98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3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E5B6-CE95-4C75-8370-7919CE4B50E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3CEE-EA1D-4DA7-A378-04103B98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2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E5B6-CE95-4C75-8370-7919CE4B50E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3CEE-EA1D-4DA7-A378-04103B98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4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E5B6-CE95-4C75-8370-7919CE4B50E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3CEE-EA1D-4DA7-A378-04103B98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3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BE5B6-CE95-4C75-8370-7919CE4B50E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63CEE-EA1D-4DA7-A378-04103B98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96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windingnumber.blogspot.com/p/1203.html" TargetMode="External"/><Relationship Id="rId2" Type="http://schemas.openxmlformats.org/officeDocument/2006/relationships/hyperlink" Target="https://abhimanyu.io/media/wu-urop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ewindingnumber.blogspot.com/p/2204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Riemann_surface_log.svg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abhimanyu.io/media/wu-urop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4442-D2FE-4671-9C78-1FC265248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 Primer on Lie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979D4-32AC-4635-981C-1E929B62F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143448"/>
          </a:xfrm>
        </p:spPr>
        <p:txBody>
          <a:bodyPr>
            <a:normAutofit/>
          </a:bodyPr>
          <a:lstStyle/>
          <a:p>
            <a:pPr algn="l"/>
            <a:r>
              <a:rPr lang="en-US" sz="1900" b="1" dirty="0"/>
              <a:t>Abhimanyu Pallavi Sudhir</a:t>
            </a:r>
          </a:p>
          <a:p>
            <a:r>
              <a:rPr lang="en-US" sz="1900" i="1" dirty="0"/>
              <a:t>  Hand-out:</a:t>
            </a:r>
            <a:r>
              <a:rPr lang="en-US" sz="1900" dirty="0"/>
              <a:t> </a:t>
            </a:r>
            <a:r>
              <a:rPr lang="en-US" sz="1900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abhimanyu.io/media/wu-urop.pdf</a:t>
            </a:r>
            <a:endParaRPr lang="en-US" sz="1900" dirty="0">
              <a:solidFill>
                <a:schemeClr val="accent3"/>
              </a:solidFill>
            </a:endParaRPr>
          </a:p>
          <a:p>
            <a:endParaRPr lang="en-US" sz="1900" dirty="0"/>
          </a:p>
          <a:p>
            <a:pPr>
              <a:spcBef>
                <a:spcPts val="0"/>
              </a:spcBef>
            </a:pPr>
            <a:r>
              <a:rPr lang="en-US" sz="1900" i="1" dirty="0"/>
              <a:t>  More on Lie theory:</a:t>
            </a:r>
            <a:r>
              <a:rPr lang="en-US" sz="1900" dirty="0"/>
              <a:t> </a:t>
            </a:r>
            <a:r>
              <a:rPr lang="en-US" sz="1900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thewindingnumber.blogspot.com/p/1203.html</a:t>
            </a:r>
            <a:endParaRPr lang="en-US" sz="1900" dirty="0">
              <a:solidFill>
                <a:schemeClr val="accent3"/>
              </a:solidFill>
            </a:endParaRPr>
          </a:p>
          <a:p>
            <a:pPr>
              <a:spcBef>
                <a:spcPts val="0"/>
              </a:spcBef>
            </a:pPr>
            <a:r>
              <a:rPr lang="en-US" sz="1900" i="1" dirty="0"/>
              <a:t>  More on Topology:</a:t>
            </a:r>
            <a:r>
              <a:rPr lang="en-US" sz="1900" dirty="0"/>
              <a:t> </a:t>
            </a:r>
            <a:r>
              <a:rPr lang="en-US" sz="1900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thewindingnumber.blogspot.com/p/2204.html</a:t>
            </a:r>
            <a:endParaRPr lang="en-US" sz="19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99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2AE69A-3069-41EA-A5DA-C6B08AA7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Another way to see [</a:t>
            </a:r>
            <a:r>
              <a:rPr lang="en-US" i="1" dirty="0"/>
              <a:t>X</a:t>
            </a:r>
            <a:r>
              <a:rPr lang="en-US" dirty="0"/>
              <a:t>,</a:t>
            </a:r>
            <a:r>
              <a:rPr lang="en-US" i="1" dirty="0"/>
              <a:t>Y</a:t>
            </a:r>
            <a:r>
              <a:rPr lang="en-US" dirty="0"/>
              <a:t>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150144-FC21-4760-927C-489C2BBAF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3925"/>
            <a:ext cx="7140677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“Adjoint map” homomorphism</a:t>
            </a:r>
            <a:endParaRPr lang="en-US" i="1" dirty="0">
              <a:latin typeface="Cambria Math" panose="02040503050406030204" pitchFamily="18" charset="0"/>
            </a:endParaRPr>
          </a:p>
          <a:p>
            <a:r>
              <a:rPr lang="en-US" dirty="0"/>
              <a:t>Induces a Lie algebra homomorphism</a:t>
            </a:r>
          </a:p>
          <a:p>
            <a:r>
              <a:rPr lang="en-US" dirty="0"/>
              <a:t>Preserves Lie bracket – </a:t>
            </a:r>
            <a:r>
              <a:rPr lang="en-US" i="1" dirty="0"/>
              <a:t>Jacobi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DD38B7-AE0E-4A9E-A72B-6ED829F4B6B3}"/>
                  </a:ext>
                </a:extLst>
              </p:cNvPr>
              <p:cNvSpPr/>
              <p:nvPr/>
            </p:nvSpPr>
            <p:spPr>
              <a:xfrm>
                <a:off x="7690251" y="2196282"/>
                <a:ext cx="381674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Ad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Aut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:=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DD38B7-AE0E-4A9E-A72B-6ED829F4B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251" y="2196282"/>
                <a:ext cx="381674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E81CE4-66D8-46FE-96A1-FBC933C83D99}"/>
                  </a:ext>
                </a:extLst>
              </p:cNvPr>
              <p:cNvSpPr/>
              <p:nvPr/>
            </p:nvSpPr>
            <p:spPr>
              <a:xfrm>
                <a:off x="7690251" y="2630531"/>
                <a:ext cx="3258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𝔤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Der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 :=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E81CE4-66D8-46FE-96A1-FBC933C83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251" y="2630531"/>
                <a:ext cx="3258200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C09457-F05E-4A65-AEB7-FE0DF81874D3}"/>
                  </a:ext>
                </a:extLst>
              </p:cNvPr>
              <p:cNvSpPr/>
              <p:nvPr/>
            </p:nvSpPr>
            <p:spPr>
              <a:xfrm>
                <a:off x="3502626" y="4017745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d>
                        <m:dPr>
                          <m:begChr m:val="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ad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])=[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ad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ad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ad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])(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ad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ad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ad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ad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],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]=[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]]−[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C09457-F05E-4A65-AEB7-FE0DF8187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626" y="4017745"/>
                <a:ext cx="6096000" cy="1200329"/>
              </a:xfrm>
              <a:prstGeom prst="rect">
                <a:avLst/>
              </a:prstGeom>
              <a:blipFill>
                <a:blip r:embed="rId4"/>
                <a:stretch>
                  <a:fillRect t="-38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86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86EF-4250-4145-9C34-0733E38B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TAYLOR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7AF1-8D40-46DC-9B1F-96403B75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FC0A49-ACEB-4750-B971-A151AD66F933}"/>
                  </a:ext>
                </a:extLst>
              </p:cNvPr>
              <p:cNvSpPr/>
              <p:nvPr/>
            </p:nvSpPr>
            <p:spPr>
              <a:xfrm>
                <a:off x="3403317" y="3267074"/>
                <a:ext cx="538536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m:rPr>
                          <m:sty m:val="p"/>
                        </m:rPr>
                        <a:rPr lang="en-US" sz="54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5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5400" i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FC0A49-ACEB-4750-B971-A151AD66F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317" y="3267074"/>
                <a:ext cx="538536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3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949E-5497-47C1-A835-8D725D9D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9555B-0118-481D-9BBA-BC4A76A08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Cayley’s theorem: groups can be understood as the automorphism groups of some object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0" smtClean="0">
                            <a:latin typeface="Cambria Math" panose="02040503050406030204" pitchFamily="18" charset="0"/>
                          </a:rPr>
                          <m:t>Aut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Derivatives of automorphisms at the identity are directional derivative operators, or “derivations”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9555B-0118-481D-9BBA-BC4A76A08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329D3E-40C0-4AAC-88C2-0A892F08F7E0}"/>
                  </a:ext>
                </a:extLst>
              </p:cNvPr>
              <p:cNvSpPr txBox="1"/>
              <p:nvPr/>
            </p:nvSpPr>
            <p:spPr>
              <a:xfrm>
                <a:off x="3845127" y="3943350"/>
                <a:ext cx="4501745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)=(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𝑓𝑔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329D3E-40C0-4AAC-88C2-0A892F08F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127" y="3943350"/>
                <a:ext cx="4501745" cy="1661993"/>
              </a:xfrm>
              <a:prstGeom prst="rect">
                <a:avLst/>
              </a:prstGeom>
              <a:blipFill>
                <a:blip r:embed="rId3"/>
                <a:stretch>
                  <a:fillRect l="-136" r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44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4FE4-C063-49D2-88D6-406C2445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250C55-426A-42F7-BA45-88778B97D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Tangent vectors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Left-invariant vector fields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Directional derivatives</a:t>
                </a:r>
              </a:p>
              <a:p>
                <a:r>
                  <a:rPr lang="en-US" dirty="0"/>
                  <a:t>“Linear operator that satisfies product rule” is equivalent to being a directional derivative for analytic functions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250C55-426A-42F7-BA45-88778B97D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092EF355-A131-4E1C-89FD-914E72EF6461}"/>
              </a:ext>
            </a:extLst>
          </p:cNvPr>
          <p:cNvGrpSpPr/>
          <p:nvPr/>
        </p:nvGrpSpPr>
        <p:grpSpPr>
          <a:xfrm>
            <a:off x="2041326" y="3752906"/>
            <a:ext cx="3111699" cy="2796781"/>
            <a:chOff x="2041326" y="3752906"/>
            <a:chExt cx="3111699" cy="27967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81FC8B-B73E-4532-BEF6-E6CD4E596AF3}"/>
                </a:ext>
              </a:extLst>
            </p:cNvPr>
            <p:cNvSpPr/>
            <p:nvPr/>
          </p:nvSpPr>
          <p:spPr>
            <a:xfrm>
              <a:off x="2476500" y="3904110"/>
              <a:ext cx="2295525" cy="23145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4C4AC75-C1D2-4B13-8AAF-C3E3B08DB2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4149" y="3886200"/>
              <a:ext cx="900113" cy="179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4E44C5-7EFD-406E-8226-748C38589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6450" y="4553335"/>
              <a:ext cx="523877" cy="10161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D01C7A-20B4-4059-A1E5-F1B459964421}"/>
                </a:ext>
              </a:extLst>
            </p:cNvPr>
            <p:cNvCxnSpPr>
              <a:cxnSpLocks/>
            </p:cNvCxnSpPr>
            <p:nvPr/>
          </p:nvCxnSpPr>
          <p:spPr>
            <a:xfrm>
              <a:off x="3114675" y="6091347"/>
              <a:ext cx="966787" cy="4583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42B958E-5CD9-44E4-A736-396F5D5F2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13" y="5061396"/>
              <a:ext cx="671512" cy="7762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647B970-D81C-4667-A40F-4407C923EF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1462" y="3752906"/>
              <a:ext cx="523876" cy="7068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8124A9-F29E-4F16-B24D-6326EB4EC410}"/>
                </a:ext>
              </a:extLst>
            </p:cNvPr>
            <p:cNvCxnSpPr>
              <a:cxnSpLocks/>
            </p:cNvCxnSpPr>
            <p:nvPr/>
          </p:nvCxnSpPr>
          <p:spPr>
            <a:xfrm>
              <a:off x="2668192" y="5695490"/>
              <a:ext cx="360758" cy="674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BEA75BD-B05E-44A9-A535-4285E0822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1326" y="4201150"/>
              <a:ext cx="807245" cy="5531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FC572E-9FD9-4EAA-A867-6F5D28C231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72024" y="4027403"/>
              <a:ext cx="1" cy="9654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E1D62A4-2348-43A4-9E8F-1449CEE3FA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1179" y="5529962"/>
              <a:ext cx="878085" cy="5572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D197F5-07CF-455C-8CB7-D8577F07D676}"/>
              </a:ext>
            </a:extLst>
          </p:cNvPr>
          <p:cNvCxnSpPr/>
          <p:nvPr/>
        </p:nvCxnSpPr>
        <p:spPr>
          <a:xfrm>
            <a:off x="6648450" y="5400675"/>
            <a:ext cx="4162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276FB5-EBA8-4AB0-8915-CCC669EB7417}"/>
              </a:ext>
            </a:extLst>
          </p:cNvPr>
          <p:cNvCxnSpPr/>
          <p:nvPr/>
        </p:nvCxnSpPr>
        <p:spPr>
          <a:xfrm>
            <a:off x="6734175" y="5295900"/>
            <a:ext cx="8477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76C2A6-1B65-4763-8ECA-D0E0DD57F2A6}"/>
              </a:ext>
            </a:extLst>
          </p:cNvPr>
          <p:cNvCxnSpPr/>
          <p:nvPr/>
        </p:nvCxnSpPr>
        <p:spPr>
          <a:xfrm>
            <a:off x="7772400" y="5295900"/>
            <a:ext cx="8477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31FA76-DF63-474D-8236-D75C8EB5C84C}"/>
              </a:ext>
            </a:extLst>
          </p:cNvPr>
          <p:cNvCxnSpPr/>
          <p:nvPr/>
        </p:nvCxnSpPr>
        <p:spPr>
          <a:xfrm>
            <a:off x="8848725" y="5295900"/>
            <a:ext cx="8477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AFA6EC-2C42-4472-BA27-2301E07452D4}"/>
              </a:ext>
            </a:extLst>
          </p:cNvPr>
          <p:cNvCxnSpPr/>
          <p:nvPr/>
        </p:nvCxnSpPr>
        <p:spPr>
          <a:xfrm>
            <a:off x="9896475" y="5295900"/>
            <a:ext cx="8477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4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3FC1-84EC-466D-AF5D-BBCC886B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structure is preserved locally?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64C0-590B-46C2-9C6C-D5CBA1B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Sufficiently high-order structure surely determines local structure of group: exp is a local topological isomorphism</a:t>
            </a:r>
          </a:p>
          <a:p>
            <a:r>
              <a:rPr lang="en-US" dirty="0"/>
              <a:t>An example of local topological isomorphism is having the same covering space: for connected groups, this is the </a:t>
            </a:r>
            <a:r>
              <a:rPr lang="en-US" i="1" dirty="0"/>
              <a:t>only</a:t>
            </a:r>
            <a:r>
              <a:rPr lang="en-US" dirty="0"/>
              <a:t> local Lie group isomorphism</a:t>
            </a:r>
          </a:p>
        </p:txBody>
      </p:sp>
    </p:spTree>
    <p:extLst>
      <p:ext uri="{BB962C8B-B14F-4D97-AF65-F5344CB8AC3E}">
        <p14:creationId xmlns:p14="http://schemas.microsoft.com/office/powerpoint/2010/main" val="105397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D49917-6F35-4DBD-B6D1-84A364A59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" y="0"/>
            <a:ext cx="5915025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29E5B7-BFB7-4874-B57E-42ED60A2DB74}"/>
              </a:ext>
            </a:extLst>
          </p:cNvPr>
          <p:cNvSpPr/>
          <p:nvPr/>
        </p:nvSpPr>
        <p:spPr>
          <a:xfrm>
            <a:off x="6902243" y="4021394"/>
            <a:ext cx="5112775" cy="1258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Source: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E801A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en.wikipedia.org/wiki/File: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E801A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Riemann_surface_log.svg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E801A">
                  <a:lumMod val="40000"/>
                  <a:lumOff val="6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FC2554-B926-4E50-894C-1580118015B5}"/>
              </a:ext>
            </a:extLst>
          </p:cNvPr>
          <p:cNvSpPr/>
          <p:nvPr/>
        </p:nvSpPr>
        <p:spPr>
          <a:xfrm>
            <a:off x="5915025" y="0"/>
            <a:ext cx="6274983" cy="3411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5BF211E-E975-4736-B610-14FB3500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432" y="764373"/>
            <a:ext cx="4790768" cy="1293028"/>
          </a:xfrm>
        </p:spPr>
        <p:txBody>
          <a:bodyPr/>
          <a:lstStyle/>
          <a:p>
            <a:r>
              <a:rPr lang="en-US" dirty="0"/>
              <a:t>COVERING SPACE (EXAMPLE)</a:t>
            </a:r>
          </a:p>
        </p:txBody>
      </p:sp>
    </p:spTree>
    <p:extLst>
      <p:ext uri="{BB962C8B-B14F-4D97-AF65-F5344CB8AC3E}">
        <p14:creationId xmlns:p14="http://schemas.microsoft.com/office/powerpoint/2010/main" val="13816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29E5B7-BFB7-4874-B57E-42ED60A2DB74}"/>
              </a:ext>
            </a:extLst>
          </p:cNvPr>
          <p:cNvSpPr/>
          <p:nvPr/>
        </p:nvSpPr>
        <p:spPr>
          <a:xfrm>
            <a:off x="6902243" y="4021394"/>
            <a:ext cx="5112775" cy="1258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More generally, any plane covers a torus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FC2554-B926-4E50-894C-1580118015B5}"/>
              </a:ext>
            </a:extLst>
          </p:cNvPr>
          <p:cNvSpPr/>
          <p:nvPr/>
        </p:nvSpPr>
        <p:spPr>
          <a:xfrm>
            <a:off x="5915025" y="0"/>
            <a:ext cx="6274983" cy="3411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5BF211E-E975-4736-B610-14FB3500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432" y="764373"/>
            <a:ext cx="4790768" cy="1293028"/>
          </a:xfrm>
        </p:spPr>
        <p:txBody>
          <a:bodyPr/>
          <a:lstStyle/>
          <a:p>
            <a:r>
              <a:rPr lang="en-US" dirty="0"/>
              <a:t>COVERING SPACE (EXAMPLE)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9C41C6-D46B-4473-B6B2-7C7E890F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05"/>
            <a:ext cx="5915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C994-5FF6-4912-87BD-54B449A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SPACE</a:t>
            </a:r>
            <a:br>
              <a:rPr lang="en-US" dirty="0"/>
            </a:br>
            <a:r>
              <a:rPr lang="en-US" dirty="0"/>
              <a:t>(NON-EXAMPLE)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61FD0AF-5F09-47C8-BFB7-175877A1213A}"/>
              </a:ext>
            </a:extLst>
          </p:cNvPr>
          <p:cNvSpPr/>
          <p:nvPr/>
        </p:nvSpPr>
        <p:spPr>
          <a:xfrm>
            <a:off x="1564959" y="1948604"/>
            <a:ext cx="3292658" cy="3155012"/>
          </a:xfrm>
          <a:custGeom>
            <a:avLst/>
            <a:gdLst>
              <a:gd name="connsiteX0" fmla="*/ 1050422 w 3292658"/>
              <a:gd name="connsiteY0" fmla="*/ 234157 h 3155012"/>
              <a:gd name="connsiteX1" fmla="*/ 8202 w 3292658"/>
              <a:gd name="connsiteY1" fmla="*/ 1305873 h 3155012"/>
              <a:gd name="connsiteX2" fmla="*/ 598138 w 3292658"/>
              <a:gd name="connsiteY2" fmla="*/ 2289099 h 3155012"/>
              <a:gd name="connsiteX3" fmla="*/ 1217570 w 3292658"/>
              <a:gd name="connsiteY3" fmla="*/ 3154338 h 3155012"/>
              <a:gd name="connsiteX4" fmla="*/ 2446602 w 3292658"/>
              <a:gd name="connsiteY4" fmla="*/ 2416919 h 3155012"/>
              <a:gd name="connsiteX5" fmla="*/ 3292176 w 3292658"/>
              <a:gd name="connsiteY5" fmla="*/ 1532015 h 3155012"/>
              <a:gd name="connsiteX6" fmla="*/ 2554757 w 3292658"/>
              <a:gd name="connsiteY6" fmla="*/ 401306 h 3155012"/>
              <a:gd name="connsiteX7" fmla="*/ 1709183 w 3292658"/>
              <a:gd name="connsiteY7" fmla="*/ 8015 h 3155012"/>
              <a:gd name="connsiteX8" fmla="*/ 1050422 w 3292658"/>
              <a:gd name="connsiteY8" fmla="*/ 234157 h 315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2658" h="3155012">
                <a:moveTo>
                  <a:pt x="1050422" y="234157"/>
                </a:moveTo>
                <a:cubicBezTo>
                  <a:pt x="766925" y="450467"/>
                  <a:pt x="83583" y="963383"/>
                  <a:pt x="8202" y="1305873"/>
                </a:cubicBezTo>
                <a:cubicBezTo>
                  <a:pt x="-67179" y="1648363"/>
                  <a:pt x="396577" y="1981022"/>
                  <a:pt x="598138" y="2289099"/>
                </a:cubicBezTo>
                <a:cubicBezTo>
                  <a:pt x="799699" y="2597176"/>
                  <a:pt x="909493" y="3133035"/>
                  <a:pt x="1217570" y="3154338"/>
                </a:cubicBezTo>
                <a:cubicBezTo>
                  <a:pt x="1525647" y="3175641"/>
                  <a:pt x="2100835" y="2687306"/>
                  <a:pt x="2446602" y="2416919"/>
                </a:cubicBezTo>
                <a:cubicBezTo>
                  <a:pt x="2792369" y="2146532"/>
                  <a:pt x="3274150" y="1867950"/>
                  <a:pt x="3292176" y="1532015"/>
                </a:cubicBezTo>
                <a:cubicBezTo>
                  <a:pt x="3310202" y="1196080"/>
                  <a:pt x="2818589" y="655306"/>
                  <a:pt x="2554757" y="401306"/>
                </a:cubicBezTo>
                <a:cubicBezTo>
                  <a:pt x="2290925" y="147306"/>
                  <a:pt x="1953351" y="35873"/>
                  <a:pt x="1709183" y="8015"/>
                </a:cubicBezTo>
                <a:cubicBezTo>
                  <a:pt x="1465015" y="-19843"/>
                  <a:pt x="1333919" y="17847"/>
                  <a:pt x="1050422" y="23415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947717D-C1E8-4A4C-AD87-351CAFB21540}"/>
              </a:ext>
            </a:extLst>
          </p:cNvPr>
          <p:cNvSpPr/>
          <p:nvPr/>
        </p:nvSpPr>
        <p:spPr>
          <a:xfrm>
            <a:off x="1779639" y="2939844"/>
            <a:ext cx="1494503" cy="1969551"/>
          </a:xfrm>
          <a:custGeom>
            <a:avLst/>
            <a:gdLst>
              <a:gd name="connsiteX0" fmla="*/ 0 w 1494503"/>
              <a:gd name="connsiteY0" fmla="*/ 0 h 1917290"/>
              <a:gd name="connsiteX1" fmla="*/ 963561 w 1494503"/>
              <a:gd name="connsiteY1" fmla="*/ 894736 h 1917290"/>
              <a:gd name="connsiteX2" fmla="*/ 1494503 w 1494503"/>
              <a:gd name="connsiteY2" fmla="*/ 1917290 h 191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503" h="1917290">
                <a:moveTo>
                  <a:pt x="0" y="0"/>
                </a:moveTo>
                <a:cubicBezTo>
                  <a:pt x="357238" y="287594"/>
                  <a:pt x="714477" y="575188"/>
                  <a:pt x="963561" y="894736"/>
                </a:cubicBezTo>
                <a:cubicBezTo>
                  <a:pt x="1212645" y="1214284"/>
                  <a:pt x="1353574" y="1565787"/>
                  <a:pt x="1494503" y="191729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3E6A0B-4591-40F9-9A59-C662E71B42BC}"/>
              </a:ext>
            </a:extLst>
          </p:cNvPr>
          <p:cNvSpPr/>
          <p:nvPr/>
        </p:nvSpPr>
        <p:spPr>
          <a:xfrm>
            <a:off x="2256503" y="2470354"/>
            <a:ext cx="1637071" cy="1969551"/>
          </a:xfrm>
          <a:custGeom>
            <a:avLst/>
            <a:gdLst>
              <a:gd name="connsiteX0" fmla="*/ 0 w 1494503"/>
              <a:gd name="connsiteY0" fmla="*/ 0 h 1917290"/>
              <a:gd name="connsiteX1" fmla="*/ 963561 w 1494503"/>
              <a:gd name="connsiteY1" fmla="*/ 894736 h 1917290"/>
              <a:gd name="connsiteX2" fmla="*/ 1494503 w 1494503"/>
              <a:gd name="connsiteY2" fmla="*/ 1917290 h 191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503" h="1917290">
                <a:moveTo>
                  <a:pt x="0" y="0"/>
                </a:moveTo>
                <a:cubicBezTo>
                  <a:pt x="357238" y="287594"/>
                  <a:pt x="714477" y="575188"/>
                  <a:pt x="963561" y="894736"/>
                </a:cubicBezTo>
                <a:cubicBezTo>
                  <a:pt x="1212645" y="1214284"/>
                  <a:pt x="1353574" y="1565787"/>
                  <a:pt x="1494503" y="191729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38C4B66-CCE5-436E-8864-4FE4A5EC26B8}"/>
              </a:ext>
            </a:extLst>
          </p:cNvPr>
          <p:cNvSpPr/>
          <p:nvPr/>
        </p:nvSpPr>
        <p:spPr>
          <a:xfrm>
            <a:off x="2746139" y="2094051"/>
            <a:ext cx="1637071" cy="1969551"/>
          </a:xfrm>
          <a:custGeom>
            <a:avLst/>
            <a:gdLst>
              <a:gd name="connsiteX0" fmla="*/ 0 w 1494503"/>
              <a:gd name="connsiteY0" fmla="*/ 0 h 1917290"/>
              <a:gd name="connsiteX1" fmla="*/ 963561 w 1494503"/>
              <a:gd name="connsiteY1" fmla="*/ 894736 h 1917290"/>
              <a:gd name="connsiteX2" fmla="*/ 1494503 w 1494503"/>
              <a:gd name="connsiteY2" fmla="*/ 1917290 h 191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503" h="1917290">
                <a:moveTo>
                  <a:pt x="0" y="0"/>
                </a:moveTo>
                <a:cubicBezTo>
                  <a:pt x="357238" y="287594"/>
                  <a:pt x="714477" y="575188"/>
                  <a:pt x="963561" y="894736"/>
                </a:cubicBezTo>
                <a:cubicBezTo>
                  <a:pt x="1212645" y="1214284"/>
                  <a:pt x="1353574" y="1565787"/>
                  <a:pt x="1494503" y="191729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0F45E75-7B3A-484C-92F8-DFAC7E85BF90}"/>
              </a:ext>
            </a:extLst>
          </p:cNvPr>
          <p:cNvSpPr/>
          <p:nvPr/>
        </p:nvSpPr>
        <p:spPr>
          <a:xfrm rot="5400000">
            <a:off x="2682360" y="2656387"/>
            <a:ext cx="1645511" cy="2212425"/>
          </a:xfrm>
          <a:custGeom>
            <a:avLst/>
            <a:gdLst>
              <a:gd name="connsiteX0" fmla="*/ 0 w 1494503"/>
              <a:gd name="connsiteY0" fmla="*/ 0 h 1917290"/>
              <a:gd name="connsiteX1" fmla="*/ 963561 w 1494503"/>
              <a:gd name="connsiteY1" fmla="*/ 894736 h 1917290"/>
              <a:gd name="connsiteX2" fmla="*/ 1494503 w 1494503"/>
              <a:gd name="connsiteY2" fmla="*/ 1917290 h 191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503" h="1917290">
                <a:moveTo>
                  <a:pt x="0" y="0"/>
                </a:moveTo>
                <a:cubicBezTo>
                  <a:pt x="357238" y="287594"/>
                  <a:pt x="714477" y="575188"/>
                  <a:pt x="963561" y="894736"/>
                </a:cubicBezTo>
                <a:cubicBezTo>
                  <a:pt x="1212645" y="1214284"/>
                  <a:pt x="1353574" y="1565787"/>
                  <a:pt x="1494503" y="191729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88A6A0C-4A13-4234-92EF-448C752037F8}"/>
              </a:ext>
            </a:extLst>
          </p:cNvPr>
          <p:cNvSpPr/>
          <p:nvPr/>
        </p:nvSpPr>
        <p:spPr>
          <a:xfrm rot="5400000">
            <a:off x="2111137" y="2089890"/>
            <a:ext cx="1704347" cy="2076836"/>
          </a:xfrm>
          <a:custGeom>
            <a:avLst/>
            <a:gdLst>
              <a:gd name="connsiteX0" fmla="*/ 0 w 1494503"/>
              <a:gd name="connsiteY0" fmla="*/ 0 h 1917290"/>
              <a:gd name="connsiteX1" fmla="*/ 963561 w 1494503"/>
              <a:gd name="connsiteY1" fmla="*/ 894736 h 1917290"/>
              <a:gd name="connsiteX2" fmla="*/ 1494503 w 1494503"/>
              <a:gd name="connsiteY2" fmla="*/ 1917290 h 191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503" h="1917290">
                <a:moveTo>
                  <a:pt x="0" y="0"/>
                </a:moveTo>
                <a:cubicBezTo>
                  <a:pt x="357238" y="287594"/>
                  <a:pt x="714477" y="575188"/>
                  <a:pt x="963561" y="894736"/>
                </a:cubicBezTo>
                <a:cubicBezTo>
                  <a:pt x="1212645" y="1214284"/>
                  <a:pt x="1353574" y="1565787"/>
                  <a:pt x="1494503" y="191729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A808D4-0C6E-44BD-9DC6-CA9C0560A696}"/>
              </a:ext>
            </a:extLst>
          </p:cNvPr>
          <p:cNvSpPr/>
          <p:nvPr/>
        </p:nvSpPr>
        <p:spPr>
          <a:xfrm rot="5400000">
            <a:off x="1851567" y="1845726"/>
            <a:ext cx="1535362" cy="1958716"/>
          </a:xfrm>
          <a:custGeom>
            <a:avLst/>
            <a:gdLst>
              <a:gd name="connsiteX0" fmla="*/ 0 w 1494503"/>
              <a:gd name="connsiteY0" fmla="*/ 0 h 1917290"/>
              <a:gd name="connsiteX1" fmla="*/ 963561 w 1494503"/>
              <a:gd name="connsiteY1" fmla="*/ 894736 h 1917290"/>
              <a:gd name="connsiteX2" fmla="*/ 1494503 w 1494503"/>
              <a:gd name="connsiteY2" fmla="*/ 1917290 h 191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503" h="1917290">
                <a:moveTo>
                  <a:pt x="0" y="0"/>
                </a:moveTo>
                <a:cubicBezTo>
                  <a:pt x="357238" y="287594"/>
                  <a:pt x="714477" y="575188"/>
                  <a:pt x="963561" y="894736"/>
                </a:cubicBezTo>
                <a:cubicBezTo>
                  <a:pt x="1212645" y="1214284"/>
                  <a:pt x="1353574" y="1565787"/>
                  <a:pt x="1494503" y="191729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3E5431-A9E6-4AD0-80CA-EEA8B2B8DADF}"/>
              </a:ext>
            </a:extLst>
          </p:cNvPr>
          <p:cNvSpPr/>
          <p:nvPr/>
        </p:nvSpPr>
        <p:spPr>
          <a:xfrm>
            <a:off x="6744930" y="2630135"/>
            <a:ext cx="127818" cy="1228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9A5D7A-117D-4D11-89CE-FD5A1FC08211}"/>
              </a:ext>
            </a:extLst>
          </p:cNvPr>
          <p:cNvSpPr/>
          <p:nvPr/>
        </p:nvSpPr>
        <p:spPr>
          <a:xfrm>
            <a:off x="7846143" y="2568688"/>
            <a:ext cx="127818" cy="1228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DA6654-3CF0-4445-939D-1C9559AAB6D4}"/>
              </a:ext>
            </a:extLst>
          </p:cNvPr>
          <p:cNvSpPr/>
          <p:nvPr/>
        </p:nvSpPr>
        <p:spPr>
          <a:xfrm>
            <a:off x="9055511" y="2507248"/>
            <a:ext cx="127818" cy="1228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EDB631-C818-4FF2-A1EB-C1BD50CCFFA9}"/>
              </a:ext>
            </a:extLst>
          </p:cNvPr>
          <p:cNvSpPr/>
          <p:nvPr/>
        </p:nvSpPr>
        <p:spPr>
          <a:xfrm>
            <a:off x="10137061" y="2470354"/>
            <a:ext cx="127818" cy="1228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8666C4-1C0F-4C67-B7FC-43068F394802}"/>
              </a:ext>
            </a:extLst>
          </p:cNvPr>
          <p:cNvSpPr/>
          <p:nvPr/>
        </p:nvSpPr>
        <p:spPr>
          <a:xfrm>
            <a:off x="6421934" y="3387210"/>
            <a:ext cx="127818" cy="1228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B0F7E2-1B5D-43C7-B756-43805AD07261}"/>
              </a:ext>
            </a:extLst>
          </p:cNvPr>
          <p:cNvSpPr/>
          <p:nvPr/>
        </p:nvSpPr>
        <p:spPr>
          <a:xfrm>
            <a:off x="7523147" y="3325763"/>
            <a:ext cx="127818" cy="1228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56CDCB-B5BB-4B73-92A2-C8D69499A487}"/>
              </a:ext>
            </a:extLst>
          </p:cNvPr>
          <p:cNvSpPr/>
          <p:nvPr/>
        </p:nvSpPr>
        <p:spPr>
          <a:xfrm>
            <a:off x="8732515" y="3264323"/>
            <a:ext cx="127818" cy="1228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339CD8-C64E-4C8E-9F5B-E2304B9B774B}"/>
              </a:ext>
            </a:extLst>
          </p:cNvPr>
          <p:cNvSpPr/>
          <p:nvPr/>
        </p:nvSpPr>
        <p:spPr>
          <a:xfrm>
            <a:off x="9814065" y="3227429"/>
            <a:ext cx="127818" cy="1228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C20EFF-41BB-458C-A519-1D5E762E06EA}"/>
              </a:ext>
            </a:extLst>
          </p:cNvPr>
          <p:cNvSpPr/>
          <p:nvPr/>
        </p:nvSpPr>
        <p:spPr>
          <a:xfrm>
            <a:off x="6823586" y="4028774"/>
            <a:ext cx="127818" cy="1228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4CA75-C483-4B62-908E-225CB7229405}"/>
              </a:ext>
            </a:extLst>
          </p:cNvPr>
          <p:cNvSpPr/>
          <p:nvPr/>
        </p:nvSpPr>
        <p:spPr>
          <a:xfrm>
            <a:off x="7924799" y="3967327"/>
            <a:ext cx="127818" cy="1228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3BBF68-C049-43CC-AEE5-0483AF48DB9B}"/>
              </a:ext>
            </a:extLst>
          </p:cNvPr>
          <p:cNvSpPr/>
          <p:nvPr/>
        </p:nvSpPr>
        <p:spPr>
          <a:xfrm>
            <a:off x="9134167" y="3905887"/>
            <a:ext cx="127818" cy="1228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646A55-C819-47F1-9423-9B42AE02D3B4}"/>
              </a:ext>
            </a:extLst>
          </p:cNvPr>
          <p:cNvSpPr/>
          <p:nvPr/>
        </p:nvSpPr>
        <p:spPr>
          <a:xfrm>
            <a:off x="10215717" y="3868993"/>
            <a:ext cx="127818" cy="1228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DF5711-5DB8-4CE3-8A10-FD425CB3E208}"/>
              </a:ext>
            </a:extLst>
          </p:cNvPr>
          <p:cNvSpPr/>
          <p:nvPr/>
        </p:nvSpPr>
        <p:spPr>
          <a:xfrm>
            <a:off x="6951404" y="4739153"/>
            <a:ext cx="127818" cy="1228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DC5D02-2B81-4F5D-BCD9-A0236F0FD84A}"/>
              </a:ext>
            </a:extLst>
          </p:cNvPr>
          <p:cNvSpPr/>
          <p:nvPr/>
        </p:nvSpPr>
        <p:spPr>
          <a:xfrm>
            <a:off x="8052617" y="4677706"/>
            <a:ext cx="127818" cy="1228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7C1EA3-6B82-4D3F-811C-2D5604C7F7E1}"/>
              </a:ext>
            </a:extLst>
          </p:cNvPr>
          <p:cNvSpPr/>
          <p:nvPr/>
        </p:nvSpPr>
        <p:spPr>
          <a:xfrm>
            <a:off x="9261985" y="4616266"/>
            <a:ext cx="127818" cy="1228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59B4E4-54EB-4545-A422-5D0C71C3820C}"/>
              </a:ext>
            </a:extLst>
          </p:cNvPr>
          <p:cNvSpPr/>
          <p:nvPr/>
        </p:nvSpPr>
        <p:spPr>
          <a:xfrm>
            <a:off x="10343535" y="4579372"/>
            <a:ext cx="127818" cy="1228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F47B647-1FF8-4B0B-AA7E-D7D61972E2EB}"/>
              </a:ext>
            </a:extLst>
          </p:cNvPr>
          <p:cNvSpPr/>
          <p:nvPr/>
        </p:nvSpPr>
        <p:spPr>
          <a:xfrm rot="21365794">
            <a:off x="2400777" y="3516431"/>
            <a:ext cx="4346027" cy="705121"/>
          </a:xfrm>
          <a:custGeom>
            <a:avLst/>
            <a:gdLst>
              <a:gd name="connsiteX0" fmla="*/ 0 w 5427406"/>
              <a:gd name="connsiteY0" fmla="*/ 582619 h 1064399"/>
              <a:gd name="connsiteX1" fmla="*/ 1750142 w 5427406"/>
              <a:gd name="connsiteY1" fmla="*/ 12348 h 1064399"/>
              <a:gd name="connsiteX2" fmla="*/ 5427406 w 5427406"/>
              <a:gd name="connsiteY2" fmla="*/ 1064399 h 106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7406" h="1064399">
                <a:moveTo>
                  <a:pt x="0" y="582619"/>
                </a:moveTo>
                <a:cubicBezTo>
                  <a:pt x="422787" y="257335"/>
                  <a:pt x="845575" y="-67949"/>
                  <a:pt x="1750142" y="12348"/>
                </a:cubicBezTo>
                <a:cubicBezTo>
                  <a:pt x="2654709" y="92645"/>
                  <a:pt x="4822722" y="879225"/>
                  <a:pt x="5427406" y="1064399"/>
                </a:cubicBezTo>
              </a:path>
            </a:pathLst>
          </a:cu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FD3508-796E-4292-9CD1-62999153B96B}"/>
              </a:ext>
            </a:extLst>
          </p:cNvPr>
          <p:cNvSpPr/>
          <p:nvPr/>
        </p:nvSpPr>
        <p:spPr>
          <a:xfrm>
            <a:off x="2341081" y="3945417"/>
            <a:ext cx="149940" cy="217148"/>
          </a:xfrm>
          <a:custGeom>
            <a:avLst/>
            <a:gdLst>
              <a:gd name="connsiteX0" fmla="*/ 0 w 117987"/>
              <a:gd name="connsiteY0" fmla="*/ 0 h 127819"/>
              <a:gd name="connsiteX1" fmla="*/ 117987 w 117987"/>
              <a:gd name="connsiteY1" fmla="*/ 127819 h 127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987" h="127819">
                <a:moveTo>
                  <a:pt x="0" y="0"/>
                </a:moveTo>
                <a:cubicBezTo>
                  <a:pt x="18026" y="27038"/>
                  <a:pt x="36052" y="54077"/>
                  <a:pt x="117987" y="127819"/>
                </a:cubicBezTo>
              </a:path>
            </a:pathLst>
          </a:cu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80FDDBD-4C22-4DE1-8858-CF6AA3E795A1}"/>
              </a:ext>
            </a:extLst>
          </p:cNvPr>
          <p:cNvSpPr/>
          <p:nvPr/>
        </p:nvSpPr>
        <p:spPr>
          <a:xfrm rot="15584091">
            <a:off x="6523477" y="3893932"/>
            <a:ext cx="242348" cy="241440"/>
          </a:xfrm>
          <a:custGeom>
            <a:avLst/>
            <a:gdLst>
              <a:gd name="connsiteX0" fmla="*/ 35871 w 242348"/>
              <a:gd name="connsiteY0" fmla="*/ 0 h 241440"/>
              <a:gd name="connsiteX1" fmla="*/ 16206 w 242348"/>
              <a:gd name="connsiteY1" fmla="*/ 235974 h 241440"/>
              <a:gd name="connsiteX2" fmla="*/ 242348 w 242348"/>
              <a:gd name="connsiteY2" fmla="*/ 88490 h 24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348" h="241440">
                <a:moveTo>
                  <a:pt x="35871" y="0"/>
                </a:moveTo>
                <a:cubicBezTo>
                  <a:pt x="8832" y="110613"/>
                  <a:pt x="-18207" y="221226"/>
                  <a:pt x="16206" y="235974"/>
                </a:cubicBezTo>
                <a:cubicBezTo>
                  <a:pt x="50619" y="250722"/>
                  <a:pt x="181716" y="245806"/>
                  <a:pt x="242348" y="88490"/>
                </a:cubicBezTo>
              </a:path>
            </a:pathLst>
          </a:cu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172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931413-993E-4A06-A4EE-4897E375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cover is simply-connected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F7C432-E3E8-4D0E-B8F1-80433AB5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Notion of “wrapping”: must be a homeomorphism on some open </a:t>
            </a:r>
            <a:r>
              <a:rPr lang="en-US" dirty="0" err="1"/>
              <a:t>neighbourhood</a:t>
            </a:r>
            <a:r>
              <a:rPr lang="en-US" dirty="0"/>
              <a:t> of each point from each connected pre-image</a:t>
            </a:r>
          </a:p>
          <a:p>
            <a:r>
              <a:rPr lang="en-US" dirty="0"/>
              <a:t>Any “wrapping” must introduce circles, i.e. eliminate simply-connectedness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universal cover is “unwrapping”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FFCC3F-2C07-4F9E-9363-167BBB140A41}"/>
              </a:ext>
            </a:extLst>
          </p:cNvPr>
          <p:cNvGrpSpPr/>
          <p:nvPr/>
        </p:nvGrpSpPr>
        <p:grpSpPr>
          <a:xfrm>
            <a:off x="4208206" y="3633106"/>
            <a:ext cx="3382298" cy="1450172"/>
            <a:chOff x="2202424" y="3711762"/>
            <a:chExt cx="6145163" cy="23818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6E7FE1-B5E6-4E61-889C-C19030F6545F}"/>
                </a:ext>
              </a:extLst>
            </p:cNvPr>
            <p:cNvSpPr/>
            <p:nvPr/>
          </p:nvSpPr>
          <p:spPr>
            <a:xfrm>
              <a:off x="2202424" y="3711762"/>
              <a:ext cx="2123759" cy="23818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25D6E89-61C0-4758-953B-50DE64367CEA}"/>
                </a:ext>
              </a:extLst>
            </p:cNvPr>
            <p:cNvSpPr/>
            <p:nvPr/>
          </p:nvSpPr>
          <p:spPr>
            <a:xfrm>
              <a:off x="6813755" y="3755923"/>
              <a:ext cx="1533832" cy="3587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DE51C68-BD5B-4BCA-AFA5-193076A13C19}"/>
                </a:ext>
              </a:extLst>
            </p:cNvPr>
            <p:cNvSpPr/>
            <p:nvPr/>
          </p:nvSpPr>
          <p:spPr>
            <a:xfrm>
              <a:off x="6813755" y="5533764"/>
              <a:ext cx="1533832" cy="3587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667E67-EFA5-4A84-B868-15C99AC07174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6813755" y="3935320"/>
              <a:ext cx="0" cy="18220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EBFF99-3398-4621-AFEB-C147052849F2}"/>
                </a:ext>
              </a:extLst>
            </p:cNvPr>
            <p:cNvCxnSpPr/>
            <p:nvPr/>
          </p:nvCxnSpPr>
          <p:spPr>
            <a:xfrm>
              <a:off x="8347587" y="3935319"/>
              <a:ext cx="0" cy="18220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E4BB2F0-3203-41F0-9BC8-0F2D5D68B4A6}"/>
                </a:ext>
              </a:extLst>
            </p:cNvPr>
            <p:cNvCxnSpPr/>
            <p:nvPr/>
          </p:nvCxnSpPr>
          <p:spPr>
            <a:xfrm>
              <a:off x="5112775" y="4846320"/>
              <a:ext cx="9045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355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8643-25B4-4206-9BF8-4E21DF5F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lie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56A7-3E12-4AA4-AF93-DFE3D98A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 (motivation in Lie’s second, third theorems)</a:t>
            </a:r>
          </a:p>
          <a:p>
            <a:pPr lvl="1"/>
            <a:r>
              <a:rPr lang="en-US" i="1" dirty="0"/>
              <a:t>Lie algebra</a:t>
            </a:r>
            <a:r>
              <a:rPr lang="en-US" dirty="0"/>
              <a:t> – a vector space equipped with an antisymmetric, bilinear, Jacobi-satisfying product called the “Lie bracket”.</a:t>
            </a:r>
          </a:p>
          <a:p>
            <a:pPr lvl="1"/>
            <a:r>
              <a:rPr lang="en-US" i="1" dirty="0"/>
              <a:t>Lie algebra homomorphism</a:t>
            </a:r>
            <a:r>
              <a:rPr lang="en-US" dirty="0"/>
              <a:t> – a linear, Lie bracket-preserving map.</a:t>
            </a:r>
            <a:endParaRPr lang="en-US" i="1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Motivation comes from the </a:t>
            </a:r>
            <a:r>
              <a:rPr lang="en-US" i="1" u="sng" dirty="0"/>
              <a:t>2</a:t>
            </a:r>
            <a:r>
              <a:rPr lang="en-US" i="1" u="sng" baseline="30000" dirty="0"/>
              <a:t>nd</a:t>
            </a:r>
            <a:r>
              <a:rPr lang="en-US" i="1" u="sng" dirty="0"/>
              <a:t> and 3</a:t>
            </a:r>
            <a:r>
              <a:rPr lang="en-US" i="1" u="sng" baseline="30000" dirty="0"/>
              <a:t>rd</a:t>
            </a:r>
            <a:r>
              <a:rPr lang="en-US" i="1" u="sng" dirty="0"/>
              <a:t> fundamental theorems of Lie theory</a:t>
            </a:r>
            <a:r>
              <a:rPr lang="en-US" dirty="0"/>
              <a:t>.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Definition isn’t obvious nonsense: </a:t>
            </a:r>
            <a:r>
              <a:rPr lang="en-US" i="1" u="sng" dirty="0"/>
              <a:t>1</a:t>
            </a:r>
            <a:r>
              <a:rPr lang="en-US" i="1" u="sng" baseline="30000" dirty="0"/>
              <a:t>st</a:t>
            </a:r>
            <a:r>
              <a:rPr lang="en-US" i="1" u="sng" dirty="0"/>
              <a:t> fundamental theorem of Lie theory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04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F2BE-375E-4DDD-A0AB-007C938E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B47F-7DC5-4BE7-922D-2CB86D91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Infinitesimal generators, exponential map</a:t>
            </a:r>
          </a:p>
          <a:p>
            <a:r>
              <a:rPr lang="en-US" dirty="0"/>
              <a:t>Lie bracket, adjoint map, Jacobi identity</a:t>
            </a:r>
          </a:p>
          <a:p>
            <a:r>
              <a:rPr lang="en-US" dirty="0"/>
              <a:t>Lie algebra elements as derivations</a:t>
            </a:r>
          </a:p>
          <a:p>
            <a:r>
              <a:rPr lang="en-US" dirty="0"/>
              <a:t>BCH formula, Lie’s theorems, covering spaces</a:t>
            </a:r>
          </a:p>
          <a:p>
            <a:r>
              <a:rPr lang="en-US" dirty="0"/>
              <a:t>Examples of the Lie correspondence</a:t>
            </a:r>
          </a:p>
          <a:p>
            <a:r>
              <a:rPr lang="en-US" dirty="0"/>
              <a:t>Killing form, simplicity</a:t>
            </a:r>
          </a:p>
          <a:p>
            <a:r>
              <a:rPr lang="en-US" dirty="0"/>
              <a:t>Applications: indefinite orthogonal group</a:t>
            </a:r>
          </a:p>
          <a:p>
            <a:r>
              <a:rPr lang="en-US" dirty="0"/>
              <a:t>Applications: control theory (parallel parking)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27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8A6C-4068-495B-B2A3-DFC76DC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 Correspondence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61198-C817-4E3A-8118-091D800777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204392"/>
                <a:ext cx="10820400" cy="402412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Lie’s first theorem</a:t>
                </a:r>
              </a:p>
              <a:p>
                <a:pPr lvl="1"/>
                <a:r>
                  <a:rPr lang="en-US" dirty="0"/>
                  <a:t>Tangent space of a Lie group is a Lie algebra</a:t>
                </a:r>
              </a:p>
              <a:p>
                <a:pPr lvl="1"/>
                <a:r>
                  <a:rPr lang="en-US" dirty="0"/>
                  <a:t>Differential of a Lie group homomorphism is a Lie algebra homomorphism</a:t>
                </a:r>
              </a:p>
              <a:p>
                <a:endParaRPr lang="en-US" b="1" dirty="0"/>
              </a:p>
              <a:p>
                <a:r>
                  <a:rPr lang="en-US" b="1" dirty="0"/>
                  <a:t>Lie’s second theorem – </a:t>
                </a:r>
                <a:r>
                  <a:rPr lang="en-US" dirty="0"/>
                  <a:t>(</a:t>
                </a:r>
                <a:r>
                  <a:rPr lang="en-US" i="1" dirty="0"/>
                  <a:t>G</a:t>
                </a:r>
                <a:r>
                  <a:rPr lang="en-US" dirty="0"/>
                  <a:t> simply-connected) a Lie algebra homomorphism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𝔥</m:t>
                    </m:r>
                  </m:oMath>
                </a14:m>
                <a:r>
                  <a:rPr lang="en-US" dirty="0"/>
                  <a:t> is the differential of a unique Lie group homomorphism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Lie’s third theorem – </a:t>
                </a:r>
                <a:r>
                  <a:rPr lang="en-US" dirty="0"/>
                  <a:t>Every Lie algebra is the tangent space of a unique simply-connected Lie group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61198-C817-4E3A-8118-091D800777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204392"/>
                <a:ext cx="10820400" cy="4024125"/>
              </a:xfrm>
              <a:blipFill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7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BF83-AD22-4A3F-8411-A1B53824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Baker-</a:t>
            </a:r>
            <a:r>
              <a:rPr lang="en-US" dirty="0" err="1"/>
              <a:t>campbell</a:t>
            </a:r>
            <a:r>
              <a:rPr lang="en-US" dirty="0"/>
              <a:t>-</a:t>
            </a:r>
            <a:r>
              <a:rPr lang="en-US" dirty="0" err="1"/>
              <a:t>hausdorff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D52DA-EE82-4A3B-B28F-5B269768D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can be written purely in terms of nested commutators</a:t>
                </a:r>
              </a:p>
              <a:p>
                <a:pPr marL="0" indent="0" algn="ctr">
                  <a:buNone/>
                </a:pP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(proof: </a:t>
                </a:r>
                <a:r>
                  <a:rPr lang="en-US" dirty="0">
                    <a:solidFill>
                      <a:schemeClr val="accent3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abhimanyu.io/media/wu-urop.pdf</a:t>
                </a:r>
                <a:r>
                  <a:rPr lang="en-US" dirty="0"/>
                  <a:t> p. 5-6)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D52DA-EE82-4A3B-B28F-5B269768D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65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991D-3E99-4F9E-805C-C17B03CE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the correspondence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9D581-3CAC-4C8E-8B4C-616E832A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Lie group : Lie algebra</a:t>
            </a:r>
          </a:p>
          <a:p>
            <a:r>
              <a:rPr lang="en-US" b="1" dirty="0"/>
              <a:t>Subgroup : Subalgebra</a:t>
            </a:r>
          </a:p>
          <a:p>
            <a:r>
              <a:rPr lang="en-US" b="1" dirty="0"/>
              <a:t>Normal subgroup : Ideal</a:t>
            </a:r>
          </a:p>
          <a:p>
            <a:r>
              <a:rPr lang="en-US" b="1" dirty="0"/>
              <a:t>Centre : Centre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54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0C69-DB35-46C9-97A9-67D69163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Killing FORM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F738A7-85B5-40F2-B798-4B2EA2C04BA7}"/>
              </a:ext>
            </a:extLst>
          </p:cNvPr>
          <p:cNvCxnSpPr>
            <a:cxnSpLocks/>
          </p:cNvCxnSpPr>
          <p:nvPr/>
        </p:nvCxnSpPr>
        <p:spPr>
          <a:xfrm flipV="1">
            <a:off x="9202994" y="2261420"/>
            <a:ext cx="0" cy="40410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22109D-D35D-4404-A0A9-F11CD230CFC0}"/>
              </a:ext>
            </a:extLst>
          </p:cNvPr>
          <p:cNvCxnSpPr>
            <a:cxnSpLocks/>
          </p:cNvCxnSpPr>
          <p:nvPr/>
        </p:nvCxnSpPr>
        <p:spPr>
          <a:xfrm>
            <a:off x="6644148" y="4321276"/>
            <a:ext cx="4862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9EF400D-4D3B-4CE9-9CA7-4C582F6F09CF}"/>
              </a:ext>
            </a:extLst>
          </p:cNvPr>
          <p:cNvSpPr/>
          <p:nvPr/>
        </p:nvSpPr>
        <p:spPr>
          <a:xfrm>
            <a:off x="7629836" y="2762868"/>
            <a:ext cx="3146316" cy="3038159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BF513C-8757-4D72-A1CC-D0D5A75F7B49}"/>
              </a:ext>
            </a:extLst>
          </p:cNvPr>
          <p:cNvSpPr/>
          <p:nvPr/>
        </p:nvSpPr>
        <p:spPr>
          <a:xfrm>
            <a:off x="8492619" y="3554362"/>
            <a:ext cx="1420750" cy="1455169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45D3E8-E441-4394-AE3C-E224900B142F}"/>
              </a:ext>
            </a:extLst>
          </p:cNvPr>
          <p:cNvCxnSpPr>
            <a:stCxn id="12" idx="7"/>
          </p:cNvCxnSpPr>
          <p:nvPr/>
        </p:nvCxnSpPr>
        <p:spPr>
          <a:xfrm flipH="1" flipV="1">
            <a:off x="9665110" y="2359741"/>
            <a:ext cx="650275" cy="84805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2F7250-B23D-4A4E-B2A6-5E444774C782}"/>
              </a:ext>
            </a:extLst>
          </p:cNvPr>
          <p:cNvCxnSpPr>
            <a:endCxn id="12" idx="7"/>
          </p:cNvCxnSpPr>
          <p:nvPr/>
        </p:nvCxnSpPr>
        <p:spPr>
          <a:xfrm flipV="1">
            <a:off x="9212826" y="3207796"/>
            <a:ext cx="1102559" cy="11134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746AC5-2FE7-44B9-B00D-9153635917A4}"/>
                  </a:ext>
                </a:extLst>
              </p:cNvPr>
              <p:cNvSpPr txBox="1"/>
              <p:nvPr/>
            </p:nvSpPr>
            <p:spPr>
              <a:xfrm>
                <a:off x="9803948" y="3265073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746AC5-2FE7-44B9-B00D-91536359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948" y="3265073"/>
                <a:ext cx="218842" cy="276999"/>
              </a:xfrm>
              <a:prstGeom prst="rect">
                <a:avLst/>
              </a:prstGeom>
              <a:blipFill>
                <a:blip r:embed="rId2"/>
                <a:stretch>
                  <a:fillRect l="-22222" r="-2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68E0D7-3D17-4D66-9CEA-D347F0EC7719}"/>
                  </a:ext>
                </a:extLst>
              </p:cNvPr>
              <p:cNvSpPr txBox="1"/>
              <p:nvPr/>
            </p:nvSpPr>
            <p:spPr>
              <a:xfrm>
                <a:off x="10022790" y="2432660"/>
                <a:ext cx="6108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68E0D7-3D17-4D66-9CEA-D347F0EC7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790" y="2432660"/>
                <a:ext cx="610808" cy="276999"/>
              </a:xfrm>
              <a:prstGeom prst="rect">
                <a:avLst/>
              </a:prstGeom>
              <a:blipFill>
                <a:blip r:embed="rId3"/>
                <a:stretch>
                  <a:fillRect l="-12000" r="-13000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7ACFA6F-8508-4521-8983-B68EF2E84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204392"/>
                <a:ext cx="5556330" cy="40241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Contours of Killing form are orbits of Adjoint map</a:t>
                </a:r>
              </a:p>
              <a:p>
                <a:r>
                  <a:rPr lang="en-US" dirty="0"/>
                  <a:t>Radius perpendicular to tangent: </a:t>
                </a:r>
                <a:r>
                  <a:rPr lang="en-US" dirty="0" err="1"/>
                  <a:t>generalisation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⋅(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7ACFA6F-8508-4521-8983-B68EF2E84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204392"/>
                <a:ext cx="5556330" cy="4024125"/>
              </a:xfrm>
              <a:blipFill>
                <a:blip r:embed="rId4"/>
                <a:stretch>
                  <a:fillRect l="-1317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543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1F70-84AB-4D6C-8DDD-033977D9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725" y="3050373"/>
            <a:ext cx="8610600" cy="1293028"/>
          </a:xfrm>
        </p:spPr>
        <p:txBody>
          <a:bodyPr/>
          <a:lstStyle/>
          <a:p>
            <a:r>
              <a:rPr lang="en-US" dirty="0"/>
              <a:t>Indefinite orthogonal group</a:t>
            </a:r>
          </a:p>
        </p:txBody>
      </p:sp>
    </p:spTree>
    <p:extLst>
      <p:ext uri="{BB962C8B-B14F-4D97-AF65-F5344CB8AC3E}">
        <p14:creationId xmlns:p14="http://schemas.microsoft.com/office/powerpoint/2010/main" val="547205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C674-F76A-4C40-9F02-74F19EFA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/>
              <a:t>Parallel parking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D788F-D993-48A6-8A0A-210FEC44E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0241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Steer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Drive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Steer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Drive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Drive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D788F-D993-48A6-8A0A-210FEC44E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024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70CF738-DEC4-4B92-8DCF-4571FF066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484" y="2549272"/>
            <a:ext cx="4185716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4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6029-CAE4-4B3A-8FA8-06B712AA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17102"/>
            <a:ext cx="4114800" cy="1600200"/>
          </a:xfrm>
        </p:spPr>
        <p:txBody>
          <a:bodyPr>
            <a:normAutofit/>
          </a:bodyPr>
          <a:lstStyle/>
          <a:p>
            <a:r>
              <a:rPr lang="en-US" sz="36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EE81-4D00-476A-8325-8B97A22D2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“Set theory : Topology :: Group theory : Lie theory”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55AAB5-81BD-40D6-BC09-D9C58D8B4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2625" y="2019867"/>
            <a:ext cx="5162550" cy="392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-0.00195 -0.3254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E0FB-778C-490C-89C0-6DF1B1ED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B50A0-3A17-4304-8C2C-09D4BF66E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Cardinality in set theory “generalizes” to “wiggle room” in topology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0,10</m:t>
                            </m:r>
                          </m:e>
                        </m:d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</m:sSub>
                  </m:oMath>
                </a14:m>
                <a:r>
                  <a:rPr lang="en-US" dirty="0"/>
                  <a:t> is “kinda” finite, it’s “like”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0,10</m:t>
                            </m:r>
                          </m:e>
                        </m:d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group theory, we’re not just concerned with cardinality, but group structure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en-US" dirty="0"/>
                  <a:t> is “like”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(1</m:t>
                        </m:r>
                      </m:e>
                    </m:d>
                  </m:oMath>
                </a14:m>
                <a:r>
                  <a:rPr lang="en-US" dirty="0"/>
                  <a:t> is “kinda” cyclic, “kinda” finite</a:t>
                </a: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,+)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,+)</m:t>
                    </m:r>
                  </m:oMath>
                </a14:m>
                <a:r>
                  <a:rPr lang="en-US" dirty="0"/>
                  <a:t> are “different”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B50A0-3A17-4304-8C2C-09D4BF66E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2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41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CF6DC-22D6-4692-A82F-F1B24FAB409D}"/>
              </a:ext>
            </a:extLst>
          </p:cNvPr>
          <p:cNvCxnSpPr>
            <a:cxnSpLocks/>
          </p:cNvCxnSpPr>
          <p:nvPr/>
        </p:nvCxnSpPr>
        <p:spPr>
          <a:xfrm flipH="1">
            <a:off x="8288593" y="658761"/>
            <a:ext cx="58994" cy="563388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E63E21-972F-4399-B6C1-AD8D1172BE48}"/>
              </a:ext>
            </a:extLst>
          </p:cNvPr>
          <p:cNvCxnSpPr>
            <a:cxnSpLocks/>
          </p:cNvCxnSpPr>
          <p:nvPr/>
        </p:nvCxnSpPr>
        <p:spPr>
          <a:xfrm flipH="1">
            <a:off x="6096000" y="658761"/>
            <a:ext cx="58994" cy="5633884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C1838D-9890-4CA5-A479-E0C6886BED98}"/>
              </a:ext>
            </a:extLst>
          </p:cNvPr>
          <p:cNvCxnSpPr>
            <a:cxnSpLocks/>
          </p:cNvCxnSpPr>
          <p:nvPr/>
        </p:nvCxnSpPr>
        <p:spPr>
          <a:xfrm flipH="1">
            <a:off x="1809135" y="3394590"/>
            <a:ext cx="867205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2D2B465-3BC4-4C1F-A084-D8B93CC98269}"/>
              </a:ext>
            </a:extLst>
          </p:cNvPr>
          <p:cNvSpPr/>
          <p:nvPr/>
        </p:nvSpPr>
        <p:spPr>
          <a:xfrm>
            <a:off x="3878826" y="1219199"/>
            <a:ext cx="4434348" cy="42868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A3FB98-0E78-46B6-9734-41861741B65C}"/>
              </a:ext>
            </a:extLst>
          </p:cNvPr>
          <p:cNvSpPr/>
          <p:nvPr/>
        </p:nvSpPr>
        <p:spPr>
          <a:xfrm>
            <a:off x="5102943" y="1351941"/>
            <a:ext cx="127818" cy="1228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92EC5D-0B08-4C78-9CAB-BF8C34FB28AA}"/>
                  </a:ext>
                </a:extLst>
              </p:cNvPr>
              <p:cNvSpPr txBox="1"/>
              <p:nvPr/>
            </p:nvSpPr>
            <p:spPr>
              <a:xfrm>
                <a:off x="4394736" y="962741"/>
                <a:ext cx="1416413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92EC5D-0B08-4C78-9CAB-BF8C34FB2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36" y="962741"/>
                <a:ext cx="1416413" cy="287323"/>
              </a:xfrm>
              <a:prstGeom prst="rect">
                <a:avLst/>
              </a:prstGeom>
              <a:blipFill>
                <a:blip r:embed="rId2"/>
                <a:stretch>
                  <a:fillRect l="-1293" t="-6383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BFE4470-1824-4CB6-90B3-54EF3BE9A8AE}"/>
              </a:ext>
            </a:extLst>
          </p:cNvPr>
          <p:cNvSpPr/>
          <p:nvPr/>
        </p:nvSpPr>
        <p:spPr>
          <a:xfrm>
            <a:off x="8219769" y="2991477"/>
            <a:ext cx="127818" cy="1228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979BF9-F84E-4DC6-B594-BB48F258C4D3}"/>
                  </a:ext>
                </a:extLst>
              </p:cNvPr>
              <p:cNvSpPr txBox="1"/>
              <p:nvPr/>
            </p:nvSpPr>
            <p:spPr>
              <a:xfrm>
                <a:off x="7255932" y="2714478"/>
                <a:ext cx="962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979BF9-F84E-4DC6-B594-BB48F258C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932" y="2714478"/>
                <a:ext cx="962636" cy="276999"/>
              </a:xfrm>
              <a:prstGeom prst="rect">
                <a:avLst/>
              </a:prstGeom>
              <a:blipFill>
                <a:blip r:embed="rId3"/>
                <a:stretch>
                  <a:fillRect l="-1899" r="-506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194350-BD4F-49FE-B7CD-9B8F8784F63B}"/>
                  </a:ext>
                </a:extLst>
              </p:cNvPr>
              <p:cNvSpPr txBox="1"/>
              <p:nvPr/>
            </p:nvSpPr>
            <p:spPr>
              <a:xfrm>
                <a:off x="8469289" y="3224125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194350-BD4F-49FE-B7CD-9B8F8784F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289" y="3224125"/>
                <a:ext cx="192360" cy="276999"/>
              </a:xfrm>
              <a:prstGeom prst="rect">
                <a:avLst/>
              </a:prstGeom>
              <a:blipFill>
                <a:blip r:embed="rId4"/>
                <a:stretch>
                  <a:fillRect l="-25000" r="-2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2A27A094-E69B-4E3F-8107-2E6282108794}"/>
              </a:ext>
            </a:extLst>
          </p:cNvPr>
          <p:cNvSpPr/>
          <p:nvPr/>
        </p:nvSpPr>
        <p:spPr>
          <a:xfrm>
            <a:off x="8244350" y="3323219"/>
            <a:ext cx="127818" cy="1228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AA0AA9-866E-4A3F-B766-BAD0A89E53E9}"/>
                  </a:ext>
                </a:extLst>
              </p:cNvPr>
              <p:cNvSpPr txBox="1"/>
              <p:nvPr/>
            </p:nvSpPr>
            <p:spPr>
              <a:xfrm>
                <a:off x="9019614" y="1163171"/>
                <a:ext cx="1510734" cy="377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AA0AA9-866E-4A3F-B766-BAD0A89E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614" y="1163171"/>
                <a:ext cx="1510734" cy="377539"/>
              </a:xfrm>
              <a:prstGeom prst="rect">
                <a:avLst/>
              </a:prstGeom>
              <a:blipFill>
                <a:blip r:embed="rId5"/>
                <a:stretch>
                  <a:fillRect l="-3239" t="-4839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A6A7A5-A37E-43A5-B584-BD2D5C375FBD}"/>
                  </a:ext>
                </a:extLst>
              </p:cNvPr>
              <p:cNvSpPr txBox="1"/>
              <p:nvPr/>
            </p:nvSpPr>
            <p:spPr>
              <a:xfrm>
                <a:off x="9019614" y="1612081"/>
                <a:ext cx="951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A6A7A5-A37E-43A5-B584-BD2D5C375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614" y="1612081"/>
                <a:ext cx="951414" cy="276999"/>
              </a:xfrm>
              <a:prstGeom prst="rect">
                <a:avLst/>
              </a:prstGeom>
              <a:blipFill>
                <a:blip r:embed="rId6"/>
                <a:stretch>
                  <a:fillRect l="-1923" r="-4487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33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47511-0F96-43E5-B1CE-8ADAD3E2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899" y="2538601"/>
            <a:ext cx="3886201" cy="18429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Equivalently intuition for:</a:t>
            </a:r>
          </a:p>
          <a:p>
            <a:r>
              <a:rPr lang="en-US" dirty="0"/>
              <a:t>Euler’s formula</a:t>
            </a:r>
          </a:p>
          <a:p>
            <a:r>
              <a:rPr lang="en-US" dirty="0"/>
              <a:t>Compound-interest limit</a:t>
            </a:r>
          </a:p>
          <a:p>
            <a:r>
              <a:rPr lang="en-US" dirty="0"/>
              <a:t>Infinitesimal generators</a:t>
            </a:r>
          </a:p>
        </p:txBody>
      </p:sp>
    </p:spTree>
    <p:extLst>
      <p:ext uri="{BB962C8B-B14F-4D97-AF65-F5344CB8AC3E}">
        <p14:creationId xmlns:p14="http://schemas.microsoft.com/office/powerpoint/2010/main" val="254783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81A9-7BC7-4F1F-AAB7-BD40AE63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form of exp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A857D-C056-4C9E-AC0B-FF9830050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59"/>
                <a:ext cx="10820400" cy="4024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Expand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degree term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−1)…(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A857D-C056-4C9E-AC0B-FF9830050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59"/>
                <a:ext cx="10820400" cy="4024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BFA0A6-18DE-4FFF-98A6-AED7C5D96823}"/>
                  </a:ext>
                </a:extLst>
              </p:cNvPr>
              <p:cNvSpPr/>
              <p:nvPr/>
            </p:nvSpPr>
            <p:spPr>
              <a:xfrm>
                <a:off x="4176468" y="4454272"/>
                <a:ext cx="38390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BFA0A6-18DE-4FFF-98A6-AED7C5D96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468" y="4454272"/>
                <a:ext cx="3839063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73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F8C9-12F9-4E43-942B-E3AC73D6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D3B21-D791-4F1C-BA74-0ECAA38364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general, infinitesimal generators form a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𝑇𝐺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Clearly for an Abelian group,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the tangent space is homomorphic to the group</a:t>
                </a:r>
              </a:p>
              <a:p>
                <a:endParaRPr lang="en-US" dirty="0"/>
              </a:p>
              <a:p>
                <a:r>
                  <a:rPr lang="en-US" dirty="0"/>
                  <a:t>Analog of FT-FAG: </a:t>
                </a:r>
                <a:r>
                  <a:rPr lang="en-US" i="1" u="sng" dirty="0"/>
                  <a:t>every compact connected Abelian Lie group is a torus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Interesting local structure of the group comes from non-Abelian stuff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D3B21-D791-4F1C-BA74-0ECAA3836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FDC94C-7DC7-402D-BF0A-424841762D0E}"/>
                  </a:ext>
                </a:extLst>
              </p:cNvPr>
              <p:cNvSpPr txBox="1"/>
              <p:nvPr/>
            </p:nvSpPr>
            <p:spPr>
              <a:xfrm>
                <a:off x="5475926" y="2886075"/>
                <a:ext cx="1240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xp</m:t>
                    </m:r>
                  </m:oMath>
                </a14:m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𝑇𝐺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FDC94C-7DC7-402D-BF0A-42484176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926" y="2886075"/>
                <a:ext cx="1240148" cy="276999"/>
              </a:xfrm>
              <a:prstGeom prst="rect">
                <a:avLst/>
              </a:prstGeom>
              <a:blipFill>
                <a:blip r:embed="rId3"/>
                <a:stretch>
                  <a:fillRect l="-4902" t="-28261" r="-490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69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F049DD8-A5E0-4B91-B6B7-3EA1F222852E}"/>
              </a:ext>
            </a:extLst>
          </p:cNvPr>
          <p:cNvSpPr/>
          <p:nvPr/>
        </p:nvSpPr>
        <p:spPr>
          <a:xfrm>
            <a:off x="6567948" y="3726426"/>
            <a:ext cx="412955" cy="265471"/>
          </a:xfrm>
          <a:custGeom>
            <a:avLst/>
            <a:gdLst>
              <a:gd name="connsiteX0" fmla="*/ 412955 w 412955"/>
              <a:gd name="connsiteY0" fmla="*/ 265471 h 265471"/>
              <a:gd name="connsiteX1" fmla="*/ 0 w 412955"/>
              <a:gd name="connsiteY1" fmla="*/ 0 h 265471"/>
              <a:gd name="connsiteX2" fmla="*/ 0 w 412955"/>
              <a:gd name="connsiteY2" fmla="*/ 0 h 26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955" h="265471">
                <a:moveTo>
                  <a:pt x="412955" y="265471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B17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2DF93F9-BE44-4C38-9FFC-5462016BA25A}"/>
              </a:ext>
            </a:extLst>
          </p:cNvPr>
          <p:cNvSpPr/>
          <p:nvPr/>
        </p:nvSpPr>
        <p:spPr>
          <a:xfrm>
            <a:off x="6194322" y="1423220"/>
            <a:ext cx="4237704" cy="1546123"/>
          </a:xfrm>
          <a:custGeom>
            <a:avLst/>
            <a:gdLst>
              <a:gd name="connsiteX0" fmla="*/ 4021394 w 4021394"/>
              <a:gd name="connsiteY0" fmla="*/ 1179871 h 1179871"/>
              <a:gd name="connsiteX1" fmla="*/ 2025445 w 4021394"/>
              <a:gd name="connsiteY1" fmla="*/ 196645 h 1179871"/>
              <a:gd name="connsiteX2" fmla="*/ 0 w 4021394"/>
              <a:gd name="connsiteY2" fmla="*/ 0 h 11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1394" h="1179871">
                <a:moveTo>
                  <a:pt x="4021394" y="1179871"/>
                </a:moveTo>
                <a:cubicBezTo>
                  <a:pt x="3358535" y="786580"/>
                  <a:pt x="2695677" y="393290"/>
                  <a:pt x="2025445" y="196645"/>
                </a:cubicBezTo>
                <a:cubicBezTo>
                  <a:pt x="1355213" y="0"/>
                  <a:pt x="386735" y="4096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22450AD-164E-49FF-98EA-AC432FB8B387}"/>
              </a:ext>
            </a:extLst>
          </p:cNvPr>
          <p:cNvSpPr/>
          <p:nvPr/>
        </p:nvSpPr>
        <p:spPr>
          <a:xfrm>
            <a:off x="3043084" y="3510117"/>
            <a:ext cx="3731342" cy="2281083"/>
          </a:xfrm>
          <a:custGeom>
            <a:avLst/>
            <a:gdLst>
              <a:gd name="connsiteX0" fmla="*/ 4021394 w 4021394"/>
              <a:gd name="connsiteY0" fmla="*/ 1179871 h 1179871"/>
              <a:gd name="connsiteX1" fmla="*/ 2025445 w 4021394"/>
              <a:gd name="connsiteY1" fmla="*/ 196645 h 1179871"/>
              <a:gd name="connsiteX2" fmla="*/ 0 w 4021394"/>
              <a:gd name="connsiteY2" fmla="*/ 0 h 11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1394" h="1179871">
                <a:moveTo>
                  <a:pt x="4021394" y="1179871"/>
                </a:moveTo>
                <a:cubicBezTo>
                  <a:pt x="3358535" y="786580"/>
                  <a:pt x="2695677" y="393290"/>
                  <a:pt x="2025445" y="196645"/>
                </a:cubicBezTo>
                <a:cubicBezTo>
                  <a:pt x="1355213" y="0"/>
                  <a:pt x="386735" y="4096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1479688-D167-4CBF-88BC-6FE395CED9F9}"/>
              </a:ext>
            </a:extLst>
          </p:cNvPr>
          <p:cNvSpPr/>
          <p:nvPr/>
        </p:nvSpPr>
        <p:spPr>
          <a:xfrm>
            <a:off x="3048000" y="1415845"/>
            <a:ext cx="3165987" cy="2094271"/>
          </a:xfrm>
          <a:custGeom>
            <a:avLst/>
            <a:gdLst>
              <a:gd name="connsiteX0" fmla="*/ 3165987 w 3165987"/>
              <a:gd name="connsiteY0" fmla="*/ 0 h 2094271"/>
              <a:gd name="connsiteX1" fmla="*/ 1779639 w 3165987"/>
              <a:gd name="connsiteY1" fmla="*/ 973394 h 2094271"/>
              <a:gd name="connsiteX2" fmla="*/ 0 w 3165987"/>
              <a:gd name="connsiteY2" fmla="*/ 2094271 h 209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5987" h="2094271">
                <a:moveTo>
                  <a:pt x="3165987" y="0"/>
                </a:moveTo>
                <a:cubicBezTo>
                  <a:pt x="2736645" y="312174"/>
                  <a:pt x="2307303" y="624349"/>
                  <a:pt x="1779639" y="973394"/>
                </a:cubicBezTo>
                <a:cubicBezTo>
                  <a:pt x="1251974" y="1322439"/>
                  <a:pt x="0" y="2094271"/>
                  <a:pt x="0" y="209427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CEFEF7-56E4-4B56-9E82-46FD61C29754}"/>
              </a:ext>
            </a:extLst>
          </p:cNvPr>
          <p:cNvSpPr/>
          <p:nvPr/>
        </p:nvSpPr>
        <p:spPr>
          <a:xfrm>
            <a:off x="6774426" y="2959510"/>
            <a:ext cx="3628103" cy="2831690"/>
          </a:xfrm>
          <a:custGeom>
            <a:avLst/>
            <a:gdLst>
              <a:gd name="connsiteX0" fmla="*/ 3578942 w 3578942"/>
              <a:gd name="connsiteY0" fmla="*/ 0 h 2841522"/>
              <a:gd name="connsiteX1" fmla="*/ 1130710 w 3578942"/>
              <a:gd name="connsiteY1" fmla="*/ 1592825 h 2841522"/>
              <a:gd name="connsiteX2" fmla="*/ 0 w 3578942"/>
              <a:gd name="connsiteY2" fmla="*/ 2841522 h 284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8942" h="2841522">
                <a:moveTo>
                  <a:pt x="3578942" y="0"/>
                </a:moveTo>
                <a:cubicBezTo>
                  <a:pt x="2653071" y="559619"/>
                  <a:pt x="1727200" y="1119238"/>
                  <a:pt x="1130710" y="1592825"/>
                </a:cubicBezTo>
                <a:cubicBezTo>
                  <a:pt x="534220" y="2066412"/>
                  <a:pt x="224503" y="2826774"/>
                  <a:pt x="0" y="284152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ADD68AC-131F-4A90-9548-46B1C189ADC7}"/>
              </a:ext>
            </a:extLst>
          </p:cNvPr>
          <p:cNvGrpSpPr/>
          <p:nvPr/>
        </p:nvGrpSpPr>
        <p:grpSpPr>
          <a:xfrm>
            <a:off x="5592097" y="2349910"/>
            <a:ext cx="2568677" cy="1700980"/>
            <a:chOff x="5592097" y="2445236"/>
            <a:chExt cx="2370151" cy="160565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AB0AF7D-C02F-4BBB-ACE5-B9FBCD558671}"/>
                </a:ext>
              </a:extLst>
            </p:cNvPr>
            <p:cNvSpPr/>
            <p:nvPr/>
          </p:nvSpPr>
          <p:spPr>
            <a:xfrm>
              <a:off x="6866957" y="3081372"/>
              <a:ext cx="1076086" cy="904234"/>
            </a:xfrm>
            <a:custGeom>
              <a:avLst/>
              <a:gdLst>
                <a:gd name="connsiteX0" fmla="*/ 3578942 w 3578942"/>
                <a:gd name="connsiteY0" fmla="*/ 0 h 2841522"/>
                <a:gd name="connsiteX1" fmla="*/ 1130710 w 3578942"/>
                <a:gd name="connsiteY1" fmla="*/ 1592825 h 2841522"/>
                <a:gd name="connsiteX2" fmla="*/ 0 w 3578942"/>
                <a:gd name="connsiteY2" fmla="*/ 2841522 h 284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8942" h="2841522">
                  <a:moveTo>
                    <a:pt x="3578942" y="0"/>
                  </a:moveTo>
                  <a:cubicBezTo>
                    <a:pt x="2653071" y="559619"/>
                    <a:pt x="1727200" y="1119238"/>
                    <a:pt x="1130710" y="1592825"/>
                  </a:cubicBezTo>
                  <a:cubicBezTo>
                    <a:pt x="534220" y="2066412"/>
                    <a:pt x="224503" y="2826774"/>
                    <a:pt x="0" y="2841522"/>
                  </a:cubicBezTo>
                </a:path>
              </a:pathLst>
            </a:cu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57B1D17-E81D-4A14-B234-C8FC84D49D04}"/>
                </a:ext>
              </a:extLst>
            </p:cNvPr>
            <p:cNvSpPr/>
            <p:nvPr/>
          </p:nvSpPr>
          <p:spPr>
            <a:xfrm>
              <a:off x="6866956" y="2504767"/>
              <a:ext cx="1089798" cy="582036"/>
            </a:xfrm>
            <a:custGeom>
              <a:avLst/>
              <a:gdLst>
                <a:gd name="connsiteX0" fmla="*/ 4021394 w 4021394"/>
                <a:gd name="connsiteY0" fmla="*/ 1179871 h 1179871"/>
                <a:gd name="connsiteX1" fmla="*/ 2025445 w 4021394"/>
                <a:gd name="connsiteY1" fmla="*/ 196645 h 1179871"/>
                <a:gd name="connsiteX2" fmla="*/ 0 w 4021394"/>
                <a:gd name="connsiteY2" fmla="*/ 0 h 117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1394" h="1179871">
                  <a:moveTo>
                    <a:pt x="4021394" y="1179871"/>
                  </a:moveTo>
                  <a:cubicBezTo>
                    <a:pt x="3358535" y="786580"/>
                    <a:pt x="2695677" y="393290"/>
                    <a:pt x="2025445" y="196645"/>
                  </a:cubicBezTo>
                  <a:cubicBezTo>
                    <a:pt x="1355213" y="0"/>
                    <a:pt x="386735" y="40968"/>
                    <a:pt x="0" y="0"/>
                  </a:cubicBezTo>
                </a:path>
              </a:pathLst>
            </a:cu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EFB0E4C-E7FC-4790-8849-1E1C1B380630}"/>
                </a:ext>
              </a:extLst>
            </p:cNvPr>
            <p:cNvSpPr/>
            <p:nvPr/>
          </p:nvSpPr>
          <p:spPr>
            <a:xfrm>
              <a:off x="5612660" y="2499336"/>
              <a:ext cx="1268004" cy="793682"/>
            </a:xfrm>
            <a:custGeom>
              <a:avLst/>
              <a:gdLst>
                <a:gd name="connsiteX0" fmla="*/ 3165987 w 3165987"/>
                <a:gd name="connsiteY0" fmla="*/ 0 h 2094271"/>
                <a:gd name="connsiteX1" fmla="*/ 1779639 w 3165987"/>
                <a:gd name="connsiteY1" fmla="*/ 973394 h 2094271"/>
                <a:gd name="connsiteX2" fmla="*/ 0 w 3165987"/>
                <a:gd name="connsiteY2" fmla="*/ 2094271 h 209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5987" h="2094271">
                  <a:moveTo>
                    <a:pt x="3165987" y="0"/>
                  </a:moveTo>
                  <a:cubicBezTo>
                    <a:pt x="2736645" y="312174"/>
                    <a:pt x="2307303" y="624349"/>
                    <a:pt x="1779639" y="973394"/>
                  </a:cubicBezTo>
                  <a:cubicBezTo>
                    <a:pt x="1251974" y="1322439"/>
                    <a:pt x="0" y="2094271"/>
                    <a:pt x="0" y="2094271"/>
                  </a:cubicBezTo>
                </a:path>
              </a:pathLst>
            </a:cu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F26AD2-465A-4656-80A8-016D9D48C4F0}"/>
                </a:ext>
              </a:extLst>
            </p:cNvPr>
            <p:cNvSpPr/>
            <p:nvPr/>
          </p:nvSpPr>
          <p:spPr>
            <a:xfrm>
              <a:off x="5592097" y="3298449"/>
              <a:ext cx="884176" cy="416975"/>
            </a:xfrm>
            <a:custGeom>
              <a:avLst/>
              <a:gdLst>
                <a:gd name="connsiteX0" fmla="*/ 4021394 w 4021394"/>
                <a:gd name="connsiteY0" fmla="*/ 1179871 h 1179871"/>
                <a:gd name="connsiteX1" fmla="*/ 2025445 w 4021394"/>
                <a:gd name="connsiteY1" fmla="*/ 196645 h 1179871"/>
                <a:gd name="connsiteX2" fmla="*/ 0 w 4021394"/>
                <a:gd name="connsiteY2" fmla="*/ 0 h 117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1394" h="1179871">
                  <a:moveTo>
                    <a:pt x="4021394" y="1179871"/>
                  </a:moveTo>
                  <a:cubicBezTo>
                    <a:pt x="3358535" y="786580"/>
                    <a:pt x="2695677" y="393290"/>
                    <a:pt x="2025445" y="196645"/>
                  </a:cubicBezTo>
                  <a:cubicBezTo>
                    <a:pt x="1355213" y="0"/>
                    <a:pt x="386735" y="40968"/>
                    <a:pt x="0" y="0"/>
                  </a:cubicBezTo>
                </a:path>
              </a:pathLst>
            </a:cu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F60AB92-C081-4BC3-B61C-2E719979075A}"/>
                </a:ext>
              </a:extLst>
            </p:cNvPr>
            <p:cNvSpPr/>
            <p:nvPr/>
          </p:nvSpPr>
          <p:spPr>
            <a:xfrm>
              <a:off x="6880663" y="2445236"/>
              <a:ext cx="197226" cy="172339"/>
            </a:xfrm>
            <a:custGeom>
              <a:avLst/>
              <a:gdLst>
                <a:gd name="connsiteX0" fmla="*/ 167729 w 167729"/>
                <a:gd name="connsiteY0" fmla="*/ 0 h 206477"/>
                <a:gd name="connsiteX1" fmla="*/ 581 w 167729"/>
                <a:gd name="connsiteY1" fmla="*/ 68825 h 206477"/>
                <a:gd name="connsiteX2" fmla="*/ 118568 w 167729"/>
                <a:gd name="connsiteY2" fmla="*/ 206477 h 20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729" h="206477">
                  <a:moveTo>
                    <a:pt x="167729" y="0"/>
                  </a:moveTo>
                  <a:cubicBezTo>
                    <a:pt x="88251" y="17206"/>
                    <a:pt x="8774" y="34412"/>
                    <a:pt x="581" y="68825"/>
                  </a:cubicBezTo>
                  <a:cubicBezTo>
                    <a:pt x="-7612" y="103238"/>
                    <a:pt x="72684" y="154038"/>
                    <a:pt x="118568" y="206477"/>
                  </a:cubicBezTo>
                </a:path>
              </a:pathLst>
            </a:cu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C5C69E0-0601-4467-A0B2-5DB025F91E6D}"/>
                </a:ext>
              </a:extLst>
            </p:cNvPr>
            <p:cNvSpPr/>
            <p:nvPr/>
          </p:nvSpPr>
          <p:spPr>
            <a:xfrm rot="18745168">
              <a:off x="5594120" y="3157205"/>
              <a:ext cx="197226" cy="172339"/>
            </a:xfrm>
            <a:custGeom>
              <a:avLst/>
              <a:gdLst>
                <a:gd name="connsiteX0" fmla="*/ 167729 w 167729"/>
                <a:gd name="connsiteY0" fmla="*/ 0 h 206477"/>
                <a:gd name="connsiteX1" fmla="*/ 581 w 167729"/>
                <a:gd name="connsiteY1" fmla="*/ 68825 h 206477"/>
                <a:gd name="connsiteX2" fmla="*/ 118568 w 167729"/>
                <a:gd name="connsiteY2" fmla="*/ 206477 h 20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729" h="206477">
                  <a:moveTo>
                    <a:pt x="167729" y="0"/>
                  </a:moveTo>
                  <a:cubicBezTo>
                    <a:pt x="88251" y="17206"/>
                    <a:pt x="8774" y="34412"/>
                    <a:pt x="581" y="68825"/>
                  </a:cubicBezTo>
                  <a:cubicBezTo>
                    <a:pt x="-7612" y="103238"/>
                    <a:pt x="72684" y="154038"/>
                    <a:pt x="118568" y="206477"/>
                  </a:cubicBezTo>
                </a:path>
              </a:pathLst>
            </a:cu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A9BDED4-DEDD-4AE8-878B-63A57855F1FA}"/>
                </a:ext>
              </a:extLst>
            </p:cNvPr>
            <p:cNvSpPr/>
            <p:nvPr/>
          </p:nvSpPr>
          <p:spPr>
            <a:xfrm rot="13511755">
              <a:off x="6339560" y="3561435"/>
              <a:ext cx="197226" cy="172339"/>
            </a:xfrm>
            <a:custGeom>
              <a:avLst/>
              <a:gdLst>
                <a:gd name="connsiteX0" fmla="*/ 167729 w 167729"/>
                <a:gd name="connsiteY0" fmla="*/ 0 h 206477"/>
                <a:gd name="connsiteX1" fmla="*/ 581 w 167729"/>
                <a:gd name="connsiteY1" fmla="*/ 68825 h 206477"/>
                <a:gd name="connsiteX2" fmla="*/ 118568 w 167729"/>
                <a:gd name="connsiteY2" fmla="*/ 206477 h 20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729" h="206477">
                  <a:moveTo>
                    <a:pt x="167729" y="0"/>
                  </a:moveTo>
                  <a:cubicBezTo>
                    <a:pt x="88251" y="17206"/>
                    <a:pt x="8774" y="34412"/>
                    <a:pt x="581" y="68825"/>
                  </a:cubicBezTo>
                  <a:cubicBezTo>
                    <a:pt x="-7612" y="103238"/>
                    <a:pt x="72684" y="154038"/>
                    <a:pt x="118568" y="206477"/>
                  </a:cubicBezTo>
                </a:path>
              </a:pathLst>
            </a:cu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901EF0B-D922-4E09-8735-401826BF0A44}"/>
                </a:ext>
              </a:extLst>
            </p:cNvPr>
            <p:cNvSpPr/>
            <p:nvPr/>
          </p:nvSpPr>
          <p:spPr>
            <a:xfrm rot="9141871">
              <a:off x="7765022" y="3035125"/>
              <a:ext cx="197226" cy="172339"/>
            </a:xfrm>
            <a:custGeom>
              <a:avLst/>
              <a:gdLst>
                <a:gd name="connsiteX0" fmla="*/ 167729 w 167729"/>
                <a:gd name="connsiteY0" fmla="*/ 0 h 206477"/>
                <a:gd name="connsiteX1" fmla="*/ 581 w 167729"/>
                <a:gd name="connsiteY1" fmla="*/ 68825 h 206477"/>
                <a:gd name="connsiteX2" fmla="*/ 118568 w 167729"/>
                <a:gd name="connsiteY2" fmla="*/ 206477 h 20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729" h="206477">
                  <a:moveTo>
                    <a:pt x="167729" y="0"/>
                  </a:moveTo>
                  <a:cubicBezTo>
                    <a:pt x="88251" y="17206"/>
                    <a:pt x="8774" y="34412"/>
                    <a:pt x="581" y="68825"/>
                  </a:cubicBezTo>
                  <a:cubicBezTo>
                    <a:pt x="-7612" y="103238"/>
                    <a:pt x="72684" y="154038"/>
                    <a:pt x="118568" y="206477"/>
                  </a:cubicBezTo>
                </a:path>
              </a:pathLst>
            </a:cu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1AAE571-A26A-485C-97F1-303FA5A56CF6}"/>
                </a:ext>
              </a:extLst>
            </p:cNvPr>
            <p:cNvSpPr/>
            <p:nvPr/>
          </p:nvSpPr>
          <p:spPr>
            <a:xfrm>
              <a:off x="6839539" y="3961419"/>
              <a:ext cx="82248" cy="894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431131-A24E-4588-A3F9-B3A2CADBCEA2}"/>
                  </a:ext>
                </a:extLst>
              </p:cNvPr>
              <p:cNvSpPr txBox="1"/>
              <p:nvPr/>
            </p:nvSpPr>
            <p:spPr>
              <a:xfrm>
                <a:off x="7583141" y="3396372"/>
                <a:ext cx="403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431131-A24E-4588-A3F9-B3A2CADBC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141" y="3396372"/>
                <a:ext cx="403957" cy="276999"/>
              </a:xfrm>
              <a:prstGeom prst="rect">
                <a:avLst/>
              </a:prstGeom>
              <a:blipFill>
                <a:blip r:embed="rId2"/>
                <a:stretch>
                  <a:fillRect l="-7576" r="-3030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D0846F-E338-4A57-A43D-FA6ED5EDAC01}"/>
                  </a:ext>
                </a:extLst>
              </p:cNvPr>
              <p:cNvSpPr txBox="1"/>
              <p:nvPr/>
            </p:nvSpPr>
            <p:spPr>
              <a:xfrm>
                <a:off x="6011041" y="2436731"/>
                <a:ext cx="525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D0846F-E338-4A57-A43D-FA6ED5EDA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041" y="2436731"/>
                <a:ext cx="525785" cy="276999"/>
              </a:xfrm>
              <a:prstGeom prst="rect">
                <a:avLst/>
              </a:prstGeom>
              <a:blipFill>
                <a:blip r:embed="rId3"/>
                <a:stretch>
                  <a:fillRect l="-4651" r="-348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04EB318-294B-4086-9E79-4974DA500F1D}"/>
                  </a:ext>
                </a:extLst>
              </p:cNvPr>
              <p:cNvSpPr txBox="1"/>
              <p:nvPr/>
            </p:nvSpPr>
            <p:spPr>
              <a:xfrm>
                <a:off x="7735008" y="2328990"/>
                <a:ext cx="403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04EB318-294B-4086-9E79-4974DA500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008" y="2328990"/>
                <a:ext cx="403957" cy="276999"/>
              </a:xfrm>
              <a:prstGeom prst="rect">
                <a:avLst/>
              </a:prstGeom>
              <a:blipFill>
                <a:blip r:embed="rId4"/>
                <a:stretch>
                  <a:fillRect l="-6061" r="-1515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A03489-CC18-422C-8D92-1BC1E8D8FD8D}"/>
                  </a:ext>
                </a:extLst>
              </p:cNvPr>
              <p:cNvSpPr txBox="1"/>
              <p:nvPr/>
            </p:nvSpPr>
            <p:spPr>
              <a:xfrm>
                <a:off x="5678155" y="3445062"/>
                <a:ext cx="516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A03489-CC18-422C-8D92-1BC1E8D8F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155" y="3445062"/>
                <a:ext cx="516167" cy="276999"/>
              </a:xfrm>
              <a:prstGeom prst="rect">
                <a:avLst/>
              </a:prstGeom>
              <a:blipFill>
                <a:blip r:embed="rId5"/>
                <a:stretch>
                  <a:fillRect l="-4706" r="-3529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C4178F5-7AFC-4283-AE87-0190BE195EA8}"/>
              </a:ext>
            </a:extLst>
          </p:cNvPr>
          <p:cNvSpPr/>
          <p:nvPr/>
        </p:nvSpPr>
        <p:spPr>
          <a:xfrm rot="896007">
            <a:off x="6570435" y="3714179"/>
            <a:ext cx="213746" cy="182571"/>
          </a:xfrm>
          <a:custGeom>
            <a:avLst/>
            <a:gdLst>
              <a:gd name="connsiteX0" fmla="*/ 167729 w 167729"/>
              <a:gd name="connsiteY0" fmla="*/ 0 h 206477"/>
              <a:gd name="connsiteX1" fmla="*/ 581 w 167729"/>
              <a:gd name="connsiteY1" fmla="*/ 68825 h 206477"/>
              <a:gd name="connsiteX2" fmla="*/ 118568 w 167729"/>
              <a:gd name="connsiteY2" fmla="*/ 206477 h 20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729" h="206477">
                <a:moveTo>
                  <a:pt x="167729" y="0"/>
                </a:moveTo>
                <a:cubicBezTo>
                  <a:pt x="88251" y="17206"/>
                  <a:pt x="8774" y="34412"/>
                  <a:pt x="581" y="68825"/>
                </a:cubicBezTo>
                <a:cubicBezTo>
                  <a:pt x="-7612" y="103238"/>
                  <a:pt x="72684" y="154038"/>
                  <a:pt x="118568" y="206477"/>
                </a:cubicBezTo>
              </a:path>
            </a:pathLst>
          </a:custGeom>
          <a:noFill/>
          <a:ln w="28575">
            <a:solidFill>
              <a:srgbClr val="B17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912F0B-6287-43FA-BBC7-4B8034F7FF5B}"/>
                  </a:ext>
                </a:extLst>
              </p:cNvPr>
              <p:cNvSpPr txBox="1"/>
              <p:nvPr/>
            </p:nvSpPr>
            <p:spPr>
              <a:xfrm>
                <a:off x="7030602" y="397425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912F0B-6287-43FA-BBC7-4B8034F7F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602" y="3974254"/>
                <a:ext cx="192360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88CFBDA-19F1-47F1-A5E6-42434359C994}"/>
                  </a:ext>
                </a:extLst>
              </p:cNvPr>
              <p:cNvSpPr txBox="1"/>
              <p:nvPr/>
            </p:nvSpPr>
            <p:spPr>
              <a:xfrm>
                <a:off x="998460" y="2051991"/>
                <a:ext cx="1647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B17C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B17CD8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B17CD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solidFill>
                                <a:srgbClr val="B17CD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B17C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B17CD8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B17CD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solidFill>
                                <a:srgbClr val="B17CD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B17C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B17CD8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B17CD8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B17CD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solidFill>
                                <a:srgbClr val="B17CD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solidFill>
                                <a:srgbClr val="B17C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B17CD8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B17CD8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B17CD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solidFill>
                                <a:srgbClr val="B17CD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B17CD8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88CFBDA-19F1-47F1-A5E6-42434359C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60" y="2051991"/>
                <a:ext cx="1647887" cy="276999"/>
              </a:xfrm>
              <a:prstGeom prst="rect">
                <a:avLst/>
              </a:prstGeom>
              <a:blipFill>
                <a:blip r:embed="rId7"/>
                <a:stretch>
                  <a:fillRect l="-1111" r="-37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B7CBACB-1FB5-4888-8E85-AE830BC1BC5C}"/>
                  </a:ext>
                </a:extLst>
              </p:cNvPr>
              <p:cNvSpPr txBox="1"/>
              <p:nvPr/>
            </p:nvSpPr>
            <p:spPr>
              <a:xfrm>
                <a:off x="1106740" y="2381663"/>
                <a:ext cx="19846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B17CD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solidFill>
                            <a:srgbClr val="B17CD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B17CD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B17CD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B17CD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B17CD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B17CD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𝑋𝑌</m:t>
                      </m:r>
                      <m:r>
                        <a:rPr lang="en-US" b="0" i="1" smtClean="0">
                          <a:solidFill>
                            <a:srgbClr val="B17CD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B17CD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𝑌𝑋</m:t>
                      </m:r>
                      <m:r>
                        <a:rPr lang="en-US" i="1">
                          <a:solidFill>
                            <a:srgbClr val="B17CD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B17CD8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B7CBACB-1FB5-4888-8E85-AE830BC1B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40" y="2381663"/>
                <a:ext cx="1984646" cy="553998"/>
              </a:xfrm>
              <a:prstGeom prst="rect">
                <a:avLst/>
              </a:prstGeom>
              <a:blipFill>
                <a:blip r:embed="rId8"/>
                <a:stretch>
                  <a:fillRect l="-615" r="-3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48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6" grpId="0" animBg="1"/>
      <p:bldP spid="48" grpId="0"/>
      <p:bldP spid="49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981</TotalTime>
  <Words>882</Words>
  <Application>Microsoft Office PowerPoint</Application>
  <PresentationFormat>Widescreen</PresentationFormat>
  <Paragraphs>142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Cambria Math</vt:lpstr>
      <vt:lpstr>Century Gothic</vt:lpstr>
      <vt:lpstr>Vapor Trail</vt:lpstr>
      <vt:lpstr>A Primer on Lie theory</vt:lpstr>
      <vt:lpstr>STUFF TO COVER</vt:lpstr>
      <vt:lpstr>Motivation</vt:lpstr>
      <vt:lpstr>Motivation</vt:lpstr>
      <vt:lpstr>PowerPoint Presentation</vt:lpstr>
      <vt:lpstr>PowerPoint Presentation</vt:lpstr>
      <vt:lpstr>Alternate form of exp</vt:lpstr>
      <vt:lpstr>EXP</vt:lpstr>
      <vt:lpstr>PowerPoint Presentation</vt:lpstr>
      <vt:lpstr>Another way to see [X,Y]</vt:lpstr>
      <vt:lpstr>TAYLOR SERIES</vt:lpstr>
      <vt:lpstr>Derivations</vt:lpstr>
      <vt:lpstr>Derivations</vt:lpstr>
      <vt:lpstr>How Much structure is preserved locally?</vt:lpstr>
      <vt:lpstr>COVERING SPACE (EXAMPLE)</vt:lpstr>
      <vt:lpstr>COVERING SPACE (EXAMPLE)</vt:lpstr>
      <vt:lpstr>COVERING SPACE (NON-EXAMPLE)</vt:lpstr>
      <vt:lpstr>Universal cover is simply-connected</vt:lpstr>
      <vt:lpstr>Definition of a lie algebra</vt:lpstr>
      <vt:lpstr>Lie Correspondence</vt:lpstr>
      <vt:lpstr>Baker-campbell-hausdorff</vt:lpstr>
      <vt:lpstr>Examples of the correspondence</vt:lpstr>
      <vt:lpstr>Killing FORM</vt:lpstr>
      <vt:lpstr>Indefinite orthogonal group</vt:lpstr>
      <vt:lpstr>Parallel parking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Primer on Lie theory</dc:title>
  <dc:creator>Abhimanyu Pallavi Sudhir</dc:creator>
  <cp:lastModifiedBy>Abhimanyu Pallavi Sudhir</cp:lastModifiedBy>
  <cp:revision>90</cp:revision>
  <dcterms:created xsi:type="dcterms:W3CDTF">2019-11-11T11:52:59Z</dcterms:created>
  <dcterms:modified xsi:type="dcterms:W3CDTF">2019-11-12T22:38:18Z</dcterms:modified>
</cp:coreProperties>
</file>