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1B160-D7CB-4736-9382-F328071FD71A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90C2-AE33-44AE-9194-03F1529279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42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107.09651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7.09651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107.09651" TargetMode="Externa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107.09651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107.09651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107.09651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7.09651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107.09651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0344-38B2-498A-B9E1-71F60258E46B}" type="datetime1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arxiv.org/abs/2107.09651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DA76-E79F-47F8-9F84-B965E929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95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8BAF-90B9-4461-ABE6-C78B5F45FCC7}" type="datetime1">
              <a:rPr lang="en-GB" smtClean="0"/>
              <a:t>27/02/2022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arxiv.org/abs/2107.09651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DA76-E79F-47F8-9F84-B965E929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19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3031-2031-43E0-8FE5-A22A0130F0F7}" type="datetime1">
              <a:rPr lang="en-GB" smtClean="0"/>
              <a:t>27/02/2022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arxiv.org/abs/2107.09651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DA76-E79F-47F8-9F84-B965E929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894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2186-80CA-40B1-B86F-519C5362B8EC}" type="datetime1">
              <a:rPr lang="en-GB" smtClean="0"/>
              <a:t>27/02/2022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arxiv.org/abs/2107.09651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DA76-E79F-47F8-9F84-B965E929B36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48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8AEE-F1E2-4365-B283-14DCF845BB02}" type="datetime1">
              <a:rPr lang="en-GB" smtClean="0"/>
              <a:t>27/02/2022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arxiv.org/abs/2107.09651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DA76-E79F-47F8-9F84-B965E929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928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85FD-91DE-4548-96DF-2E2E35728D64}" type="datetime1">
              <a:rPr lang="en-GB" smtClean="0"/>
              <a:t>27/02/2022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arxiv.org/abs/2107.09651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DA76-E79F-47F8-9F84-B965E929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01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47A-5C3A-4EBB-8ADF-690B0456DFCF}" type="datetime1">
              <a:rPr lang="en-GB" smtClean="0"/>
              <a:t>27/02/2022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arxiv.org/abs/2107.09651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DA76-E79F-47F8-9F84-B965E929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63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B10F-2543-4927-832B-8E5CFF6192D2}" type="datetime1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arxiv.org/abs/2107.09651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DA76-E79F-47F8-9F84-B965E929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018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B570-936E-4EFE-A276-F06D43693F29}" type="datetime1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arxiv.org/abs/2107.09651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DA76-E79F-47F8-9F84-B965E929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08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6248-69FC-414D-9249-8E6034329C36}" type="datetime1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dirty="0">
                <a:hlinkClick r:id="rId2"/>
              </a:rPr>
              <a:t>arxiv.org/abs/2107.09651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DA76-E79F-47F8-9F84-B965E929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01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AD5B-CC32-4657-8536-42F1E8EC5D9E}" type="datetime1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arxiv.org/abs/2107.09651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DA76-E79F-47F8-9F84-B965E929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04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A5DA-47F9-49CF-B09C-336F8B1FD74E}" type="datetime1">
              <a:rPr lang="en-GB" smtClean="0"/>
              <a:t>27/02/2022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arxiv.org/abs/2107.09651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DA76-E79F-47F8-9F84-B965E929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23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2EE93-F442-4F7F-88C3-4C7152A34949}" type="datetime1">
              <a:rPr lang="en-GB" smtClean="0"/>
              <a:t>27/02/2022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arxiv.org/abs/2107.09651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DA76-E79F-47F8-9F84-B965E929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27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5BE6-069A-4421-A53C-3492252F3B3C}" type="datetime1">
              <a:rPr lang="en-GB" smtClean="0"/>
              <a:t>27/02/2022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arxiv.org/abs/2107.09651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DA76-E79F-47F8-9F84-B965E929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68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601D-4E01-48D5-8C1E-12165EFF9B65}" type="datetime1">
              <a:rPr lang="en-GB" smtClean="0"/>
              <a:t>27/02/2022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arxiv.org/abs/2107.09651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DA76-E79F-47F8-9F84-B965E929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21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3081-DB05-4308-99E4-64D9F1FDB005}" type="datetime1">
              <a:rPr lang="en-GB" smtClean="0"/>
              <a:t>27/02/2022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arxiv.org/abs/2107.09651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DA76-E79F-47F8-9F84-B965E929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16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7ED7-349F-425D-AB84-680B15048D48}" type="datetime1">
              <a:rPr lang="en-GB" smtClean="0"/>
              <a:t>27/02/2022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arxiv.org/abs/2107.09651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DA76-E79F-47F8-9F84-B965E929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05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s://arxiv.org/abs/2107.09651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07A8D33-517E-4BF1-B17B-591035FC9626}" type="datetime1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>
                <a:hlinkClick r:id="rId19"/>
              </a:rPr>
              <a:t>arxiv.org/abs/2107.09651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EB7DA76-E79F-47F8-9F84-B965E929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0931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107.0965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107.09651" TargetMode="Externa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107.0965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107.0965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107.0965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7.0965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107.0965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7.09651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107.0965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107.09651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abhimanyupallavisudhir/lean/blob/master/rights.lea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2107.0965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107.09651" TargetMode="Externa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D3F7-00F6-4F91-B9DB-99FAFE99C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mathematical definition of property rights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5137F-3FDC-445B-A8FE-672256926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41"/>
            <a:ext cx="9440034" cy="2846849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Abhimanyu Pallavi Sudhir</a:t>
            </a:r>
          </a:p>
          <a:p>
            <a:r>
              <a:rPr lang="en-US" b="1" dirty="0"/>
              <a:t>Imperial College London (4th year </a:t>
            </a:r>
            <a:r>
              <a:rPr lang="en-US" b="1" dirty="0" err="1"/>
              <a:t>MSci</a:t>
            </a:r>
            <a:r>
              <a:rPr lang="en-US" b="1" dirty="0"/>
              <a:t>)</a:t>
            </a:r>
          </a:p>
          <a:p>
            <a:endParaRPr lang="en-US" dirty="0"/>
          </a:p>
          <a:p>
            <a:r>
              <a:rPr lang="en-US" i="1" dirty="0"/>
              <a:t>Read through: </a:t>
            </a:r>
            <a:r>
              <a:rPr lang="en-US" i="1" dirty="0">
                <a:hlinkClick r:id="rId2"/>
              </a:rPr>
              <a:t>arxiv.org/abs/2107.09651</a:t>
            </a:r>
            <a:r>
              <a:rPr lang="en-US" i="1" dirty="0"/>
              <a:t> 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920184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EF6A-CD9B-405E-A909-5CE4876C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Economics from rights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5BD32-D378-415A-A393-7B358DE99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Rights structure, non-attenuated rights structure.</a:t>
            </a:r>
          </a:p>
          <a:p>
            <a:r>
              <a:rPr lang="en-US" dirty="0"/>
              <a:t>Exchange economy as a </a:t>
            </a:r>
            <a:r>
              <a:rPr lang="en-US" dirty="0" err="1"/>
              <a:t>consentified</a:t>
            </a:r>
            <a:r>
              <a:rPr lang="en-US" dirty="0"/>
              <a:t> economy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68C5CD-6090-42BD-905B-B4CCE5507C4B}"/>
                  </a:ext>
                </a:extLst>
              </p:cNvPr>
              <p:cNvSpPr txBox="1"/>
              <p:nvPr/>
            </p:nvSpPr>
            <p:spPr>
              <a:xfrm>
                <a:off x="3047260" y="2696136"/>
                <a:ext cx="6094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GB" i="0">
                          <a:latin typeface="Cambria Math" panose="02040503050406030204" pitchFamily="18" charset="0"/>
                        </a:rPr>
                        <m:t>:=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68C5CD-6090-42BD-905B-B4CCE5507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60" y="2696136"/>
                <a:ext cx="609452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515292-8199-4ABE-81D4-83AD5926949F}"/>
                  </a:ext>
                </a:extLst>
              </p:cNvPr>
              <p:cNvSpPr txBox="1"/>
              <p:nvPr/>
            </p:nvSpPr>
            <p:spPr>
              <a:xfrm>
                <a:off x="3047260" y="3213534"/>
                <a:ext cx="6094520" cy="808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:=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515292-8199-4ABE-81D4-83AD59269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60" y="3213534"/>
                <a:ext cx="6094520" cy="808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3DA07544-CB8A-4087-BF94-1D0DD5591070}"/>
              </a:ext>
            </a:extLst>
          </p:cNvPr>
          <p:cNvSpPr/>
          <p:nvPr/>
        </p:nvSpPr>
        <p:spPr>
          <a:xfrm>
            <a:off x="3875697" y="4169835"/>
            <a:ext cx="4429958" cy="17694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77C35B6-4048-4F90-8546-2C0A17852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276" y="4288144"/>
            <a:ext cx="4114800" cy="158115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52F6DBF-E4F7-4948-8237-C02450BD2BDB}"/>
              </a:ext>
            </a:extLst>
          </p:cNvPr>
          <p:cNvSpPr/>
          <p:nvPr/>
        </p:nvSpPr>
        <p:spPr>
          <a:xfrm>
            <a:off x="2733285" y="6057575"/>
            <a:ext cx="6725430" cy="6503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BB6D484-ED3D-4568-A5C0-93524BB05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6150" y="6173189"/>
            <a:ext cx="5219700" cy="419100"/>
          </a:xfrm>
          <a:prstGeom prst="rect">
            <a:avLst/>
          </a:prstGeom>
        </p:spPr>
      </p:pic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592DB3B6-50ED-4C57-A82F-20553F13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hlinkClick r:id="rId6"/>
              </a:rPr>
              <a:t>arxiv.org/abs/2107.09651</a:t>
            </a:r>
            <a:r>
              <a:rPr lang="en-US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363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EF6A-CD9B-405E-A909-5CE4876C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5BD32-D378-415A-A393-7B358DE99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Equilibrium and dynamical properties, price theory</a:t>
            </a:r>
          </a:p>
          <a:p>
            <a:r>
              <a:rPr lang="en-GB" dirty="0"/>
              <a:t>Production economy and transferable rights</a:t>
            </a:r>
          </a:p>
          <a:p>
            <a:r>
              <a:rPr lang="en-GB" dirty="0"/>
              <a:t>Welfare economics from rights theory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40B7DE0D-2829-4F55-A84E-2AFB6B6E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arxiv.org/abs/2107.09651</a:t>
            </a:r>
            <a:r>
              <a:rPr lang="en-US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9490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4A27-CC5C-4E2B-9B19-FCF7F486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BBA81-90D2-43FB-94D1-2FDF2207F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79574"/>
          </a:xfrm>
        </p:spPr>
        <p:txBody>
          <a:bodyPr>
            <a:normAutofit fontScale="55000" lnSpcReduction="2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Ronald Coase. “The Problem of Social Cost”. In: Journal of Law and Economics 3 (1960), pp. 1–44.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Alan Randall. “Property Rights and Social Microeconomics”. In: Natural Resources Journal 15.4 (1975), pp. 729–747.</a:t>
            </a:r>
          </a:p>
          <a:p>
            <a:r>
              <a:rPr lang="en-US" b="0" i="0" dirty="0" err="1">
                <a:effectLst/>
                <a:latin typeface="Arial" panose="020B0604020202020204" pitchFamily="34" charset="0"/>
              </a:rPr>
              <a:t>Eirik</a:t>
            </a:r>
            <a:r>
              <a:rPr lang="en-US" b="0" i="0" dirty="0">
                <a:effectLst/>
                <a:latin typeface="Arial" panose="020B0604020202020204" pitchFamily="34" charset="0"/>
              </a:rPr>
              <a:t> G.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Furubotn</a:t>
            </a:r>
            <a:r>
              <a:rPr lang="en-US" b="0" i="0" dirty="0">
                <a:effectLst/>
                <a:latin typeface="Arial" panose="020B0604020202020204" pitchFamily="34" charset="0"/>
              </a:rPr>
              <a:t> and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Svetozar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Pejovich</a:t>
            </a:r>
            <a:r>
              <a:rPr lang="en-US" b="0" i="0" dirty="0">
                <a:effectLst/>
                <a:latin typeface="Arial" panose="020B0604020202020204" pitchFamily="34" charset="0"/>
              </a:rPr>
              <a:t>. “Property Rights and Economic Theory: A Survey of Recent Literature”. In: Journal of Economic Literature 10.4 (1972), pp. 1137–1162.</a:t>
            </a:r>
          </a:p>
          <a:p>
            <a:r>
              <a:rPr lang="en-US" b="0" i="0" dirty="0" err="1">
                <a:effectLst/>
                <a:latin typeface="Arial" panose="020B0604020202020204" pitchFamily="34" charset="0"/>
              </a:rPr>
              <a:t>Jongwook</a:t>
            </a:r>
            <a:r>
              <a:rPr lang="en-US" b="0" i="0" dirty="0">
                <a:effectLst/>
                <a:latin typeface="Arial" panose="020B0604020202020204" pitchFamily="34" charset="0"/>
              </a:rPr>
              <a:t> Kim and Joseph T. Mahoney. “Property Rights Theory, Trans-action Costs Theory, and Agency Theory: An Organizational Economics Approach”. In: Managerial and Decision Economics26.4 (2005), pp. 223–242.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doi</a:t>
            </a:r>
            <a:r>
              <a:rPr lang="en-US" b="0" i="0" dirty="0">
                <a:effectLst/>
                <a:latin typeface="Arial" panose="020B0604020202020204" pitchFamily="34" charset="0"/>
              </a:rPr>
              <a:t>: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https://doi.org/10.1002/mde.1218.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Joseph T. Mahoney. “Property Rights Theory”. In: Economic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Foundationsof</a:t>
            </a:r>
            <a:r>
              <a:rPr lang="en-US" b="0" i="0" dirty="0">
                <a:effectLst/>
                <a:latin typeface="Arial" panose="020B0604020202020204" pitchFamily="34" charset="0"/>
              </a:rPr>
              <a:t> Strategy. SAGE, 2005. Chap. 3, pp. 109–138 .isbn: 9781412905435.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doi</a:t>
            </a:r>
            <a:r>
              <a:rPr lang="en-US" b="0" i="0" dirty="0">
                <a:effectLst/>
                <a:latin typeface="Arial" panose="020B0604020202020204" pitchFamily="34" charset="0"/>
              </a:rPr>
              <a:t>: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https://dx.doi.org/10.4135/9781452229850.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Pol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Antras</a:t>
            </a:r>
            <a:r>
              <a:rPr lang="en-US" b="0" i="0" dirty="0">
                <a:effectLst/>
                <a:latin typeface="Arial" panose="020B0604020202020204" pitchFamily="34" charset="0"/>
              </a:rPr>
              <a:t>. “The Property Rights Approach”. In: Global Production: Firms, Contracts, and Trade Structure. Princeton University Press, 2015. Chap. 7, pp. 197–222.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isbn</a:t>
            </a:r>
            <a:r>
              <a:rPr lang="en-US" b="0" i="0" dirty="0">
                <a:effectLst/>
                <a:latin typeface="Arial" panose="020B0604020202020204" pitchFamily="34" charset="0"/>
              </a:rPr>
              <a:t>: 9780691168272.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Anthony Downs. An Economic Theory of Democracy. New York: Harper,1957.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isbn</a:t>
            </a:r>
            <a:r>
              <a:rPr lang="en-US" b="0" i="0" dirty="0">
                <a:effectLst/>
                <a:latin typeface="Arial" panose="020B0604020202020204" pitchFamily="34" charset="0"/>
              </a:rPr>
              <a:t>: 9780060417505.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James M. Buchanan and Gordon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Tullock</a:t>
            </a:r>
            <a:r>
              <a:rPr lang="en-US" b="0" i="0" dirty="0">
                <a:effectLst/>
                <a:latin typeface="Arial" panose="020B0604020202020204" pitchFamily="34" charset="0"/>
              </a:rPr>
              <a:t>. The Calculus of Consent. Ann Arbor: University of Michigan Press, 1962.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isbn</a:t>
            </a:r>
            <a:r>
              <a:rPr lang="en-US" b="0" i="0" dirty="0">
                <a:effectLst/>
                <a:latin typeface="Arial" panose="020B0604020202020204" pitchFamily="34" charset="0"/>
              </a:rPr>
              <a:t>: 9780472061006.</a:t>
            </a:r>
          </a:p>
          <a:p>
            <a:r>
              <a:rPr lang="en-US" b="0" i="0" dirty="0" err="1">
                <a:effectLst/>
                <a:latin typeface="Arial" panose="020B0604020202020204" pitchFamily="34" charset="0"/>
              </a:rPr>
              <a:t>Mancur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Olson.The</a:t>
            </a:r>
            <a:r>
              <a:rPr lang="en-US" b="0" i="0" dirty="0">
                <a:effectLst/>
                <a:latin typeface="Arial" panose="020B0604020202020204" pitchFamily="34" charset="0"/>
              </a:rPr>
              <a:t> Logic of Collective Action. Cambridge, MA: Harvard University Press, 1965.isbn: 9780674537514.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Sanford J. Grossman and Oliver D. Hart. “The Costs and Benefits of Ownership: A Theory of Vertical and Lateral Integration”. In: Journal of Political Economy 94.4 (1986), pp. 691–719.doi :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https://doi.org/10.1086/261404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Gerard Debreu. “A Social Equilibrium Existence Theorem”. In: Proceedings of the National Academy of Sciences38.10 (1952), pp. 886–993.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doi</a:t>
            </a:r>
            <a:r>
              <a:rPr lang="en-US" b="0" i="0" dirty="0">
                <a:effectLst/>
                <a:latin typeface="Arial" panose="020B0604020202020204" pitchFamily="34" charset="0"/>
              </a:rPr>
              <a:t>: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https://doi.org/10.1073/pnas.38.10.886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Steven N. S. Cheung. “The Structure of a Contract and the Theory of a Non-Exclusive Resource”. In: The Journal of Law &amp; Economics 13.1 (1970), pp. 49–70.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Harold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Demsetz</a:t>
            </a:r>
            <a:r>
              <a:rPr lang="en-US" b="0" i="0" dirty="0">
                <a:effectLst/>
                <a:latin typeface="Arial" panose="020B0604020202020204" pitchFamily="34" charset="0"/>
              </a:rPr>
              <a:t>. “The Exchange and Enforcement of Property Rights”. In: The Journal of Law &amp; Economics 7 (1964), pp. 11–26.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Kenneth Arrow and Gerard Debreu. “Existence of an Equilibrium for a Competitive Economy”. In: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Econometrica</a:t>
            </a:r>
            <a:r>
              <a:rPr lang="en-US" b="0" i="0" dirty="0">
                <a:effectLst/>
                <a:latin typeface="Arial" panose="020B0604020202020204" pitchFamily="34" charset="0"/>
              </a:rPr>
              <a:t> 22.10 (1954), pp. 265–290.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doi</a:t>
            </a:r>
            <a:r>
              <a:rPr lang="en-US" b="0" i="0" dirty="0">
                <a:effectLst/>
                <a:latin typeface="Arial" panose="020B0604020202020204" pitchFamily="34" charset="0"/>
              </a:rPr>
              <a:t>: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https://doi.org/10.2307/1907353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5518F-F724-43D3-A079-E1021EA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arxiv.org/abs/2107.09651</a:t>
            </a:r>
            <a:r>
              <a:rPr lang="en-US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605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EAF202-BC64-4028-A9F2-CAF09B85C09A}"/>
              </a:ext>
            </a:extLst>
          </p:cNvPr>
          <p:cNvSpPr/>
          <p:nvPr/>
        </p:nvSpPr>
        <p:spPr>
          <a:xfrm>
            <a:off x="4440314" y="3247006"/>
            <a:ext cx="3311371" cy="1287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Agent science</a:t>
            </a:r>
            <a:endParaRPr lang="en-GB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0C2FF-7FE5-4D2E-BF88-48D7509655C7}"/>
              </a:ext>
            </a:extLst>
          </p:cNvPr>
          <p:cNvSpPr/>
          <p:nvPr/>
        </p:nvSpPr>
        <p:spPr>
          <a:xfrm>
            <a:off x="8818483" y="3490772"/>
            <a:ext cx="2589321" cy="7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Computer science/</a:t>
            </a:r>
          </a:p>
          <a:p>
            <a:pPr algn="ctr"/>
            <a:r>
              <a:rPr lang="en-US" b="1" dirty="0"/>
              <a:t>Model theory</a:t>
            </a:r>
            <a:endParaRPr lang="en-GB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0BEA88-5020-4E63-B56A-26C5A2D995AF}"/>
              </a:ext>
            </a:extLst>
          </p:cNvPr>
          <p:cNvSpPr/>
          <p:nvPr/>
        </p:nvSpPr>
        <p:spPr>
          <a:xfrm>
            <a:off x="5835587" y="1409327"/>
            <a:ext cx="2589321" cy="7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Artificial intelligence/</a:t>
            </a:r>
          </a:p>
          <a:p>
            <a:pPr algn="ctr"/>
            <a:r>
              <a:rPr lang="en-US" b="1" dirty="0"/>
              <a:t>Learning theory</a:t>
            </a:r>
            <a:endParaRPr lang="en-GB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3E100B-15A0-4962-9748-1DA33CA9FE09}"/>
              </a:ext>
            </a:extLst>
          </p:cNvPr>
          <p:cNvSpPr/>
          <p:nvPr/>
        </p:nvSpPr>
        <p:spPr>
          <a:xfrm>
            <a:off x="5160885" y="5572217"/>
            <a:ext cx="2589321" cy="7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Decision theory</a:t>
            </a:r>
            <a:r>
              <a:rPr lang="en-GB" b="1" dirty="0"/>
              <a:t>/</a:t>
            </a:r>
          </a:p>
          <a:p>
            <a:pPr algn="ctr"/>
            <a:r>
              <a:rPr lang="en-GB" b="1" dirty="0"/>
              <a:t>Agent foundations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4937FA-4AC6-4D02-AFD4-AACAE0191D50}"/>
              </a:ext>
            </a:extLst>
          </p:cNvPr>
          <p:cNvSpPr/>
          <p:nvPr/>
        </p:nvSpPr>
        <p:spPr>
          <a:xfrm>
            <a:off x="784188" y="4373732"/>
            <a:ext cx="2589321" cy="7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Information theory/</a:t>
            </a:r>
          </a:p>
          <a:p>
            <a:pPr algn="ctr"/>
            <a:r>
              <a:rPr lang="en-US" b="1" dirty="0"/>
              <a:t>Statistics</a:t>
            </a:r>
            <a:endParaRPr lang="en-GB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287621-4B83-4D27-B639-3AEE65B9FCAE}"/>
              </a:ext>
            </a:extLst>
          </p:cNvPr>
          <p:cNvSpPr/>
          <p:nvPr/>
        </p:nvSpPr>
        <p:spPr>
          <a:xfrm>
            <a:off x="1414503" y="1409327"/>
            <a:ext cx="2589321" cy="7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Game theory/</a:t>
            </a:r>
          </a:p>
          <a:p>
            <a:pPr algn="ctr"/>
            <a:r>
              <a:rPr lang="en-US" b="1" dirty="0"/>
              <a:t>Theoretical Economics</a:t>
            </a:r>
            <a:endParaRPr lang="en-GB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680B4B-56A3-4FA2-B622-3E99AE78F224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096000" y="4534268"/>
            <a:ext cx="359546" cy="10379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ED5FAD-1C3B-4D45-884E-37232129C110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078849" y="3890637"/>
            <a:ext cx="2361465" cy="4830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CDCD53-0650-41AD-B6BB-2B202BD40C6D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2709164" y="2209057"/>
            <a:ext cx="2457640" cy="10379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4DD38E-BCE4-482F-90DC-5D14F7353FD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604986" y="2209057"/>
            <a:ext cx="525262" cy="10379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5A59B0-D62F-42D9-969C-43EB7EE494A2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7751685" y="3890637"/>
            <a:ext cx="106679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769C503-E764-494F-B6BB-4711BA1FEC25}"/>
              </a:ext>
            </a:extLst>
          </p:cNvPr>
          <p:cNvSpPr txBox="1"/>
          <p:nvPr/>
        </p:nvSpPr>
        <p:spPr>
          <a:xfrm>
            <a:off x="1414503" y="609597"/>
            <a:ext cx="3619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“Utility functions are an abstraction of agent behavior.”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CB9F9D-B88A-422D-9680-D85039E1E2B4}"/>
              </a:ext>
            </a:extLst>
          </p:cNvPr>
          <p:cNvSpPr txBox="1"/>
          <p:nvPr/>
        </p:nvSpPr>
        <p:spPr>
          <a:xfrm>
            <a:off x="5788243" y="332598"/>
            <a:ext cx="3619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“Utility functions are coded in,</a:t>
            </a:r>
          </a:p>
          <a:p>
            <a:r>
              <a:rPr lang="en-US" dirty="0"/>
              <a:t>agents attempt to maximize it</a:t>
            </a:r>
          </a:p>
          <a:p>
            <a:r>
              <a:rPr lang="en-US" dirty="0"/>
              <a:t>through efficient heuristics.”</a:t>
            </a:r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1CC78E2A-991B-45AD-AC0F-7ECE5FDC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arxiv.org/abs/2107.09651</a:t>
            </a:r>
            <a:r>
              <a:rPr lang="en-US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453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E192-9FD3-4F68-A07E-8C0BF091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economy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836C5B-CC68-438A-BA86-7AFF758FC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Debreu (1952), Debreu &amp; Arrow (1954)</a:t>
                </a:r>
              </a:p>
              <a:p>
                <a:r>
                  <a:rPr lang="en-US" i="1" dirty="0"/>
                  <a:t>N</a:t>
                </a:r>
                <a:r>
                  <a:rPr lang="en-US" dirty="0"/>
                  <a:t> agents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i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GB" dirty="0"/>
                  <a:t> and corresponding “choice sets”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dirty="0"/>
                  <a:t>, utility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GB" dirty="0"/>
              </a:p>
              <a:p>
                <a:r>
                  <a:rPr lang="en-GB" dirty="0"/>
                  <a:t>Equilibrium exists if:</a:t>
                </a:r>
              </a:p>
              <a:p>
                <a:pPr lvl="1"/>
                <a:r>
                  <a:rPr lang="en-GB" dirty="0"/>
                  <a:t>Choice sets are compact, non-empty, convex</a:t>
                </a:r>
              </a:p>
              <a:p>
                <a:pPr lvl="1"/>
                <a:r>
                  <a:rPr lang="en-GB" dirty="0"/>
                  <a:t>Supports of utility functions are compact, non-empty, convex</a:t>
                </a:r>
              </a:p>
              <a:p>
                <a:pPr lvl="1"/>
                <a:r>
                  <a:rPr lang="en-GB" dirty="0"/>
                  <a:t>Utility functions are continuous, quasi-concave on their support</a:t>
                </a:r>
              </a:p>
              <a:p>
                <a:r>
                  <a:rPr lang="en-US" dirty="0"/>
                  <a:t>Exchange economy arises as a special case, but also other social science models. This is </a:t>
                </a:r>
                <a:r>
                  <a:rPr lang="en-US" i="1" dirty="0"/>
                  <a:t>the</a:t>
                </a:r>
                <a:r>
                  <a:rPr lang="en-US" dirty="0"/>
                  <a:t> scientific way of doing social science.</a:t>
                </a:r>
              </a:p>
              <a:p>
                <a:endParaRPr lang="en-GB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836C5B-CC68-438A-BA86-7AFF758FC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C196723-6D6A-440E-982E-B7B873B0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arxiv.org/abs/2107.09651</a:t>
            </a:r>
            <a:r>
              <a:rPr lang="en-US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159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4A1B-26AE-4F51-9795-8D240DC1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rights theory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2FB4E-C11C-43DD-86DF-E2925DBC2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Coase (1960), reviewed variously e.g. Randall (1975), </a:t>
            </a:r>
            <a:r>
              <a:rPr lang="en-US" dirty="0" err="1"/>
              <a:t>Furubotn</a:t>
            </a:r>
            <a:r>
              <a:rPr lang="en-US" dirty="0"/>
              <a:t> (1972), Cheung (1970).</a:t>
            </a:r>
          </a:p>
          <a:p>
            <a:r>
              <a:rPr lang="en-US" dirty="0"/>
              <a:t>Important insights</a:t>
            </a:r>
          </a:p>
          <a:p>
            <a:pPr lvl="1"/>
            <a:r>
              <a:rPr lang="en-US" dirty="0"/>
              <a:t>Multiple “rights structures” are possible that lead to different, but efficient, equilibria</a:t>
            </a:r>
          </a:p>
          <a:p>
            <a:pPr lvl="1"/>
            <a:r>
              <a:rPr lang="en-US" dirty="0"/>
              <a:t>Efficiency results from: non-attenuated rights structure, zero transaction costs, perfect information, perfect competition</a:t>
            </a:r>
          </a:p>
          <a:p>
            <a:pPr lvl="1"/>
            <a:r>
              <a:rPr lang="en-US" dirty="0"/>
              <a:t>Non-attenuation and zero transaction costs are only defined in a relative sense</a:t>
            </a:r>
          </a:p>
          <a:p>
            <a:r>
              <a:rPr lang="en-US" dirty="0"/>
              <a:t>But no formal math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314B8-50BC-4CA4-89F4-A4E0FC9C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arxiv.org/abs/2107.09651</a:t>
            </a:r>
            <a:r>
              <a:rPr lang="en-US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005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F12D-8B3A-4DD5-9EE1-4EC2B26C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mathematics of rights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521D4-3FA1-4DE5-B3F4-FE65270BE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Idea:</a:t>
            </a:r>
            <a:r>
              <a:rPr lang="en-US" dirty="0"/>
              <a:t> exercising a right is a choice to forbid someone else’s choice</a:t>
            </a:r>
            <a:endParaRPr lang="en-US" b="1" dirty="0"/>
          </a:p>
          <a:p>
            <a:r>
              <a:rPr lang="en-US" dirty="0"/>
              <a:t>We want to say: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this violates Cantor.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D5A0AA-B70E-469E-A934-BEC3092EECE8}"/>
                  </a:ext>
                </a:extLst>
              </p:cNvPr>
              <p:cNvSpPr txBox="1"/>
              <p:nvPr/>
            </p:nvSpPr>
            <p:spPr>
              <a:xfrm>
                <a:off x="3043416" y="2632577"/>
                <a:ext cx="6094520" cy="798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GB" i="0"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D5A0AA-B70E-469E-A934-BEC3092EE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416" y="2632577"/>
                <a:ext cx="6094520" cy="7982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A1D6A-E934-4F40-B26F-1EE3CC854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arxiv.org/abs/2107.09651</a:t>
            </a:r>
            <a:r>
              <a:rPr lang="en-US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291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F12D-8B3A-4DD5-9EE1-4EC2B26C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mathematics of rights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521D4-3FA1-4DE5-B3F4-FE65270B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06207"/>
          </a:xfrm>
        </p:spPr>
        <p:txBody>
          <a:bodyPr/>
          <a:lstStyle/>
          <a:p>
            <a:r>
              <a:rPr lang="en-US" b="1" dirty="0"/>
              <a:t>Idea:</a:t>
            </a:r>
            <a:r>
              <a:rPr lang="en-US" dirty="0"/>
              <a:t> Think about what a “choice with rights” looks like in English, and formulize that:</a:t>
            </a:r>
            <a:endParaRPr lang="en-US" b="1" dirty="0"/>
          </a:p>
          <a:p>
            <a:pPr lvl="1"/>
            <a:r>
              <a:rPr lang="en-GB" dirty="0"/>
              <a:t>Me take club from </a:t>
            </a:r>
            <a:r>
              <a:rPr lang="en-GB" dirty="0" err="1"/>
              <a:t>Thrak</a:t>
            </a:r>
            <a:endParaRPr lang="en-GB" dirty="0"/>
          </a:p>
          <a:p>
            <a:pPr lvl="1"/>
            <a:r>
              <a:rPr lang="en-GB" dirty="0"/>
              <a:t>Me (take club from </a:t>
            </a:r>
            <a:r>
              <a:rPr lang="en-GB" dirty="0" err="1"/>
              <a:t>Thrak</a:t>
            </a:r>
            <a:r>
              <a:rPr lang="en-GB" dirty="0"/>
              <a:t> AND forbid </a:t>
            </a:r>
            <a:r>
              <a:rPr lang="en-GB" dirty="0" err="1"/>
              <a:t>Thrak</a:t>
            </a:r>
            <a:r>
              <a:rPr lang="en-GB" dirty="0"/>
              <a:t> take club from me)</a:t>
            </a:r>
          </a:p>
          <a:p>
            <a:pPr lvl="1"/>
            <a:r>
              <a:rPr lang="en-GB" dirty="0"/>
              <a:t>Me (take club from </a:t>
            </a:r>
            <a:r>
              <a:rPr lang="en-GB" dirty="0" err="1"/>
              <a:t>Thrak</a:t>
            </a:r>
            <a:r>
              <a:rPr lang="en-GB" dirty="0"/>
              <a:t> AND forbid </a:t>
            </a:r>
            <a:r>
              <a:rPr lang="en-GB" dirty="0" err="1"/>
              <a:t>Thrak</a:t>
            </a:r>
            <a:r>
              <a:rPr lang="en-GB" dirty="0"/>
              <a:t> (take club from me AND forbid me take club from </a:t>
            </a:r>
            <a:r>
              <a:rPr lang="en-GB" dirty="0" err="1"/>
              <a:t>Thrak</a:t>
            </a:r>
            <a:r>
              <a:rPr lang="en-GB" dirty="0"/>
              <a:t>))</a:t>
            </a:r>
          </a:p>
          <a:p>
            <a:pPr lvl="1"/>
            <a:r>
              <a:rPr lang="en-GB" dirty="0"/>
              <a:t>Me (take club from </a:t>
            </a:r>
            <a:r>
              <a:rPr lang="en-GB" dirty="0" err="1"/>
              <a:t>Thrak</a:t>
            </a:r>
            <a:r>
              <a:rPr lang="en-GB" dirty="0"/>
              <a:t> AND forbid </a:t>
            </a:r>
            <a:r>
              <a:rPr lang="en-GB" dirty="0" err="1"/>
              <a:t>Thrak</a:t>
            </a:r>
            <a:r>
              <a:rPr lang="en-GB" dirty="0"/>
              <a:t> (take club from Me AND forbid Me (take club from </a:t>
            </a:r>
            <a:r>
              <a:rPr lang="en-GB" dirty="0" err="1"/>
              <a:t>Thrak</a:t>
            </a:r>
            <a:r>
              <a:rPr lang="en-GB" dirty="0"/>
              <a:t> AND forbid </a:t>
            </a:r>
            <a:r>
              <a:rPr lang="en-GB" dirty="0" err="1"/>
              <a:t>Thrak</a:t>
            </a:r>
            <a:r>
              <a:rPr lang="en-GB" dirty="0"/>
              <a:t> take club from me)) </a:t>
            </a:r>
          </a:p>
          <a:p>
            <a:pPr lvl="1"/>
            <a:r>
              <a:rPr lang="en-GB" dirty="0"/>
              <a:t>...</a:t>
            </a:r>
          </a:p>
          <a:p>
            <a:r>
              <a:rPr lang="en-GB" dirty="0"/>
              <a:t>All sentences that make sense – but each successive sentence is more clearly defined than the previous one. </a:t>
            </a:r>
          </a:p>
          <a:p>
            <a:r>
              <a:rPr lang="en-GB" dirty="0"/>
              <a:t>We intuitively “project” each choice into the previous one – </a:t>
            </a:r>
            <a:r>
              <a:rPr lang="en-GB" i="1" dirty="0"/>
              <a:t>inverse limits</a:t>
            </a:r>
            <a:r>
              <a:rPr lang="en-GB" dirty="0"/>
              <a:t>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1F370-988D-4E6A-9054-F98B007D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arxiv.org/abs/2107.09651</a:t>
            </a:r>
            <a:r>
              <a:rPr lang="en-US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06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F12D-8B3A-4DD5-9EE1-4EC2B26C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mathematics of rights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521D4-3FA1-4DE5-B3F4-FE65270BEA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732449"/>
                <a:ext cx="10353762" cy="4606207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GB" i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GB" dirty="0"/>
                  <a:t> be a choice space, and define a sequence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defined recursively as follows: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(The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 co-ordinate of a choice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GB" dirty="0"/>
                  <a:t> is denoted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GB" dirty="0"/>
                  <a:t>.) And define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the projections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𝑚𝑛</m:t>
                        </m:r>
                      </m:sup>
                    </m:sSubSup>
                    <m:r>
                      <a:rPr lang="en-GB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GB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GB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GB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GB" dirty="0"/>
                  <a:t> through composition on the following recurrence: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𝑚𝑛</m:t>
                        </m:r>
                      </m:sup>
                    </m:s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𝑚𝑛</m:t>
                            </m:r>
                          </m:sup>
                        </m:sSubSup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GB" dirty="0"/>
                  <a:t> is a family of connecting morphisms under which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/>
                  <a:t> forms an inverse family. The inverse limit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>
                        <a:latin typeface="Cambria Math" panose="02040503050406030204" pitchFamily="18" charset="0"/>
                      </a:rPr>
                      <m:t>:=</m:t>
                    </m:r>
                    <m:groupChr>
                      <m:groupChrPr>
                        <m:chr m:val="←"/>
                        <m:ctrlPr>
                          <a:rPr lang="en-GB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</m:groupChr>
                    <m:sSup>
                      <m:sSupPr>
                        <m:ctrlPr>
                          <a:rPr lang="en-GB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 is called the </a:t>
                </a:r>
                <a:r>
                  <a:rPr lang="en-GB" i="1" dirty="0" err="1"/>
                  <a:t>consentification</a:t>
                </a:r>
                <a:r>
                  <a:rPr lang="en-GB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GB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GB" dirty="0"/>
                  <a:t>.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 marL="3690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521D4-3FA1-4DE5-B3F4-FE65270BE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732449"/>
                <a:ext cx="10353762" cy="460620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10630E-4051-4BBF-A90F-0DBA76FC4C9B}"/>
                  </a:ext>
                </a:extLst>
              </p:cNvPr>
              <p:cNvSpPr txBox="1"/>
              <p:nvPr/>
            </p:nvSpPr>
            <p:spPr>
              <a:xfrm>
                <a:off x="3043416" y="2206448"/>
                <a:ext cx="6094520" cy="798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GB" i="0"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10630E-4051-4BBF-A90F-0DBA76FC4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416" y="2206448"/>
                <a:ext cx="6094520" cy="7982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6EF19D-B2D9-44B4-8BF5-CE0FD6234D69}"/>
                  </a:ext>
                </a:extLst>
              </p:cNvPr>
              <p:cNvSpPr txBox="1"/>
              <p:nvPr/>
            </p:nvSpPr>
            <p:spPr>
              <a:xfrm>
                <a:off x="3043416" y="4035552"/>
                <a:ext cx="6094520" cy="9346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sup>
                            </m:sSubSup>
                            <m:d>
                              <m:dPr>
                                <m:sepChr m:val=",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,−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d>
                              <m:dPr>
                                <m:sepChr m:val=",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,−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GB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GB" i="0">
                                            <a:latin typeface="Cambria Math" panose="02040503050406030204" pitchFamily="18" charset="0"/>
                                          </a:rPr>
                                          <m:t>,−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  <m:sup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6EF19D-B2D9-44B4-8BF5-CE0FD6234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416" y="4035552"/>
                <a:ext cx="6094520" cy="9346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486C1996-5216-4AAF-B249-2A5C138E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hlinkClick r:id="rId5"/>
              </a:rPr>
              <a:t>arxiv.org/abs/2107.09651</a:t>
            </a:r>
            <a:r>
              <a:rPr lang="en-US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678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F12D-8B3A-4DD5-9EE1-4EC2B26C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mathematics of rights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521D4-3FA1-4DE5-B3F4-FE65270BEA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732449"/>
                <a:ext cx="10353762" cy="4606207"/>
              </a:xfrm>
            </p:spPr>
            <p:txBody>
              <a:bodyPr/>
              <a:lstStyle/>
              <a:p>
                <a:r>
                  <a:rPr lang="en-US" dirty="0"/>
                  <a:t>Lean code: </a:t>
                </a:r>
                <a:r>
                  <a:rPr lang="en-US" dirty="0">
                    <a:hlinkClick r:id="rId2"/>
                  </a:rPr>
                  <a:t>github.com/abhimanyupallavisudhir/lean/blob/master/</a:t>
                </a:r>
                <a:r>
                  <a:rPr lang="en-US" dirty="0" err="1">
                    <a:hlinkClick r:id="rId2"/>
                  </a:rPr>
                  <a:t>rights.lean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How does this avoid violating Cantor?</a:t>
                </a:r>
              </a:p>
              <a:p>
                <a:endParaRPr lang="en-US" dirty="0"/>
              </a:p>
              <a:p>
                <a:r>
                  <a:rPr lang="en-US" dirty="0"/>
                  <a:t>Not any set of choices can be a “forbidden set” – there exist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GB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forbids choices not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GB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GB" i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GB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dirty="0"/>
                  <a:t>, for each </a:t>
                </a:r>
                <a:r>
                  <a:rPr lang="en-US" i="1" dirty="0"/>
                  <a:t>m</a:t>
                </a:r>
                <a:r>
                  <a:rPr lang="en-US" dirty="0"/>
                  <a:t> construct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GB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GB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GB" dirty="0"/>
                  <a:t> iff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GB" dirty="0"/>
                  <a:t> is forbidden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521D4-3FA1-4DE5-B3F4-FE65270BE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732449"/>
                <a:ext cx="10353762" cy="460620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7D399E1-6747-4658-9098-367E9A08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hlinkClick r:id="rId4"/>
              </a:rPr>
              <a:t>arxiv.org/abs/2107.09651</a:t>
            </a:r>
            <a:r>
              <a:rPr lang="en-US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518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F12D-8B3A-4DD5-9EE1-4EC2B26C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mathematics of rights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521D4-3FA1-4DE5-B3F4-FE65270BEA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732449"/>
                <a:ext cx="10353762" cy="4606207"/>
              </a:xfrm>
            </p:spPr>
            <p:txBody>
              <a:bodyPr/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i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GB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dirty="0"/>
                  <a:t>, define the “closure”: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 err="1"/>
                  <a:t>Kuratowski</a:t>
                </a:r>
                <a:r>
                  <a:rPr lang="en-GB" dirty="0"/>
                  <a:t>, T2, first-countable.</a:t>
                </a:r>
              </a:p>
              <a:p>
                <a:endParaRPr lang="en-GB" dirty="0"/>
              </a:p>
              <a:p>
                <a:r>
                  <a:rPr lang="en-GB" dirty="0"/>
                  <a:t>It is precisely the closed sets that may be forbidden! 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521D4-3FA1-4DE5-B3F4-FE65270BE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732449"/>
                <a:ext cx="10353762" cy="460620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F8C666-34E1-4463-929F-727E1CDFDFEC}"/>
                  </a:ext>
                </a:extLst>
              </p:cNvPr>
              <p:cNvSpPr txBox="1"/>
              <p:nvPr/>
            </p:nvSpPr>
            <p:spPr>
              <a:xfrm>
                <a:off x="3043416" y="2414613"/>
                <a:ext cx="6094520" cy="4174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i="0" smtClean="0">
                          <a:latin typeface="Cambria Math" panose="02040503050406030204" pitchFamily="18" charset="0"/>
                        </a:rPr>
                        <m:t>cl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∣∀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,∃</m:t>
                          </m:r>
                          <m:sSup>
                            <m:sSup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F8C666-34E1-4463-929F-727E1CDFD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416" y="2414613"/>
                <a:ext cx="6094520" cy="417487"/>
              </a:xfrm>
              <a:prstGeom prst="rect">
                <a:avLst/>
              </a:prstGeom>
              <a:blipFill>
                <a:blip r:embed="rId3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482CD8-0825-4D5E-A825-764FB024A036}"/>
                  </a:ext>
                </a:extLst>
              </p:cNvPr>
              <p:cNvSpPr txBox="1"/>
              <p:nvPr/>
            </p:nvSpPr>
            <p:spPr>
              <a:xfrm>
                <a:off x="3047260" y="4541278"/>
                <a:ext cx="6094520" cy="798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GB" i="0"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482CD8-0825-4D5E-A825-764FB024A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60" y="4541278"/>
                <a:ext cx="6094520" cy="798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262C3AB-5F2F-4755-BC0E-F62D8C757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hlinkClick r:id="rId5"/>
              </a:rPr>
              <a:t>arxiv.org/abs/2107.09651</a:t>
            </a:r>
            <a:r>
              <a:rPr lang="en-US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5569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1230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Calisto MT</vt:lpstr>
      <vt:lpstr>Cambria Math</vt:lpstr>
      <vt:lpstr>Courier New</vt:lpstr>
      <vt:lpstr>Wingdings 2</vt:lpstr>
      <vt:lpstr>Slate</vt:lpstr>
      <vt:lpstr>A mathematical definition of property rights</vt:lpstr>
      <vt:lpstr>PowerPoint Presentation</vt:lpstr>
      <vt:lpstr>Abstract economy</vt:lpstr>
      <vt:lpstr>Property rights theory</vt:lpstr>
      <vt:lpstr>The mathematics of rights</vt:lpstr>
      <vt:lpstr>The mathematics of rights</vt:lpstr>
      <vt:lpstr>The mathematics of rights</vt:lpstr>
      <vt:lpstr>The mathematics of rights</vt:lpstr>
      <vt:lpstr>The mathematics of rights</vt:lpstr>
      <vt:lpstr>Economics from rights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mathematical definition of human rights</dc:title>
  <dc:creator>Pallavi Sudhir, Abhimanyu</dc:creator>
  <cp:lastModifiedBy>Abhimanyu Pallavi Sudhir</cp:lastModifiedBy>
  <cp:revision>54</cp:revision>
  <cp:lastPrinted>2022-02-27T21:00:10Z</cp:lastPrinted>
  <dcterms:created xsi:type="dcterms:W3CDTF">2021-07-27T11:35:17Z</dcterms:created>
  <dcterms:modified xsi:type="dcterms:W3CDTF">2022-02-27T21:00:12Z</dcterms:modified>
</cp:coreProperties>
</file>